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319" r:id="rId2"/>
    <p:sldId id="325" r:id="rId3"/>
    <p:sldId id="324" r:id="rId4"/>
    <p:sldId id="317" r:id="rId5"/>
    <p:sldId id="314" r:id="rId6"/>
    <p:sldId id="323" r:id="rId7"/>
    <p:sldId id="307" r:id="rId8"/>
    <p:sldId id="320" r:id="rId9"/>
    <p:sldId id="322" r:id="rId10"/>
    <p:sldId id="321" r:id="rId11"/>
  </p:sldIdLst>
  <p:sldSz cx="36580763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15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A6A"/>
    <a:srgbClr val="0065BD"/>
    <a:srgbClr val="0070C0"/>
    <a:srgbClr val="FDFDFD"/>
    <a:srgbClr val="FF9966"/>
    <a:srgbClr val="FF6699"/>
    <a:srgbClr val="FF0066"/>
    <a:srgbClr val="FF9900"/>
    <a:srgbClr val="F2550E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0" autoAdjust="0"/>
    <p:restoredTop sz="94641" autoAdjust="0"/>
  </p:normalViewPr>
  <p:slideViewPr>
    <p:cSldViewPr>
      <p:cViewPr varScale="1">
        <p:scale>
          <a:sx n="79" d="100"/>
          <a:sy n="79" d="100"/>
        </p:scale>
        <p:origin x="216" y="96"/>
      </p:cViewPr>
      <p:guideLst>
        <p:guide orient="horz" pos="2160"/>
        <p:guide pos="115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8" d="100"/>
        <a:sy n="138" d="100"/>
      </p:scale>
      <p:origin x="0" y="3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08E5C9-8F7B-493B-8AB9-C436691CB47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26EC1696-069F-4B53-B415-69EB6E504106}">
      <dgm:prSet phldrT="[Text]"/>
      <dgm:spPr/>
      <dgm:t>
        <a:bodyPr/>
        <a:lstStyle/>
        <a:p>
          <a:r>
            <a:rPr lang="en-US" dirty="0" smtClean="0"/>
            <a:t>Practices of managing collaborative innovation</a:t>
          </a:r>
          <a:endParaRPr lang="en-US" dirty="0"/>
        </a:p>
      </dgm:t>
    </dgm:pt>
    <dgm:pt modelId="{51222FA3-8F50-45CD-AAAB-EADC2FC16676}" type="parTrans" cxnId="{300778E5-2E14-436A-B41A-29E51A8AD31E}">
      <dgm:prSet/>
      <dgm:spPr/>
      <dgm:t>
        <a:bodyPr/>
        <a:lstStyle/>
        <a:p>
          <a:endParaRPr lang="en-US"/>
        </a:p>
      </dgm:t>
    </dgm:pt>
    <dgm:pt modelId="{EDECB9C0-0CA9-4375-A229-4B8091B1D381}" type="sibTrans" cxnId="{300778E5-2E14-436A-B41A-29E51A8AD31E}">
      <dgm:prSet/>
      <dgm:spPr/>
      <dgm:t>
        <a:bodyPr/>
        <a:lstStyle/>
        <a:p>
          <a:endParaRPr lang="en-US"/>
        </a:p>
      </dgm:t>
    </dgm:pt>
    <dgm:pt modelId="{036D235D-01D9-416F-B886-7F5144009BFE}">
      <dgm:prSet phldrT="[Text]"/>
      <dgm:spPr/>
      <dgm:t>
        <a:bodyPr/>
        <a:lstStyle/>
        <a:p>
          <a:r>
            <a:rPr lang="en-US" dirty="0" smtClean="0"/>
            <a:t>Properties of creative ecosystems</a:t>
          </a:r>
          <a:endParaRPr lang="en-US" dirty="0"/>
        </a:p>
      </dgm:t>
    </dgm:pt>
    <dgm:pt modelId="{733E1D9B-A3DD-4BF6-BD8A-6F1F2915FBFF}" type="parTrans" cxnId="{24EB6C0D-B0AE-4507-8506-F6A1225AF103}">
      <dgm:prSet/>
      <dgm:spPr/>
      <dgm:t>
        <a:bodyPr/>
        <a:lstStyle/>
        <a:p>
          <a:endParaRPr lang="en-US"/>
        </a:p>
      </dgm:t>
    </dgm:pt>
    <dgm:pt modelId="{A1BC8A2E-29E9-4CD3-A035-9E9513D70E53}" type="sibTrans" cxnId="{24EB6C0D-B0AE-4507-8506-F6A1225AF103}">
      <dgm:prSet/>
      <dgm:spPr/>
      <dgm:t>
        <a:bodyPr/>
        <a:lstStyle/>
        <a:p>
          <a:endParaRPr lang="en-US"/>
        </a:p>
      </dgm:t>
    </dgm:pt>
    <dgm:pt modelId="{7FE06825-7B06-49E0-9FF3-96CED08CBFDE}">
      <dgm:prSet phldrT="[Text]"/>
      <dgm:spPr/>
      <dgm:t>
        <a:bodyPr/>
        <a:lstStyle/>
        <a:p>
          <a:r>
            <a:rPr lang="en-US" dirty="0" smtClean="0"/>
            <a:t>Inter-organizational open strategizing</a:t>
          </a:r>
          <a:endParaRPr lang="en-US" dirty="0"/>
        </a:p>
      </dgm:t>
    </dgm:pt>
    <dgm:pt modelId="{14434044-CCE0-4542-BF8A-4AAA13E9295F}" type="parTrans" cxnId="{8E279362-AD1E-45C6-8F5F-C8FB3532F159}">
      <dgm:prSet/>
      <dgm:spPr/>
      <dgm:t>
        <a:bodyPr/>
        <a:lstStyle/>
        <a:p>
          <a:endParaRPr lang="en-US"/>
        </a:p>
      </dgm:t>
    </dgm:pt>
    <dgm:pt modelId="{A6B8EE71-E8FA-4F71-AA17-1009870AE9EE}" type="sibTrans" cxnId="{8E279362-AD1E-45C6-8F5F-C8FB3532F159}">
      <dgm:prSet/>
      <dgm:spPr/>
      <dgm:t>
        <a:bodyPr/>
        <a:lstStyle/>
        <a:p>
          <a:endParaRPr lang="en-US"/>
        </a:p>
      </dgm:t>
    </dgm:pt>
    <dgm:pt modelId="{D7A27E93-6F75-48F5-A1B5-5F0CFB076266}" type="pres">
      <dgm:prSet presAssocID="{B708E5C9-8F7B-493B-8AB9-C436691CB475}" presName="compositeShape" presStyleCnt="0">
        <dgm:presLayoutVars>
          <dgm:dir/>
          <dgm:resizeHandles/>
        </dgm:presLayoutVars>
      </dgm:prSet>
      <dgm:spPr/>
    </dgm:pt>
    <dgm:pt modelId="{7257297E-56B4-47B9-BC95-9942AD258AA8}" type="pres">
      <dgm:prSet presAssocID="{B708E5C9-8F7B-493B-8AB9-C436691CB475}" presName="pyramid" presStyleLbl="node1" presStyleIdx="0" presStyleCnt="1" custLinFactNeighborX="80"/>
      <dgm:spPr/>
    </dgm:pt>
    <dgm:pt modelId="{068A42CB-83F7-4D40-92ED-D0E8DDCE76D0}" type="pres">
      <dgm:prSet presAssocID="{B708E5C9-8F7B-493B-8AB9-C436691CB475}" presName="theList" presStyleCnt="0"/>
      <dgm:spPr/>
    </dgm:pt>
    <dgm:pt modelId="{D063DB8F-182C-4B59-AB0D-C3D7966466AB}" type="pres">
      <dgm:prSet presAssocID="{26EC1696-069F-4B53-B415-69EB6E50410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DE700D-F335-44DE-B4DD-4D2139CC0144}" type="pres">
      <dgm:prSet presAssocID="{26EC1696-069F-4B53-B415-69EB6E504106}" presName="aSpace" presStyleCnt="0"/>
      <dgm:spPr/>
    </dgm:pt>
    <dgm:pt modelId="{60D232C7-DBB8-40BF-817E-2035E7547452}" type="pres">
      <dgm:prSet presAssocID="{036D235D-01D9-416F-B886-7F5144009BFE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6A6CA-5ADF-4EBB-B4C6-C103B070DAC2}" type="pres">
      <dgm:prSet presAssocID="{036D235D-01D9-416F-B886-7F5144009BFE}" presName="aSpace" presStyleCnt="0"/>
      <dgm:spPr/>
    </dgm:pt>
    <dgm:pt modelId="{26D240E1-A9B9-4D37-A5A5-CDAF4AA798E8}" type="pres">
      <dgm:prSet presAssocID="{7FE06825-7B06-49E0-9FF3-96CED08CBFDE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0F166-1905-41E6-A0E3-864087986F33}" type="pres">
      <dgm:prSet presAssocID="{7FE06825-7B06-49E0-9FF3-96CED08CBFDE}" presName="aSpace" presStyleCnt="0"/>
      <dgm:spPr/>
    </dgm:pt>
  </dgm:ptLst>
  <dgm:cxnLst>
    <dgm:cxn modelId="{1F72EE62-6DB1-45CE-AA04-AC9DF1BF8F61}" type="presOf" srcId="{7FE06825-7B06-49E0-9FF3-96CED08CBFDE}" destId="{26D240E1-A9B9-4D37-A5A5-CDAF4AA798E8}" srcOrd="0" destOrd="0" presId="urn:microsoft.com/office/officeart/2005/8/layout/pyramid2"/>
    <dgm:cxn modelId="{24EB6C0D-B0AE-4507-8506-F6A1225AF103}" srcId="{B708E5C9-8F7B-493B-8AB9-C436691CB475}" destId="{036D235D-01D9-416F-B886-7F5144009BFE}" srcOrd="1" destOrd="0" parTransId="{733E1D9B-A3DD-4BF6-BD8A-6F1F2915FBFF}" sibTransId="{A1BC8A2E-29E9-4CD3-A035-9E9513D70E53}"/>
    <dgm:cxn modelId="{300778E5-2E14-436A-B41A-29E51A8AD31E}" srcId="{B708E5C9-8F7B-493B-8AB9-C436691CB475}" destId="{26EC1696-069F-4B53-B415-69EB6E504106}" srcOrd="0" destOrd="0" parTransId="{51222FA3-8F50-45CD-AAAB-EADC2FC16676}" sibTransId="{EDECB9C0-0CA9-4375-A229-4B8091B1D381}"/>
    <dgm:cxn modelId="{FC053D8B-BBA6-4DEB-8D5B-828123551E67}" type="presOf" srcId="{036D235D-01D9-416F-B886-7F5144009BFE}" destId="{60D232C7-DBB8-40BF-817E-2035E7547452}" srcOrd="0" destOrd="0" presId="urn:microsoft.com/office/officeart/2005/8/layout/pyramid2"/>
    <dgm:cxn modelId="{8E279362-AD1E-45C6-8F5F-C8FB3532F159}" srcId="{B708E5C9-8F7B-493B-8AB9-C436691CB475}" destId="{7FE06825-7B06-49E0-9FF3-96CED08CBFDE}" srcOrd="2" destOrd="0" parTransId="{14434044-CCE0-4542-BF8A-4AAA13E9295F}" sibTransId="{A6B8EE71-E8FA-4F71-AA17-1009870AE9EE}"/>
    <dgm:cxn modelId="{F9BD2C6E-E068-4EB7-8C57-B44E16D4711B}" type="presOf" srcId="{26EC1696-069F-4B53-B415-69EB6E504106}" destId="{D063DB8F-182C-4B59-AB0D-C3D7966466AB}" srcOrd="0" destOrd="0" presId="urn:microsoft.com/office/officeart/2005/8/layout/pyramid2"/>
    <dgm:cxn modelId="{BB8B2DAB-E886-48D3-9287-5282671A10EA}" type="presOf" srcId="{B708E5C9-8F7B-493B-8AB9-C436691CB475}" destId="{D7A27E93-6F75-48F5-A1B5-5F0CFB076266}" srcOrd="0" destOrd="0" presId="urn:microsoft.com/office/officeart/2005/8/layout/pyramid2"/>
    <dgm:cxn modelId="{B6156C5E-7F70-4B22-9C3B-5E2A3A1F1C7F}" type="presParOf" srcId="{D7A27E93-6F75-48F5-A1B5-5F0CFB076266}" destId="{7257297E-56B4-47B9-BC95-9942AD258AA8}" srcOrd="0" destOrd="0" presId="urn:microsoft.com/office/officeart/2005/8/layout/pyramid2"/>
    <dgm:cxn modelId="{208AABB7-E767-4512-A09F-164A9B4BD075}" type="presParOf" srcId="{D7A27E93-6F75-48F5-A1B5-5F0CFB076266}" destId="{068A42CB-83F7-4D40-92ED-D0E8DDCE76D0}" srcOrd="1" destOrd="0" presId="urn:microsoft.com/office/officeart/2005/8/layout/pyramid2"/>
    <dgm:cxn modelId="{068375AA-A270-4E48-AB87-6303EA4087B3}" type="presParOf" srcId="{068A42CB-83F7-4D40-92ED-D0E8DDCE76D0}" destId="{D063DB8F-182C-4B59-AB0D-C3D7966466AB}" srcOrd="0" destOrd="0" presId="urn:microsoft.com/office/officeart/2005/8/layout/pyramid2"/>
    <dgm:cxn modelId="{03DD340A-DBAE-41AE-AE2B-AEB3D0AFE458}" type="presParOf" srcId="{068A42CB-83F7-4D40-92ED-D0E8DDCE76D0}" destId="{35DE700D-F335-44DE-B4DD-4D2139CC0144}" srcOrd="1" destOrd="0" presId="urn:microsoft.com/office/officeart/2005/8/layout/pyramid2"/>
    <dgm:cxn modelId="{A5282D27-8223-46A7-BB8C-530C137E3978}" type="presParOf" srcId="{068A42CB-83F7-4D40-92ED-D0E8DDCE76D0}" destId="{60D232C7-DBB8-40BF-817E-2035E7547452}" srcOrd="2" destOrd="0" presId="urn:microsoft.com/office/officeart/2005/8/layout/pyramid2"/>
    <dgm:cxn modelId="{5DFCD5FF-0DD5-4E88-B75F-0D6ED10D0DF8}" type="presParOf" srcId="{068A42CB-83F7-4D40-92ED-D0E8DDCE76D0}" destId="{F0F6A6CA-5ADF-4EBB-B4C6-C103B070DAC2}" srcOrd="3" destOrd="0" presId="urn:microsoft.com/office/officeart/2005/8/layout/pyramid2"/>
    <dgm:cxn modelId="{57F10CAC-6A5B-4DBB-B6C0-5CCF7876517F}" type="presParOf" srcId="{068A42CB-83F7-4D40-92ED-D0E8DDCE76D0}" destId="{26D240E1-A9B9-4D37-A5A5-CDAF4AA798E8}" srcOrd="4" destOrd="0" presId="urn:microsoft.com/office/officeart/2005/8/layout/pyramid2"/>
    <dgm:cxn modelId="{E9B6170B-E40D-415F-9A74-164DD1171C5C}" type="presParOf" srcId="{068A42CB-83F7-4D40-92ED-D0E8DDCE76D0}" destId="{8EC0F166-1905-41E6-A0E3-864087986F3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2DE8DD-E5A5-4393-83F7-33CF3DD0072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C6548B37-BCC3-495F-B7AA-51288E796F9F}">
      <dgm:prSet phldrT="[Text]"/>
      <dgm:spPr>
        <a:xfrm>
          <a:off x="598615" y="1364"/>
          <a:ext cx="1506307" cy="56272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1</a:t>
          </a:r>
        </a:p>
        <a:p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– </a:t>
          </a:r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co-location</a:t>
          </a:r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	</a:t>
          </a:r>
          <a:endParaRPr lang="fi-FI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742F48D-3FF8-4FDF-804E-352B13E81931}" type="parTrans" cxnId="{82E195D3-B77A-4C6D-A5C2-B3BD03BEC908}">
      <dgm:prSet/>
      <dgm:spPr/>
      <dgm:t>
        <a:bodyPr/>
        <a:lstStyle/>
        <a:p>
          <a:endParaRPr lang="fi-FI"/>
        </a:p>
      </dgm:t>
    </dgm:pt>
    <dgm:pt modelId="{1761E801-6AB3-42CD-B811-3F776A71E38D}" type="sibTrans" cxnId="{82E195D3-B77A-4C6D-A5C2-B3BD03BEC908}">
      <dgm:prSet/>
      <dgm:spPr/>
      <dgm:t>
        <a:bodyPr/>
        <a:lstStyle/>
        <a:p>
          <a:endParaRPr lang="fi-FI"/>
        </a:p>
      </dgm:t>
    </dgm:pt>
    <dgm:pt modelId="{FD20FD81-65E9-43F3-8107-725424627D60}">
      <dgm:prSet phldrT="[Text]"/>
      <dgm:spPr>
        <a:xfrm>
          <a:off x="899877" y="704773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One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space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floor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plan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according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teams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B953A02-D635-4B68-B780-2A2F6860D72A}" type="parTrans" cxnId="{765022FD-39AF-4F9D-B373-9811A7D3BE9D}">
      <dgm:prSet/>
      <dgm:spPr>
        <a:xfrm>
          <a:off x="749246" y="564091"/>
          <a:ext cx="150630" cy="422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045"/>
              </a:lnTo>
              <a:lnTo>
                <a:pt x="150630" y="42204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D7A65CA2-6F5E-4B19-8DE4-24E9E9995E72}" type="sibTrans" cxnId="{765022FD-39AF-4F9D-B373-9811A7D3BE9D}">
      <dgm:prSet/>
      <dgm:spPr/>
      <dgm:t>
        <a:bodyPr/>
        <a:lstStyle/>
        <a:p>
          <a:endParaRPr lang="fi-FI"/>
        </a:p>
      </dgm:t>
    </dgm:pt>
    <dgm:pt modelId="{E4D3C1F2-534B-4297-95E7-54710F9423CC}">
      <dgm:prSet phldrT="[Text]"/>
      <dgm:spPr>
        <a:xfrm>
          <a:off x="899877" y="1408182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Design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100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participants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02FEFF9-A960-48B3-BD6C-BEEC740A73DB}" type="parTrans" cxnId="{A33A3BF5-9F9F-4196-BE17-B4196670D706}">
      <dgm:prSet/>
      <dgm:spPr>
        <a:xfrm>
          <a:off x="749246" y="564091"/>
          <a:ext cx="150630" cy="112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453"/>
              </a:lnTo>
              <a:lnTo>
                <a:pt x="150630" y="1125453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56CF9D1F-4031-4DB6-B6AD-F31BA9BC1B4F}" type="sibTrans" cxnId="{A33A3BF5-9F9F-4196-BE17-B4196670D706}">
      <dgm:prSet/>
      <dgm:spPr/>
      <dgm:t>
        <a:bodyPr/>
        <a:lstStyle/>
        <a:p>
          <a:endParaRPr lang="fi-FI"/>
        </a:p>
      </dgm:t>
    </dgm:pt>
    <dgm:pt modelId="{3329CFF4-1E07-4E1D-9C16-24BC0B395840}">
      <dgm:prSet phldrT="[Text]"/>
      <dgm:spPr>
        <a:xfrm>
          <a:off x="2386286" y="1364"/>
          <a:ext cx="1817034" cy="56272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2 </a:t>
          </a:r>
        </a:p>
        <a:p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– </a:t>
          </a:r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co-village</a:t>
          </a:r>
          <a:endParaRPr lang="fi-FI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083F1FA-78ED-4464-AC00-562C23FD252D}" type="parTrans" cxnId="{49D206BC-D966-431C-B743-BC1F626E04AA}">
      <dgm:prSet/>
      <dgm:spPr/>
      <dgm:t>
        <a:bodyPr/>
        <a:lstStyle/>
        <a:p>
          <a:endParaRPr lang="fi-FI"/>
        </a:p>
      </dgm:t>
    </dgm:pt>
    <dgm:pt modelId="{3A80E301-1833-4D68-B920-5D54532A983B}" type="sibTrans" cxnId="{49D206BC-D966-431C-B743-BC1F626E04AA}">
      <dgm:prSet/>
      <dgm:spPr/>
      <dgm:t>
        <a:bodyPr/>
        <a:lstStyle/>
        <a:p>
          <a:endParaRPr lang="fi-FI"/>
        </a:p>
      </dgm:t>
    </dgm:pt>
    <dgm:pt modelId="{B2E71FBB-4C69-4453-AF50-4CBEBBA8BA1D}">
      <dgm:prSet phldrT="[Text]"/>
      <dgm:spPr>
        <a:xfrm>
          <a:off x="2749693" y="704773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Main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trailer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and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other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trailers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for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subs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companies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divided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9A55AF4-56EF-4FA4-887A-0C88D84B579C}" type="parTrans" cxnId="{C2945EC9-142D-4EB9-92B8-A994C962C89B}">
      <dgm:prSet/>
      <dgm:spPr>
        <a:xfrm>
          <a:off x="2567990" y="564091"/>
          <a:ext cx="181703" cy="422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045"/>
              </a:lnTo>
              <a:lnTo>
                <a:pt x="181703" y="42204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7E0F054A-0476-4A37-A9E6-560891B2D989}" type="sibTrans" cxnId="{C2945EC9-142D-4EB9-92B8-A994C962C89B}">
      <dgm:prSet/>
      <dgm:spPr/>
      <dgm:t>
        <a:bodyPr/>
        <a:lstStyle/>
        <a:p>
          <a:endParaRPr lang="fi-FI"/>
        </a:p>
      </dgm:t>
    </dgm:pt>
    <dgm:pt modelId="{98A04623-4B47-4875-AEF0-20D4E9ACC969}">
      <dgm:prSet phldrT="[Text]"/>
      <dgm:spPr>
        <a:xfrm>
          <a:off x="2749693" y="1408182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Construction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200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participants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5EA84B99-C121-4F9A-BD74-F403453E520C}" type="parTrans" cxnId="{8EF1F8E4-A458-4540-BAFC-BDA94187DDC1}">
      <dgm:prSet/>
      <dgm:spPr>
        <a:xfrm>
          <a:off x="2567990" y="564091"/>
          <a:ext cx="181703" cy="112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453"/>
              </a:lnTo>
              <a:lnTo>
                <a:pt x="181703" y="1125453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BB7359C3-2BB1-431C-8EE7-FFBBA221F423}" type="sibTrans" cxnId="{8EF1F8E4-A458-4540-BAFC-BDA94187DDC1}">
      <dgm:prSet/>
      <dgm:spPr/>
      <dgm:t>
        <a:bodyPr/>
        <a:lstStyle/>
        <a:p>
          <a:endParaRPr lang="fi-FI"/>
        </a:p>
      </dgm:t>
    </dgm:pt>
    <dgm:pt modelId="{EED1FFC4-C6A5-40E0-B16B-2767CA2FD9BE}">
      <dgm:prSet/>
      <dgm:spPr>
        <a:xfrm>
          <a:off x="899877" y="2088237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More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-to-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interaction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6BCA9FD6-73A0-44BC-8AE2-C8BCE0DF90E4}" type="parTrans" cxnId="{8A8F1B74-2D3C-45F1-A330-870B41A2B6C0}">
      <dgm:prSet/>
      <dgm:spPr>
        <a:xfrm>
          <a:off x="749246" y="564091"/>
          <a:ext cx="150630" cy="1805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509"/>
              </a:lnTo>
              <a:lnTo>
                <a:pt x="150630" y="1805509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5D909F97-75FA-4624-9CFB-5C2C4F22C184}" type="sibTrans" cxnId="{8A8F1B74-2D3C-45F1-A330-870B41A2B6C0}">
      <dgm:prSet/>
      <dgm:spPr/>
      <dgm:t>
        <a:bodyPr/>
        <a:lstStyle/>
        <a:p>
          <a:endParaRPr lang="fi-FI"/>
        </a:p>
      </dgm:t>
    </dgm:pt>
    <dgm:pt modelId="{EE4EBE95-6041-4297-ABB3-7064384AA66F}">
      <dgm:prSet/>
      <dgm:spPr>
        <a:xfrm>
          <a:off x="2749693" y="2814999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Old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practices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coming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back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such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as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emailing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EA154CB-3631-447C-8708-4F10B99D4BBB}" type="parTrans" cxnId="{493FA97F-13F2-48CB-8837-A95BD14333E0}">
      <dgm:prSet/>
      <dgm:spPr>
        <a:xfrm>
          <a:off x="2567990" y="564091"/>
          <a:ext cx="181703" cy="2532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2271"/>
              </a:lnTo>
              <a:lnTo>
                <a:pt x="181703" y="2532271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1D270241-6ADD-4D7F-8777-BAC140B622C1}" type="sibTrans" cxnId="{493FA97F-13F2-48CB-8837-A95BD14333E0}">
      <dgm:prSet/>
      <dgm:spPr/>
      <dgm:t>
        <a:bodyPr/>
        <a:lstStyle/>
        <a:p>
          <a:endParaRPr lang="fi-FI"/>
        </a:p>
      </dgm:t>
    </dgm:pt>
    <dgm:pt modelId="{F9EE5C3E-69E5-4594-8BC2-8AAA12F08C82}">
      <dgm:prSet/>
      <dgm:spPr>
        <a:xfrm>
          <a:off x="2749693" y="2111590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Less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-to-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collaboration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2912EE8-95B2-4B07-AAEB-81F6B09A5C60}" type="parTrans" cxnId="{F642FB9B-F125-4CEC-93AE-B3D056F4E2AD}">
      <dgm:prSet/>
      <dgm:spPr>
        <a:xfrm>
          <a:off x="2567990" y="564091"/>
          <a:ext cx="181703" cy="1828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8862"/>
              </a:lnTo>
              <a:lnTo>
                <a:pt x="181703" y="1828862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30360E3A-6F80-4F2F-B849-D4C52230949A}" type="sibTrans" cxnId="{F642FB9B-F125-4CEC-93AE-B3D056F4E2AD}">
      <dgm:prSet/>
      <dgm:spPr/>
      <dgm:t>
        <a:bodyPr/>
        <a:lstStyle/>
        <a:p>
          <a:endParaRPr lang="fi-FI"/>
        </a:p>
      </dgm:t>
    </dgm:pt>
    <dgm:pt modelId="{8804E50E-3E17-41BD-86DF-C20E71AB690F}">
      <dgm:prSet/>
      <dgm:spPr>
        <a:xfrm>
          <a:off x="899877" y="2791646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New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co-practices</a:t>
          </a:r>
          <a:r>
            <a:rPr lang="fi-FI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implemented</a:t>
          </a:r>
          <a:endParaRPr lang="fi-FI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56720E7-EC1F-4F9E-90F2-2B6F6620C6A3}" type="parTrans" cxnId="{F3F637AC-8129-4116-BC53-6C652A703F53}">
      <dgm:prSet/>
      <dgm:spPr>
        <a:xfrm>
          <a:off x="749246" y="564091"/>
          <a:ext cx="150630" cy="2508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918"/>
              </a:lnTo>
              <a:lnTo>
                <a:pt x="150630" y="250891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i-FI"/>
        </a:p>
      </dgm:t>
    </dgm:pt>
    <dgm:pt modelId="{CF82D334-3EB8-45C3-9A24-5B4D76ED55B3}" type="sibTrans" cxnId="{F3F637AC-8129-4116-BC53-6C652A703F53}">
      <dgm:prSet/>
      <dgm:spPr/>
      <dgm:t>
        <a:bodyPr/>
        <a:lstStyle/>
        <a:p>
          <a:endParaRPr lang="fi-FI"/>
        </a:p>
      </dgm:t>
    </dgm:pt>
    <dgm:pt modelId="{83E32D83-44DA-4997-8F81-C4E3DE07630E}" type="pres">
      <dgm:prSet presAssocID="{FE2DE8DD-E5A5-4393-83F7-33CF3DD0072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i-FI"/>
        </a:p>
      </dgm:t>
    </dgm:pt>
    <dgm:pt modelId="{232C2CA7-998D-40CC-B2AB-BE1BF65245FB}" type="pres">
      <dgm:prSet presAssocID="{C6548B37-BCC3-495F-B7AA-51288E796F9F}" presName="root" presStyleCnt="0"/>
      <dgm:spPr/>
    </dgm:pt>
    <dgm:pt modelId="{39E7CF4D-E2AC-4A6C-B201-DCE3F47AE2C2}" type="pres">
      <dgm:prSet presAssocID="{C6548B37-BCC3-495F-B7AA-51288E796F9F}" presName="rootComposite" presStyleCnt="0"/>
      <dgm:spPr/>
    </dgm:pt>
    <dgm:pt modelId="{6FAB88B7-1177-40AD-84B7-9421476749CD}" type="pres">
      <dgm:prSet presAssocID="{C6548B37-BCC3-495F-B7AA-51288E796F9F}" presName="rootText" presStyleLbl="node1" presStyleIdx="0" presStyleCnt="2" custScaleX="126102"/>
      <dgm:spPr/>
      <dgm:t>
        <a:bodyPr/>
        <a:lstStyle/>
        <a:p>
          <a:endParaRPr lang="fi-FI"/>
        </a:p>
      </dgm:t>
    </dgm:pt>
    <dgm:pt modelId="{88974C11-277A-46F5-BBD6-27563CFDE42B}" type="pres">
      <dgm:prSet presAssocID="{C6548B37-BCC3-495F-B7AA-51288E796F9F}" presName="rootConnector" presStyleLbl="node1" presStyleIdx="0" presStyleCnt="2"/>
      <dgm:spPr/>
      <dgm:t>
        <a:bodyPr/>
        <a:lstStyle/>
        <a:p>
          <a:endParaRPr lang="fi-FI"/>
        </a:p>
      </dgm:t>
    </dgm:pt>
    <dgm:pt modelId="{150EFD86-1C01-4D2E-88D9-70A433081127}" type="pres">
      <dgm:prSet presAssocID="{C6548B37-BCC3-495F-B7AA-51288E796F9F}" presName="childShape" presStyleCnt="0"/>
      <dgm:spPr/>
    </dgm:pt>
    <dgm:pt modelId="{996E38C3-C93A-465B-A5F3-63D40593A981}" type="pres">
      <dgm:prSet presAssocID="{DB953A02-D635-4B68-B780-2A2F6860D72A}" presName="Name13" presStyleLbl="parChTrans1D2" presStyleIdx="0" presStyleCnt="8"/>
      <dgm:spPr/>
      <dgm:t>
        <a:bodyPr/>
        <a:lstStyle/>
        <a:p>
          <a:endParaRPr lang="fi-FI"/>
        </a:p>
      </dgm:t>
    </dgm:pt>
    <dgm:pt modelId="{4F1AF45E-6B7B-46EF-A757-1C9C9163B975}" type="pres">
      <dgm:prSet presAssocID="{FD20FD81-65E9-43F3-8107-725424627D60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0D2EBC7-B59D-4CFE-B9FD-3264D8744C83}" type="pres">
      <dgm:prSet presAssocID="{402FEFF9-A960-48B3-BD6C-BEEC740A73DB}" presName="Name13" presStyleLbl="parChTrans1D2" presStyleIdx="1" presStyleCnt="8"/>
      <dgm:spPr/>
      <dgm:t>
        <a:bodyPr/>
        <a:lstStyle/>
        <a:p>
          <a:endParaRPr lang="fi-FI"/>
        </a:p>
      </dgm:t>
    </dgm:pt>
    <dgm:pt modelId="{AD808732-3BFF-4DC6-801E-B7F8E0010176}" type="pres">
      <dgm:prSet presAssocID="{E4D3C1F2-534B-4297-95E7-54710F9423CC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1A65E72-5BF2-400B-A1A3-791DD3EB5A20}" type="pres">
      <dgm:prSet presAssocID="{6BCA9FD6-73A0-44BC-8AE2-C8BCE0DF90E4}" presName="Name13" presStyleLbl="parChTrans1D2" presStyleIdx="2" presStyleCnt="8"/>
      <dgm:spPr/>
      <dgm:t>
        <a:bodyPr/>
        <a:lstStyle/>
        <a:p>
          <a:endParaRPr lang="fi-FI"/>
        </a:p>
      </dgm:t>
    </dgm:pt>
    <dgm:pt modelId="{80D08185-462E-4049-BF8F-9099C3C0D614}" type="pres">
      <dgm:prSet presAssocID="{EED1FFC4-C6A5-40E0-B16B-2767CA2FD9BE}" presName="childText" presStyleLbl="bgAcc1" presStyleIdx="2" presStyleCnt="8" custLinFactNeighborY="-4150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F480355-A144-43AD-B67D-7E23A0E3B902}" type="pres">
      <dgm:prSet presAssocID="{756720E7-EC1F-4F9E-90F2-2B6F6620C6A3}" presName="Name13" presStyleLbl="parChTrans1D2" presStyleIdx="3" presStyleCnt="8"/>
      <dgm:spPr/>
      <dgm:t>
        <a:bodyPr/>
        <a:lstStyle/>
        <a:p>
          <a:endParaRPr lang="fi-FI"/>
        </a:p>
      </dgm:t>
    </dgm:pt>
    <dgm:pt modelId="{8A109A84-E741-4253-95BC-9DF74310A247}" type="pres">
      <dgm:prSet presAssocID="{8804E50E-3E17-41BD-86DF-C20E71AB690F}" presName="childText" presStyleLbl="bgAcc1" presStyleIdx="3" presStyleCnt="8" custLinFactNeighborY="-4150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C260A97A-4109-42A2-8C78-9F6D10D67568}" type="pres">
      <dgm:prSet presAssocID="{3329CFF4-1E07-4E1D-9C16-24BC0B395840}" presName="root" presStyleCnt="0"/>
      <dgm:spPr/>
    </dgm:pt>
    <dgm:pt modelId="{581F01A5-D622-4D4D-B9A4-0EBBDE8CEA9A}" type="pres">
      <dgm:prSet presAssocID="{3329CFF4-1E07-4E1D-9C16-24BC0B395840}" presName="rootComposite" presStyleCnt="0"/>
      <dgm:spPr/>
    </dgm:pt>
    <dgm:pt modelId="{4B745C13-B75A-4248-9B41-3292E126D53B}" type="pres">
      <dgm:prSet presAssocID="{3329CFF4-1E07-4E1D-9C16-24BC0B395840}" presName="rootText" presStyleLbl="node1" presStyleIdx="1" presStyleCnt="2" custScaleX="126026"/>
      <dgm:spPr/>
      <dgm:t>
        <a:bodyPr/>
        <a:lstStyle/>
        <a:p>
          <a:endParaRPr lang="fi-FI"/>
        </a:p>
      </dgm:t>
    </dgm:pt>
    <dgm:pt modelId="{39EFF626-5916-4EA1-90BA-68F967277D89}" type="pres">
      <dgm:prSet presAssocID="{3329CFF4-1E07-4E1D-9C16-24BC0B395840}" presName="rootConnector" presStyleLbl="node1" presStyleIdx="1" presStyleCnt="2"/>
      <dgm:spPr/>
      <dgm:t>
        <a:bodyPr/>
        <a:lstStyle/>
        <a:p>
          <a:endParaRPr lang="fi-FI"/>
        </a:p>
      </dgm:t>
    </dgm:pt>
    <dgm:pt modelId="{9EF454CE-4D34-4086-8A1C-816F4529C162}" type="pres">
      <dgm:prSet presAssocID="{3329CFF4-1E07-4E1D-9C16-24BC0B395840}" presName="childShape" presStyleCnt="0"/>
      <dgm:spPr/>
    </dgm:pt>
    <dgm:pt modelId="{2E2431E9-E958-45B1-BDF7-EE7601E684B6}" type="pres">
      <dgm:prSet presAssocID="{89A55AF4-56EF-4FA4-887A-0C88D84B579C}" presName="Name13" presStyleLbl="parChTrans1D2" presStyleIdx="4" presStyleCnt="8"/>
      <dgm:spPr/>
      <dgm:t>
        <a:bodyPr/>
        <a:lstStyle/>
        <a:p>
          <a:endParaRPr lang="fi-FI"/>
        </a:p>
      </dgm:t>
    </dgm:pt>
    <dgm:pt modelId="{E6845D83-57E9-43C3-9242-36E8EC28641E}" type="pres">
      <dgm:prSet presAssocID="{B2E71FBB-4C69-4453-AF50-4CBEBBA8BA1D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7A49A3E3-4545-4E9A-BDDC-1E38D0702805}" type="pres">
      <dgm:prSet presAssocID="{5EA84B99-C121-4F9A-BD74-F403453E520C}" presName="Name13" presStyleLbl="parChTrans1D2" presStyleIdx="5" presStyleCnt="8"/>
      <dgm:spPr/>
      <dgm:t>
        <a:bodyPr/>
        <a:lstStyle/>
        <a:p>
          <a:endParaRPr lang="fi-FI"/>
        </a:p>
      </dgm:t>
    </dgm:pt>
    <dgm:pt modelId="{8E49EA84-F78A-47F4-8B18-886CBE292EA2}" type="pres">
      <dgm:prSet presAssocID="{98A04623-4B47-4875-AEF0-20D4E9ACC969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DB1CA54E-21B9-4B94-BAD0-A1E1AC8EFDB5}" type="pres">
      <dgm:prSet presAssocID="{72912EE8-95B2-4B07-AAEB-81F6B09A5C60}" presName="Name13" presStyleLbl="parChTrans1D2" presStyleIdx="6" presStyleCnt="8"/>
      <dgm:spPr/>
      <dgm:t>
        <a:bodyPr/>
        <a:lstStyle/>
        <a:p>
          <a:endParaRPr lang="fi-FI"/>
        </a:p>
      </dgm:t>
    </dgm:pt>
    <dgm:pt modelId="{9833DD52-FC1F-43B4-ABD3-F45F40969E0B}" type="pres">
      <dgm:prSet presAssocID="{F9EE5C3E-69E5-4594-8BC2-8AAA12F08C82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146A64C-CBE0-4650-BC6C-F21371B58CB5}" type="pres">
      <dgm:prSet presAssocID="{DEA154CB-3631-447C-8708-4F10B99D4BBB}" presName="Name13" presStyleLbl="parChTrans1D2" presStyleIdx="7" presStyleCnt="8"/>
      <dgm:spPr/>
      <dgm:t>
        <a:bodyPr/>
        <a:lstStyle/>
        <a:p>
          <a:endParaRPr lang="fi-FI"/>
        </a:p>
      </dgm:t>
    </dgm:pt>
    <dgm:pt modelId="{82F5C3EB-05FC-4A04-B7DE-286CCE047294}" type="pres">
      <dgm:prSet presAssocID="{EE4EBE95-6041-4297-ABB3-7064384AA66F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765022FD-39AF-4F9D-B373-9811A7D3BE9D}" srcId="{C6548B37-BCC3-495F-B7AA-51288E796F9F}" destId="{FD20FD81-65E9-43F3-8107-725424627D60}" srcOrd="0" destOrd="0" parTransId="{DB953A02-D635-4B68-B780-2A2F6860D72A}" sibTransId="{D7A65CA2-6F5E-4B19-8DE4-24E9E9995E72}"/>
    <dgm:cxn modelId="{C2945EC9-142D-4EB9-92B8-A994C962C89B}" srcId="{3329CFF4-1E07-4E1D-9C16-24BC0B395840}" destId="{B2E71FBB-4C69-4453-AF50-4CBEBBA8BA1D}" srcOrd="0" destOrd="0" parTransId="{89A55AF4-56EF-4FA4-887A-0C88D84B579C}" sibTransId="{7E0F054A-0476-4A37-A9E6-560891B2D989}"/>
    <dgm:cxn modelId="{4116F3D2-C906-4A8C-881C-FEBC9ECD6C2B}" type="presOf" srcId="{C6548B37-BCC3-495F-B7AA-51288E796F9F}" destId="{6FAB88B7-1177-40AD-84B7-9421476749CD}" srcOrd="0" destOrd="0" presId="urn:microsoft.com/office/officeart/2005/8/layout/hierarchy3"/>
    <dgm:cxn modelId="{37CC5F91-4B48-44D6-B1E5-0DAFC4ACAE81}" type="presOf" srcId="{FD20FD81-65E9-43F3-8107-725424627D60}" destId="{4F1AF45E-6B7B-46EF-A757-1C9C9163B975}" srcOrd="0" destOrd="0" presId="urn:microsoft.com/office/officeart/2005/8/layout/hierarchy3"/>
    <dgm:cxn modelId="{DFF7009D-ED05-4E1B-9D1C-243997801134}" type="presOf" srcId="{EED1FFC4-C6A5-40E0-B16B-2767CA2FD9BE}" destId="{80D08185-462E-4049-BF8F-9099C3C0D614}" srcOrd="0" destOrd="0" presId="urn:microsoft.com/office/officeart/2005/8/layout/hierarchy3"/>
    <dgm:cxn modelId="{493FA97F-13F2-48CB-8837-A95BD14333E0}" srcId="{3329CFF4-1E07-4E1D-9C16-24BC0B395840}" destId="{EE4EBE95-6041-4297-ABB3-7064384AA66F}" srcOrd="3" destOrd="0" parTransId="{DEA154CB-3631-447C-8708-4F10B99D4BBB}" sibTransId="{1D270241-6ADD-4D7F-8777-BAC140B622C1}"/>
    <dgm:cxn modelId="{ECCA45BF-06B9-4EA0-ACB5-717DEE2E20A2}" type="presOf" srcId="{DB953A02-D635-4B68-B780-2A2F6860D72A}" destId="{996E38C3-C93A-465B-A5F3-63D40593A981}" srcOrd="0" destOrd="0" presId="urn:microsoft.com/office/officeart/2005/8/layout/hierarchy3"/>
    <dgm:cxn modelId="{80A0AD63-64FE-4B76-A7C6-46328974FC58}" type="presOf" srcId="{402FEFF9-A960-48B3-BD6C-BEEC740A73DB}" destId="{90D2EBC7-B59D-4CFE-B9FD-3264D8744C83}" srcOrd="0" destOrd="0" presId="urn:microsoft.com/office/officeart/2005/8/layout/hierarchy3"/>
    <dgm:cxn modelId="{AF262278-EDAB-41E2-B678-9D8B15A2B7B9}" type="presOf" srcId="{6BCA9FD6-73A0-44BC-8AE2-C8BCE0DF90E4}" destId="{F1A65E72-5BF2-400B-A1A3-791DD3EB5A20}" srcOrd="0" destOrd="0" presId="urn:microsoft.com/office/officeart/2005/8/layout/hierarchy3"/>
    <dgm:cxn modelId="{F642FB9B-F125-4CEC-93AE-B3D056F4E2AD}" srcId="{3329CFF4-1E07-4E1D-9C16-24BC0B395840}" destId="{F9EE5C3E-69E5-4594-8BC2-8AAA12F08C82}" srcOrd="2" destOrd="0" parTransId="{72912EE8-95B2-4B07-AAEB-81F6B09A5C60}" sibTransId="{30360E3A-6F80-4F2F-B849-D4C52230949A}"/>
    <dgm:cxn modelId="{A33A3BF5-9F9F-4196-BE17-B4196670D706}" srcId="{C6548B37-BCC3-495F-B7AA-51288E796F9F}" destId="{E4D3C1F2-534B-4297-95E7-54710F9423CC}" srcOrd="1" destOrd="0" parTransId="{402FEFF9-A960-48B3-BD6C-BEEC740A73DB}" sibTransId="{56CF9D1F-4031-4DB6-B6AD-F31BA9BC1B4F}"/>
    <dgm:cxn modelId="{F3F637AC-8129-4116-BC53-6C652A703F53}" srcId="{C6548B37-BCC3-495F-B7AA-51288E796F9F}" destId="{8804E50E-3E17-41BD-86DF-C20E71AB690F}" srcOrd="3" destOrd="0" parTransId="{756720E7-EC1F-4F9E-90F2-2B6F6620C6A3}" sibTransId="{CF82D334-3EB8-45C3-9A24-5B4D76ED55B3}"/>
    <dgm:cxn modelId="{4D494C14-AFA8-4960-94C2-A5F90C343CE1}" type="presOf" srcId="{F9EE5C3E-69E5-4594-8BC2-8AAA12F08C82}" destId="{9833DD52-FC1F-43B4-ABD3-F45F40969E0B}" srcOrd="0" destOrd="0" presId="urn:microsoft.com/office/officeart/2005/8/layout/hierarchy3"/>
    <dgm:cxn modelId="{16A13A89-6220-4F3E-9D67-12AD9079710E}" type="presOf" srcId="{8804E50E-3E17-41BD-86DF-C20E71AB690F}" destId="{8A109A84-E741-4253-95BC-9DF74310A247}" srcOrd="0" destOrd="0" presId="urn:microsoft.com/office/officeart/2005/8/layout/hierarchy3"/>
    <dgm:cxn modelId="{E82439BD-CD6E-4CF8-92A9-BCAAE884C960}" type="presOf" srcId="{C6548B37-BCC3-495F-B7AA-51288E796F9F}" destId="{88974C11-277A-46F5-BBD6-27563CFDE42B}" srcOrd="1" destOrd="0" presId="urn:microsoft.com/office/officeart/2005/8/layout/hierarchy3"/>
    <dgm:cxn modelId="{49D206BC-D966-431C-B743-BC1F626E04AA}" srcId="{FE2DE8DD-E5A5-4393-83F7-33CF3DD00727}" destId="{3329CFF4-1E07-4E1D-9C16-24BC0B395840}" srcOrd="1" destOrd="0" parTransId="{F083F1FA-78ED-4464-AC00-562C23FD252D}" sibTransId="{3A80E301-1833-4D68-B920-5D54532A983B}"/>
    <dgm:cxn modelId="{1B8349FB-4DDA-4CC8-A7AA-AC84DBABFA3B}" type="presOf" srcId="{3329CFF4-1E07-4E1D-9C16-24BC0B395840}" destId="{4B745C13-B75A-4248-9B41-3292E126D53B}" srcOrd="0" destOrd="0" presId="urn:microsoft.com/office/officeart/2005/8/layout/hierarchy3"/>
    <dgm:cxn modelId="{7F708CCF-56F6-485F-BE60-BB5692860FA8}" type="presOf" srcId="{756720E7-EC1F-4F9E-90F2-2B6F6620C6A3}" destId="{5F480355-A144-43AD-B67D-7E23A0E3B902}" srcOrd="0" destOrd="0" presId="urn:microsoft.com/office/officeart/2005/8/layout/hierarchy3"/>
    <dgm:cxn modelId="{82E195D3-B77A-4C6D-A5C2-B3BD03BEC908}" srcId="{FE2DE8DD-E5A5-4393-83F7-33CF3DD00727}" destId="{C6548B37-BCC3-495F-B7AA-51288E796F9F}" srcOrd="0" destOrd="0" parTransId="{B742F48D-3FF8-4FDF-804E-352B13E81931}" sibTransId="{1761E801-6AB3-42CD-B811-3F776A71E38D}"/>
    <dgm:cxn modelId="{24CD518C-8D56-4ED5-B853-3CF0CF554FF2}" type="presOf" srcId="{B2E71FBB-4C69-4453-AF50-4CBEBBA8BA1D}" destId="{E6845D83-57E9-43C3-9242-36E8EC28641E}" srcOrd="0" destOrd="0" presId="urn:microsoft.com/office/officeart/2005/8/layout/hierarchy3"/>
    <dgm:cxn modelId="{8EF1F8E4-A458-4540-BAFC-BDA94187DDC1}" srcId="{3329CFF4-1E07-4E1D-9C16-24BC0B395840}" destId="{98A04623-4B47-4875-AEF0-20D4E9ACC969}" srcOrd="1" destOrd="0" parTransId="{5EA84B99-C121-4F9A-BD74-F403453E520C}" sibTransId="{BB7359C3-2BB1-431C-8EE7-FFBBA221F423}"/>
    <dgm:cxn modelId="{2446D63E-BE35-4A60-B60B-041EC6C9B916}" type="presOf" srcId="{89A55AF4-56EF-4FA4-887A-0C88D84B579C}" destId="{2E2431E9-E958-45B1-BDF7-EE7601E684B6}" srcOrd="0" destOrd="0" presId="urn:microsoft.com/office/officeart/2005/8/layout/hierarchy3"/>
    <dgm:cxn modelId="{3BD5E769-91EC-485D-A3E2-A4667DF1299F}" type="presOf" srcId="{E4D3C1F2-534B-4297-95E7-54710F9423CC}" destId="{AD808732-3BFF-4DC6-801E-B7F8E0010176}" srcOrd="0" destOrd="0" presId="urn:microsoft.com/office/officeart/2005/8/layout/hierarchy3"/>
    <dgm:cxn modelId="{3F262AAD-D5E4-4188-9CB2-33409561E6A1}" type="presOf" srcId="{3329CFF4-1E07-4E1D-9C16-24BC0B395840}" destId="{39EFF626-5916-4EA1-90BA-68F967277D89}" srcOrd="1" destOrd="0" presId="urn:microsoft.com/office/officeart/2005/8/layout/hierarchy3"/>
    <dgm:cxn modelId="{B13E793D-9AB4-40F6-952F-A2A205B60458}" type="presOf" srcId="{98A04623-4B47-4875-AEF0-20D4E9ACC969}" destId="{8E49EA84-F78A-47F4-8B18-886CBE292EA2}" srcOrd="0" destOrd="0" presId="urn:microsoft.com/office/officeart/2005/8/layout/hierarchy3"/>
    <dgm:cxn modelId="{389580F6-F4DE-4481-A66B-18D938EC0BEC}" type="presOf" srcId="{FE2DE8DD-E5A5-4393-83F7-33CF3DD00727}" destId="{83E32D83-44DA-4997-8F81-C4E3DE07630E}" srcOrd="0" destOrd="0" presId="urn:microsoft.com/office/officeart/2005/8/layout/hierarchy3"/>
    <dgm:cxn modelId="{721B98A9-606A-4C3F-829D-3E8C67B9EFBD}" type="presOf" srcId="{5EA84B99-C121-4F9A-BD74-F403453E520C}" destId="{7A49A3E3-4545-4E9A-BDDC-1E38D0702805}" srcOrd="0" destOrd="0" presId="urn:microsoft.com/office/officeart/2005/8/layout/hierarchy3"/>
    <dgm:cxn modelId="{B3BB0057-1F51-457C-9ECA-AF9CC504FB6A}" type="presOf" srcId="{DEA154CB-3631-447C-8708-4F10B99D4BBB}" destId="{6146A64C-CBE0-4650-BC6C-F21371B58CB5}" srcOrd="0" destOrd="0" presId="urn:microsoft.com/office/officeart/2005/8/layout/hierarchy3"/>
    <dgm:cxn modelId="{8A8F1B74-2D3C-45F1-A330-870B41A2B6C0}" srcId="{C6548B37-BCC3-495F-B7AA-51288E796F9F}" destId="{EED1FFC4-C6A5-40E0-B16B-2767CA2FD9BE}" srcOrd="2" destOrd="0" parTransId="{6BCA9FD6-73A0-44BC-8AE2-C8BCE0DF90E4}" sibTransId="{5D909F97-75FA-4624-9CFB-5C2C4F22C184}"/>
    <dgm:cxn modelId="{CAC1E226-4517-4B0D-BCCB-E4C10E919BE1}" type="presOf" srcId="{EE4EBE95-6041-4297-ABB3-7064384AA66F}" destId="{82F5C3EB-05FC-4A04-B7DE-286CCE047294}" srcOrd="0" destOrd="0" presId="urn:microsoft.com/office/officeart/2005/8/layout/hierarchy3"/>
    <dgm:cxn modelId="{FC139D05-3D15-4141-8263-58F058F05041}" type="presOf" srcId="{72912EE8-95B2-4B07-AAEB-81F6B09A5C60}" destId="{DB1CA54E-21B9-4B94-BAD0-A1E1AC8EFDB5}" srcOrd="0" destOrd="0" presId="urn:microsoft.com/office/officeart/2005/8/layout/hierarchy3"/>
    <dgm:cxn modelId="{B65079A9-B17C-462C-B866-E2FB0276A883}" type="presParOf" srcId="{83E32D83-44DA-4997-8F81-C4E3DE07630E}" destId="{232C2CA7-998D-40CC-B2AB-BE1BF65245FB}" srcOrd="0" destOrd="0" presId="urn:microsoft.com/office/officeart/2005/8/layout/hierarchy3"/>
    <dgm:cxn modelId="{9C5FB3E1-8C53-427A-9D7F-1CFA8D80A083}" type="presParOf" srcId="{232C2CA7-998D-40CC-B2AB-BE1BF65245FB}" destId="{39E7CF4D-E2AC-4A6C-B201-DCE3F47AE2C2}" srcOrd="0" destOrd="0" presId="urn:microsoft.com/office/officeart/2005/8/layout/hierarchy3"/>
    <dgm:cxn modelId="{246B5085-D910-446D-A013-C3241AE67661}" type="presParOf" srcId="{39E7CF4D-E2AC-4A6C-B201-DCE3F47AE2C2}" destId="{6FAB88B7-1177-40AD-84B7-9421476749CD}" srcOrd="0" destOrd="0" presId="urn:microsoft.com/office/officeart/2005/8/layout/hierarchy3"/>
    <dgm:cxn modelId="{36891423-CA63-4E6B-ADEB-B3E5D2CA8C73}" type="presParOf" srcId="{39E7CF4D-E2AC-4A6C-B201-DCE3F47AE2C2}" destId="{88974C11-277A-46F5-BBD6-27563CFDE42B}" srcOrd="1" destOrd="0" presId="urn:microsoft.com/office/officeart/2005/8/layout/hierarchy3"/>
    <dgm:cxn modelId="{415CC49B-3696-4E0F-B709-0C9E74006C87}" type="presParOf" srcId="{232C2CA7-998D-40CC-B2AB-BE1BF65245FB}" destId="{150EFD86-1C01-4D2E-88D9-70A433081127}" srcOrd="1" destOrd="0" presId="urn:microsoft.com/office/officeart/2005/8/layout/hierarchy3"/>
    <dgm:cxn modelId="{2A130071-25C7-4A57-8259-581445AE54E9}" type="presParOf" srcId="{150EFD86-1C01-4D2E-88D9-70A433081127}" destId="{996E38C3-C93A-465B-A5F3-63D40593A981}" srcOrd="0" destOrd="0" presId="urn:microsoft.com/office/officeart/2005/8/layout/hierarchy3"/>
    <dgm:cxn modelId="{86D67211-215E-4DAD-8E5A-62EDDA824F05}" type="presParOf" srcId="{150EFD86-1C01-4D2E-88D9-70A433081127}" destId="{4F1AF45E-6B7B-46EF-A757-1C9C9163B975}" srcOrd="1" destOrd="0" presId="urn:microsoft.com/office/officeart/2005/8/layout/hierarchy3"/>
    <dgm:cxn modelId="{C701D9B4-B351-4DF7-93FA-D181B814E923}" type="presParOf" srcId="{150EFD86-1C01-4D2E-88D9-70A433081127}" destId="{90D2EBC7-B59D-4CFE-B9FD-3264D8744C83}" srcOrd="2" destOrd="0" presId="urn:microsoft.com/office/officeart/2005/8/layout/hierarchy3"/>
    <dgm:cxn modelId="{D57B9415-0D50-4F34-829E-26D81931BA99}" type="presParOf" srcId="{150EFD86-1C01-4D2E-88D9-70A433081127}" destId="{AD808732-3BFF-4DC6-801E-B7F8E0010176}" srcOrd="3" destOrd="0" presId="urn:microsoft.com/office/officeart/2005/8/layout/hierarchy3"/>
    <dgm:cxn modelId="{04AD6C95-52B2-4438-9AC9-8240F4627ED3}" type="presParOf" srcId="{150EFD86-1C01-4D2E-88D9-70A433081127}" destId="{F1A65E72-5BF2-400B-A1A3-791DD3EB5A20}" srcOrd="4" destOrd="0" presId="urn:microsoft.com/office/officeart/2005/8/layout/hierarchy3"/>
    <dgm:cxn modelId="{F51CBD49-18C9-47BE-9006-970190826086}" type="presParOf" srcId="{150EFD86-1C01-4D2E-88D9-70A433081127}" destId="{80D08185-462E-4049-BF8F-9099C3C0D614}" srcOrd="5" destOrd="0" presId="urn:microsoft.com/office/officeart/2005/8/layout/hierarchy3"/>
    <dgm:cxn modelId="{042AA536-F925-4F8C-AFB6-D4B2F19C074D}" type="presParOf" srcId="{150EFD86-1C01-4D2E-88D9-70A433081127}" destId="{5F480355-A144-43AD-B67D-7E23A0E3B902}" srcOrd="6" destOrd="0" presId="urn:microsoft.com/office/officeart/2005/8/layout/hierarchy3"/>
    <dgm:cxn modelId="{A3C31821-F6A8-441B-93F9-B9FF89486CB4}" type="presParOf" srcId="{150EFD86-1C01-4D2E-88D9-70A433081127}" destId="{8A109A84-E741-4253-95BC-9DF74310A247}" srcOrd="7" destOrd="0" presId="urn:microsoft.com/office/officeart/2005/8/layout/hierarchy3"/>
    <dgm:cxn modelId="{60CE1ECB-C106-4C67-B1CC-656DAD483BAB}" type="presParOf" srcId="{83E32D83-44DA-4997-8F81-C4E3DE07630E}" destId="{C260A97A-4109-42A2-8C78-9F6D10D67568}" srcOrd="1" destOrd="0" presId="urn:microsoft.com/office/officeart/2005/8/layout/hierarchy3"/>
    <dgm:cxn modelId="{546C1993-3CB8-44CE-9C41-1CD2CEE94DBC}" type="presParOf" srcId="{C260A97A-4109-42A2-8C78-9F6D10D67568}" destId="{581F01A5-D622-4D4D-B9A4-0EBBDE8CEA9A}" srcOrd="0" destOrd="0" presId="urn:microsoft.com/office/officeart/2005/8/layout/hierarchy3"/>
    <dgm:cxn modelId="{55D91027-49B5-42F7-A006-71C467857D8A}" type="presParOf" srcId="{581F01A5-D622-4D4D-B9A4-0EBBDE8CEA9A}" destId="{4B745C13-B75A-4248-9B41-3292E126D53B}" srcOrd="0" destOrd="0" presId="urn:microsoft.com/office/officeart/2005/8/layout/hierarchy3"/>
    <dgm:cxn modelId="{7BFD97DD-C998-4FB0-94BC-129455E7443F}" type="presParOf" srcId="{581F01A5-D622-4D4D-B9A4-0EBBDE8CEA9A}" destId="{39EFF626-5916-4EA1-90BA-68F967277D89}" srcOrd="1" destOrd="0" presId="urn:microsoft.com/office/officeart/2005/8/layout/hierarchy3"/>
    <dgm:cxn modelId="{2FEC4A31-7272-43B5-8C54-381854674E5D}" type="presParOf" srcId="{C260A97A-4109-42A2-8C78-9F6D10D67568}" destId="{9EF454CE-4D34-4086-8A1C-816F4529C162}" srcOrd="1" destOrd="0" presId="urn:microsoft.com/office/officeart/2005/8/layout/hierarchy3"/>
    <dgm:cxn modelId="{795BC0C0-FD3A-4BB4-9560-656CCC983140}" type="presParOf" srcId="{9EF454CE-4D34-4086-8A1C-816F4529C162}" destId="{2E2431E9-E958-45B1-BDF7-EE7601E684B6}" srcOrd="0" destOrd="0" presId="urn:microsoft.com/office/officeart/2005/8/layout/hierarchy3"/>
    <dgm:cxn modelId="{229442CB-5A3F-46C9-84A9-04FBE82B6F43}" type="presParOf" srcId="{9EF454CE-4D34-4086-8A1C-816F4529C162}" destId="{E6845D83-57E9-43C3-9242-36E8EC28641E}" srcOrd="1" destOrd="0" presId="urn:microsoft.com/office/officeart/2005/8/layout/hierarchy3"/>
    <dgm:cxn modelId="{408C46EF-2ED6-43ED-BD2B-2BEEBCD78AB7}" type="presParOf" srcId="{9EF454CE-4D34-4086-8A1C-816F4529C162}" destId="{7A49A3E3-4545-4E9A-BDDC-1E38D0702805}" srcOrd="2" destOrd="0" presId="urn:microsoft.com/office/officeart/2005/8/layout/hierarchy3"/>
    <dgm:cxn modelId="{571284D3-5A4D-43B7-BD37-872C2A4586D1}" type="presParOf" srcId="{9EF454CE-4D34-4086-8A1C-816F4529C162}" destId="{8E49EA84-F78A-47F4-8B18-886CBE292EA2}" srcOrd="3" destOrd="0" presId="urn:microsoft.com/office/officeart/2005/8/layout/hierarchy3"/>
    <dgm:cxn modelId="{A3BAB73B-2CB7-426C-9DB7-07F0910534F5}" type="presParOf" srcId="{9EF454CE-4D34-4086-8A1C-816F4529C162}" destId="{DB1CA54E-21B9-4B94-BAD0-A1E1AC8EFDB5}" srcOrd="4" destOrd="0" presId="urn:microsoft.com/office/officeart/2005/8/layout/hierarchy3"/>
    <dgm:cxn modelId="{A5F56E5F-0869-4BBD-A820-9D85A41610F4}" type="presParOf" srcId="{9EF454CE-4D34-4086-8A1C-816F4529C162}" destId="{9833DD52-FC1F-43B4-ABD3-F45F40969E0B}" srcOrd="5" destOrd="0" presId="urn:microsoft.com/office/officeart/2005/8/layout/hierarchy3"/>
    <dgm:cxn modelId="{1DD59949-74C9-4555-9A0E-72AE4BC22FF5}" type="presParOf" srcId="{9EF454CE-4D34-4086-8A1C-816F4529C162}" destId="{6146A64C-CBE0-4650-BC6C-F21371B58CB5}" srcOrd="6" destOrd="0" presId="urn:microsoft.com/office/officeart/2005/8/layout/hierarchy3"/>
    <dgm:cxn modelId="{0235DFF3-F087-445F-8031-D1473EBFA0F4}" type="presParOf" srcId="{9EF454CE-4D34-4086-8A1C-816F4529C162}" destId="{82F5C3EB-05FC-4A04-B7DE-286CCE04729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35AAA1-9511-4B6B-9432-D50442762286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84CD14DA-D1DE-4536-8391-D0BB0A3AE9F1}">
      <dgm:prSet phldrT="[Text]"/>
      <dgm:spPr>
        <a:xfrm>
          <a:off x="1488829" y="1268483"/>
          <a:ext cx="1390711" cy="1390711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Project team </a:t>
          </a:r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collaboration</a:t>
          </a:r>
          <a:endParaRPr lang="fi-FI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45CB57-59F9-4513-A3B1-8CB889244656}" type="parTrans" cxnId="{2EF744E1-A9FE-419B-A035-8A111A99DD20}">
      <dgm:prSet/>
      <dgm:spPr/>
      <dgm:t>
        <a:bodyPr/>
        <a:lstStyle/>
        <a:p>
          <a:endParaRPr lang="fi-FI"/>
        </a:p>
      </dgm:t>
    </dgm:pt>
    <dgm:pt modelId="{8ADE75B4-AB0C-40F1-B0F8-5D4614BF5A58}" type="sibTrans" cxnId="{2EF744E1-A9FE-419B-A035-8A111A99DD20}">
      <dgm:prSet/>
      <dgm:spPr/>
      <dgm:t>
        <a:bodyPr/>
        <a:lstStyle/>
        <a:p>
          <a:endParaRPr lang="fi-FI"/>
        </a:p>
      </dgm:t>
    </dgm:pt>
    <dgm:pt modelId="{97204D33-5C92-4846-99E8-A1AF81A024C9}">
      <dgm:prSet phldrT="[Text]"/>
      <dgm:spPr>
        <a:xfrm>
          <a:off x="2279094" y="286196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Space</a:t>
          </a:r>
          <a:endParaRPr lang="fi-FI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285A812-81E9-402E-A337-2DD705F2EE12}" type="parTrans" cxnId="{43BB6F29-F08A-451E-8F0C-D1E1B78BE1D2}">
      <dgm:prSet/>
      <dgm:spPr/>
      <dgm:t>
        <a:bodyPr/>
        <a:lstStyle/>
        <a:p>
          <a:endParaRPr lang="fi-FI"/>
        </a:p>
      </dgm:t>
    </dgm:pt>
    <dgm:pt modelId="{25B49A52-27CA-4A47-98FC-61A210D31B57}" type="sibTrans" cxnId="{43BB6F29-F08A-451E-8F0C-D1E1B78BE1D2}">
      <dgm:prSet/>
      <dgm:spPr>
        <a:xfrm>
          <a:off x="655654" y="610776"/>
          <a:ext cx="3021909" cy="3021909"/>
        </a:xfrm>
        <a:prstGeom prst="blockArc">
          <a:avLst>
            <a:gd name="adj1" fmla="val 17637269"/>
            <a:gd name="adj2" fmla="val 1599640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i-FI"/>
        </a:p>
      </dgm:t>
    </dgm:pt>
    <dgm:pt modelId="{1CB981CC-B075-4D82-9475-ECBFFC79A73F}">
      <dgm:prSet phldrT="[Text]"/>
      <dgm:spPr>
        <a:xfrm>
          <a:off x="2998849" y="2297230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Project </a:t>
          </a:r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tasks</a:t>
          </a:r>
          <a:endParaRPr lang="fi-FI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89A11FC-4154-4B4E-B795-C67B8211ABE1}" type="parTrans" cxnId="{79773EB1-0E6D-48D8-81FC-24E4D33587EC}">
      <dgm:prSet/>
      <dgm:spPr/>
      <dgm:t>
        <a:bodyPr/>
        <a:lstStyle/>
        <a:p>
          <a:endParaRPr lang="fi-FI"/>
        </a:p>
      </dgm:t>
    </dgm:pt>
    <dgm:pt modelId="{F645ADC7-BFD8-4640-83E0-351E1C98B029}" type="sibTrans" cxnId="{79773EB1-0E6D-48D8-81FC-24E4D33587EC}">
      <dgm:prSet/>
      <dgm:spPr>
        <a:xfrm>
          <a:off x="747412" y="453141"/>
          <a:ext cx="3021909" cy="3021909"/>
        </a:xfrm>
        <a:prstGeom prst="blockArc">
          <a:avLst>
            <a:gd name="adj1" fmla="val 2024755"/>
            <a:gd name="adj2" fmla="val 7324674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i-FI"/>
        </a:p>
      </dgm:t>
    </dgm:pt>
    <dgm:pt modelId="{9A3B1042-5050-4A64-813D-0D760322C8C7}">
      <dgm:prSet phldrT="[Text]"/>
      <dgm:spPr>
        <a:xfrm>
          <a:off x="987804" y="2727924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Management (</a:t>
          </a:r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strategy</a:t>
          </a:r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processes</a:t>
          </a:r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</a:t>
          </a:r>
          <a:endParaRPr lang="fi-FI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8C16811-6E3F-43A0-8619-83F3F2A28939}" type="parTrans" cxnId="{D74D15A2-187A-42E7-B566-02CE90D48F76}">
      <dgm:prSet/>
      <dgm:spPr/>
      <dgm:t>
        <a:bodyPr/>
        <a:lstStyle/>
        <a:p>
          <a:endParaRPr lang="fi-FI"/>
        </a:p>
      </dgm:t>
    </dgm:pt>
    <dgm:pt modelId="{B05D5309-499E-47FB-95D5-385E2C45709F}" type="sibTrans" cxnId="{D74D15A2-187A-42E7-B566-02CE90D48F76}">
      <dgm:prSet/>
      <dgm:spPr>
        <a:xfrm>
          <a:off x="630533" y="387092"/>
          <a:ext cx="3021909" cy="3021909"/>
        </a:xfrm>
        <a:prstGeom prst="blockArc">
          <a:avLst>
            <a:gd name="adj1" fmla="val 7011864"/>
            <a:gd name="adj2" fmla="val 11784666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i-FI"/>
        </a:p>
      </dgm:t>
    </dgm:pt>
    <dgm:pt modelId="{C5D3F0B6-E596-4BFD-AF91-E15ECCA51594}">
      <dgm:prSet phldrT="[Text]"/>
      <dgm:spPr>
        <a:xfrm>
          <a:off x="238959" y="994313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Interaction</a:t>
          </a:r>
          <a:r>
            <a:rPr lang="fi-FI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practices</a:t>
          </a:r>
          <a:endParaRPr lang="fi-FI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9B8B9AB-EDB5-4965-8B82-13C6ED06FD41}" type="parTrans" cxnId="{EC827B1F-96EB-4464-B83A-035BABE77C30}">
      <dgm:prSet/>
      <dgm:spPr/>
      <dgm:t>
        <a:bodyPr/>
        <a:lstStyle/>
        <a:p>
          <a:endParaRPr lang="fi-FI"/>
        </a:p>
      </dgm:t>
    </dgm:pt>
    <dgm:pt modelId="{D7EA48D3-5800-48A6-85C0-97A23E4126A3}" type="sibTrans" cxnId="{EC827B1F-96EB-4464-B83A-035BABE77C30}">
      <dgm:prSet/>
      <dgm:spPr>
        <a:xfrm>
          <a:off x="564753" y="566605"/>
          <a:ext cx="3021909" cy="3021909"/>
        </a:xfrm>
        <a:prstGeom prst="blockArc">
          <a:avLst>
            <a:gd name="adj1" fmla="val 12230295"/>
            <a:gd name="adj2" fmla="val 17872720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i-FI"/>
        </a:p>
      </dgm:t>
    </dgm:pt>
    <dgm:pt modelId="{FDD65340-FC7D-47C6-B0C6-D64A09CF615F}" type="pres">
      <dgm:prSet presAssocID="{8435AAA1-9511-4B6B-9432-D5044276228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B07B2826-AC5A-4F56-8ED5-AF4BC9A0408A}" type="pres">
      <dgm:prSet presAssocID="{84CD14DA-D1DE-4536-8391-D0BB0A3AE9F1}" presName="centerShape" presStyleLbl="node0" presStyleIdx="0" presStyleCnt="1"/>
      <dgm:spPr/>
      <dgm:t>
        <a:bodyPr/>
        <a:lstStyle/>
        <a:p>
          <a:endParaRPr lang="fi-FI"/>
        </a:p>
      </dgm:t>
    </dgm:pt>
    <dgm:pt modelId="{E415A629-D223-4FC7-937C-F2915B8A052A}" type="pres">
      <dgm:prSet presAssocID="{97204D33-5C92-4846-99E8-A1AF81A024C9}" presName="node" presStyleLbl="node1" presStyleIdx="0" presStyleCnt="4" custRadScaleRad="89799" custRadScaleInc="8677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6CA7A85-D9E0-4FB0-9238-90DCB127468B}" type="pres">
      <dgm:prSet presAssocID="{97204D33-5C92-4846-99E8-A1AF81A024C9}" presName="dummy" presStyleCnt="0"/>
      <dgm:spPr/>
    </dgm:pt>
    <dgm:pt modelId="{414CD48C-CB76-46E1-9D95-D9E87888A898}" type="pres">
      <dgm:prSet presAssocID="{25B49A52-27CA-4A47-98FC-61A210D31B57}" presName="sibTrans" presStyleLbl="sibTrans2D1" presStyleIdx="0" presStyleCnt="4"/>
      <dgm:spPr/>
      <dgm:t>
        <a:bodyPr/>
        <a:lstStyle/>
        <a:p>
          <a:endParaRPr lang="fi-FI"/>
        </a:p>
      </dgm:t>
    </dgm:pt>
    <dgm:pt modelId="{0FF29E28-CBC3-4340-A58C-FE7962657618}" type="pres">
      <dgm:prSet presAssocID="{1CB981CC-B075-4D82-9475-ECBFFC79A73F}" presName="node" presStyleLbl="node1" presStyleIdx="1" presStyleCnt="4" custRadScaleRad="104226" custRadScaleInc="107396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DE4D753-8554-4176-B674-1FCB5150A093}" type="pres">
      <dgm:prSet presAssocID="{1CB981CC-B075-4D82-9475-ECBFFC79A73F}" presName="dummy" presStyleCnt="0"/>
      <dgm:spPr/>
    </dgm:pt>
    <dgm:pt modelId="{06D9B3DD-F3FD-40C6-957D-51CA7D76D066}" type="pres">
      <dgm:prSet presAssocID="{F645ADC7-BFD8-4640-83E0-351E1C98B029}" presName="sibTrans" presStyleLbl="sibTrans2D1" presStyleIdx="1" presStyleCnt="4"/>
      <dgm:spPr/>
      <dgm:t>
        <a:bodyPr/>
        <a:lstStyle/>
        <a:p>
          <a:endParaRPr lang="fi-FI"/>
        </a:p>
      </dgm:t>
    </dgm:pt>
    <dgm:pt modelId="{AD12F4F8-6285-4CA1-8188-788C0D71F479}" type="pres">
      <dgm:prSet presAssocID="{9A3B1042-5050-4A64-813D-0D760322C8C7}" presName="node" presStyleLbl="node1" presStyleIdx="2" presStyleCnt="4" custRadScaleRad="97439" custRadScaleInc="9855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C38C5CA-17FC-42A3-89C7-D8E5CB4B4E32}" type="pres">
      <dgm:prSet presAssocID="{9A3B1042-5050-4A64-813D-0D760322C8C7}" presName="dummy" presStyleCnt="0"/>
      <dgm:spPr/>
    </dgm:pt>
    <dgm:pt modelId="{BF55D7DD-2633-4A72-90BC-A1C61F6C5304}" type="pres">
      <dgm:prSet presAssocID="{B05D5309-499E-47FB-95D5-385E2C45709F}" presName="sibTrans" presStyleLbl="sibTrans2D1" presStyleIdx="2" presStyleCnt="4"/>
      <dgm:spPr/>
      <dgm:t>
        <a:bodyPr/>
        <a:lstStyle/>
        <a:p>
          <a:endParaRPr lang="fi-FI"/>
        </a:p>
      </dgm:t>
    </dgm:pt>
    <dgm:pt modelId="{1C6A1905-758E-4179-8A24-DA07E820E010}" type="pres">
      <dgm:prSet presAssocID="{C5D3F0B6-E596-4BFD-AF91-E15ECCA51594}" presName="node" presStyleLbl="node1" presStyleIdx="3" presStyleCnt="4" custRadScaleRad="104092" custRadScaleInc="61051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3CC06983-414D-4940-99D1-A2254DDC434C}" type="pres">
      <dgm:prSet presAssocID="{C5D3F0B6-E596-4BFD-AF91-E15ECCA51594}" presName="dummy" presStyleCnt="0"/>
      <dgm:spPr/>
    </dgm:pt>
    <dgm:pt modelId="{669513C0-AEA1-441B-8289-4A8B0B942676}" type="pres">
      <dgm:prSet presAssocID="{D7EA48D3-5800-48A6-85C0-97A23E4126A3}" presName="sibTrans" presStyleLbl="sibTrans2D1" presStyleIdx="3" presStyleCnt="4"/>
      <dgm:spPr/>
      <dgm:t>
        <a:bodyPr/>
        <a:lstStyle/>
        <a:p>
          <a:endParaRPr lang="fi-FI"/>
        </a:p>
      </dgm:t>
    </dgm:pt>
  </dgm:ptLst>
  <dgm:cxnLst>
    <dgm:cxn modelId="{F65C604D-8B71-4DA4-8B28-3B675A664ED8}" type="presOf" srcId="{1CB981CC-B075-4D82-9475-ECBFFC79A73F}" destId="{0FF29E28-CBC3-4340-A58C-FE7962657618}" srcOrd="0" destOrd="0" presId="urn:microsoft.com/office/officeart/2005/8/layout/radial6"/>
    <dgm:cxn modelId="{43BB6F29-F08A-451E-8F0C-D1E1B78BE1D2}" srcId="{84CD14DA-D1DE-4536-8391-D0BB0A3AE9F1}" destId="{97204D33-5C92-4846-99E8-A1AF81A024C9}" srcOrd="0" destOrd="0" parTransId="{A285A812-81E9-402E-A337-2DD705F2EE12}" sibTransId="{25B49A52-27CA-4A47-98FC-61A210D31B57}"/>
    <dgm:cxn modelId="{969DD735-FAA1-4399-AF8B-A80354938930}" type="presOf" srcId="{97204D33-5C92-4846-99E8-A1AF81A024C9}" destId="{E415A629-D223-4FC7-937C-F2915B8A052A}" srcOrd="0" destOrd="0" presId="urn:microsoft.com/office/officeart/2005/8/layout/radial6"/>
    <dgm:cxn modelId="{35ADC4A5-299F-42E5-A2F6-912114F1120D}" type="presOf" srcId="{8435AAA1-9511-4B6B-9432-D50442762286}" destId="{FDD65340-FC7D-47C6-B0C6-D64A09CF615F}" srcOrd="0" destOrd="0" presId="urn:microsoft.com/office/officeart/2005/8/layout/radial6"/>
    <dgm:cxn modelId="{EC827B1F-96EB-4464-B83A-035BABE77C30}" srcId="{84CD14DA-D1DE-4536-8391-D0BB0A3AE9F1}" destId="{C5D3F0B6-E596-4BFD-AF91-E15ECCA51594}" srcOrd="3" destOrd="0" parTransId="{D9B8B9AB-EDB5-4965-8B82-13C6ED06FD41}" sibTransId="{D7EA48D3-5800-48A6-85C0-97A23E4126A3}"/>
    <dgm:cxn modelId="{79773EB1-0E6D-48D8-81FC-24E4D33587EC}" srcId="{84CD14DA-D1DE-4536-8391-D0BB0A3AE9F1}" destId="{1CB981CC-B075-4D82-9475-ECBFFC79A73F}" srcOrd="1" destOrd="0" parTransId="{389A11FC-4154-4B4E-B795-C67B8211ABE1}" sibTransId="{F645ADC7-BFD8-4640-83E0-351E1C98B029}"/>
    <dgm:cxn modelId="{AF960F92-D00E-4AB6-8CFE-B9C539860763}" type="presOf" srcId="{9A3B1042-5050-4A64-813D-0D760322C8C7}" destId="{AD12F4F8-6285-4CA1-8188-788C0D71F479}" srcOrd="0" destOrd="0" presId="urn:microsoft.com/office/officeart/2005/8/layout/radial6"/>
    <dgm:cxn modelId="{8BC23D0C-E306-4D9C-8519-50499A1057E7}" type="presOf" srcId="{84CD14DA-D1DE-4536-8391-D0BB0A3AE9F1}" destId="{B07B2826-AC5A-4F56-8ED5-AF4BC9A0408A}" srcOrd="0" destOrd="0" presId="urn:microsoft.com/office/officeart/2005/8/layout/radial6"/>
    <dgm:cxn modelId="{2EF744E1-A9FE-419B-A035-8A111A99DD20}" srcId="{8435AAA1-9511-4B6B-9432-D50442762286}" destId="{84CD14DA-D1DE-4536-8391-D0BB0A3AE9F1}" srcOrd="0" destOrd="0" parTransId="{3745CB57-59F9-4513-A3B1-8CB889244656}" sibTransId="{8ADE75B4-AB0C-40F1-B0F8-5D4614BF5A58}"/>
    <dgm:cxn modelId="{065D44C4-A45E-4E83-AF23-11119ECCCD3E}" type="presOf" srcId="{25B49A52-27CA-4A47-98FC-61A210D31B57}" destId="{414CD48C-CB76-46E1-9D95-D9E87888A898}" srcOrd="0" destOrd="0" presId="urn:microsoft.com/office/officeart/2005/8/layout/radial6"/>
    <dgm:cxn modelId="{F134947E-8593-415B-B86E-C321A353BE79}" type="presOf" srcId="{C5D3F0B6-E596-4BFD-AF91-E15ECCA51594}" destId="{1C6A1905-758E-4179-8A24-DA07E820E010}" srcOrd="0" destOrd="0" presId="urn:microsoft.com/office/officeart/2005/8/layout/radial6"/>
    <dgm:cxn modelId="{FD912ED3-1B70-4C9D-B904-74E2F98362A3}" type="presOf" srcId="{D7EA48D3-5800-48A6-85C0-97A23E4126A3}" destId="{669513C0-AEA1-441B-8289-4A8B0B942676}" srcOrd="0" destOrd="0" presId="urn:microsoft.com/office/officeart/2005/8/layout/radial6"/>
    <dgm:cxn modelId="{4E3FD3AF-EEFA-4643-8E5E-85E1E7F52DBE}" type="presOf" srcId="{B05D5309-499E-47FB-95D5-385E2C45709F}" destId="{BF55D7DD-2633-4A72-90BC-A1C61F6C5304}" srcOrd="0" destOrd="0" presId="urn:microsoft.com/office/officeart/2005/8/layout/radial6"/>
    <dgm:cxn modelId="{D74D15A2-187A-42E7-B566-02CE90D48F76}" srcId="{84CD14DA-D1DE-4536-8391-D0BB0A3AE9F1}" destId="{9A3B1042-5050-4A64-813D-0D760322C8C7}" srcOrd="2" destOrd="0" parTransId="{68C16811-6E3F-43A0-8619-83F3F2A28939}" sibTransId="{B05D5309-499E-47FB-95D5-385E2C45709F}"/>
    <dgm:cxn modelId="{CFA76570-F810-4BD2-A667-97C6002006C9}" type="presOf" srcId="{F645ADC7-BFD8-4640-83E0-351E1C98B029}" destId="{06D9B3DD-F3FD-40C6-957D-51CA7D76D066}" srcOrd="0" destOrd="0" presId="urn:microsoft.com/office/officeart/2005/8/layout/radial6"/>
    <dgm:cxn modelId="{B6E33AF6-7EE7-4453-B592-5E3B06160EF9}" type="presParOf" srcId="{FDD65340-FC7D-47C6-B0C6-D64A09CF615F}" destId="{B07B2826-AC5A-4F56-8ED5-AF4BC9A0408A}" srcOrd="0" destOrd="0" presId="urn:microsoft.com/office/officeart/2005/8/layout/radial6"/>
    <dgm:cxn modelId="{4495994B-8B78-4B76-9CFD-16FA3381FCC3}" type="presParOf" srcId="{FDD65340-FC7D-47C6-B0C6-D64A09CF615F}" destId="{E415A629-D223-4FC7-937C-F2915B8A052A}" srcOrd="1" destOrd="0" presId="urn:microsoft.com/office/officeart/2005/8/layout/radial6"/>
    <dgm:cxn modelId="{2603F627-4543-4FCB-9988-3459807FC4B7}" type="presParOf" srcId="{FDD65340-FC7D-47C6-B0C6-D64A09CF615F}" destId="{A6CA7A85-D9E0-4FB0-9238-90DCB127468B}" srcOrd="2" destOrd="0" presId="urn:microsoft.com/office/officeart/2005/8/layout/radial6"/>
    <dgm:cxn modelId="{9D3E6BDE-364B-42B5-9980-D0B5A03D3131}" type="presParOf" srcId="{FDD65340-FC7D-47C6-B0C6-D64A09CF615F}" destId="{414CD48C-CB76-46E1-9D95-D9E87888A898}" srcOrd="3" destOrd="0" presId="urn:microsoft.com/office/officeart/2005/8/layout/radial6"/>
    <dgm:cxn modelId="{08A624DE-6418-4B43-A43E-894EA8E805D6}" type="presParOf" srcId="{FDD65340-FC7D-47C6-B0C6-D64A09CF615F}" destId="{0FF29E28-CBC3-4340-A58C-FE7962657618}" srcOrd="4" destOrd="0" presId="urn:microsoft.com/office/officeart/2005/8/layout/radial6"/>
    <dgm:cxn modelId="{001594F6-F9A3-4C7F-8632-70648B8CA1B7}" type="presParOf" srcId="{FDD65340-FC7D-47C6-B0C6-D64A09CF615F}" destId="{0DE4D753-8554-4176-B674-1FCB5150A093}" srcOrd="5" destOrd="0" presId="urn:microsoft.com/office/officeart/2005/8/layout/radial6"/>
    <dgm:cxn modelId="{D77C6CD5-A4F1-43BD-A40B-7E74C9B6F5EB}" type="presParOf" srcId="{FDD65340-FC7D-47C6-B0C6-D64A09CF615F}" destId="{06D9B3DD-F3FD-40C6-957D-51CA7D76D066}" srcOrd="6" destOrd="0" presId="urn:microsoft.com/office/officeart/2005/8/layout/radial6"/>
    <dgm:cxn modelId="{B57F372B-E809-4268-B5A4-C4AC0600B789}" type="presParOf" srcId="{FDD65340-FC7D-47C6-B0C6-D64A09CF615F}" destId="{AD12F4F8-6285-4CA1-8188-788C0D71F479}" srcOrd="7" destOrd="0" presId="urn:microsoft.com/office/officeart/2005/8/layout/radial6"/>
    <dgm:cxn modelId="{761F0EAE-D59D-40F9-AC2F-2C15A39E4757}" type="presParOf" srcId="{FDD65340-FC7D-47C6-B0C6-D64A09CF615F}" destId="{0C38C5CA-17FC-42A3-89C7-D8E5CB4B4E32}" srcOrd="8" destOrd="0" presId="urn:microsoft.com/office/officeart/2005/8/layout/radial6"/>
    <dgm:cxn modelId="{DD1DF41C-7C41-4D86-8300-224F224533DB}" type="presParOf" srcId="{FDD65340-FC7D-47C6-B0C6-D64A09CF615F}" destId="{BF55D7DD-2633-4A72-90BC-A1C61F6C5304}" srcOrd="9" destOrd="0" presId="urn:microsoft.com/office/officeart/2005/8/layout/radial6"/>
    <dgm:cxn modelId="{4D16765D-6642-4A36-ABB8-7313132DAFD8}" type="presParOf" srcId="{FDD65340-FC7D-47C6-B0C6-D64A09CF615F}" destId="{1C6A1905-758E-4179-8A24-DA07E820E010}" srcOrd="10" destOrd="0" presId="urn:microsoft.com/office/officeart/2005/8/layout/radial6"/>
    <dgm:cxn modelId="{6F950983-753B-48DC-B5A9-BC02550016C3}" type="presParOf" srcId="{FDD65340-FC7D-47C6-B0C6-D64A09CF615F}" destId="{3CC06983-414D-4940-99D1-A2254DDC434C}" srcOrd="11" destOrd="0" presId="urn:microsoft.com/office/officeart/2005/8/layout/radial6"/>
    <dgm:cxn modelId="{F47C0F2C-9FC2-427B-A441-7B27A4E2B08A}" type="presParOf" srcId="{FDD65340-FC7D-47C6-B0C6-D64A09CF615F}" destId="{669513C0-AEA1-441B-8289-4A8B0B94267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B88B7-1177-40AD-84B7-9421476749CD}">
      <dsp:nvSpPr>
        <dsp:cNvPr id="0" name=""/>
        <dsp:cNvSpPr/>
      </dsp:nvSpPr>
      <dsp:spPr>
        <a:xfrm>
          <a:off x="841494" y="1364"/>
          <a:ext cx="1419219" cy="56272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sz="14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– </a:t>
          </a:r>
          <a:r>
            <a:rPr lang="fi-FI" sz="14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co-location</a:t>
          </a:r>
          <a:r>
            <a:rPr lang="fi-FI" sz="14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	</a:t>
          </a:r>
          <a:endParaRPr lang="fi-FI" sz="14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57976" y="17846"/>
        <a:ext cx="1386255" cy="529762"/>
      </dsp:txXfrm>
    </dsp:sp>
    <dsp:sp modelId="{996E38C3-C93A-465B-A5F3-63D40593A981}">
      <dsp:nvSpPr>
        <dsp:cNvPr id="0" name=""/>
        <dsp:cNvSpPr/>
      </dsp:nvSpPr>
      <dsp:spPr>
        <a:xfrm>
          <a:off x="983416" y="564091"/>
          <a:ext cx="141921" cy="422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045"/>
              </a:lnTo>
              <a:lnTo>
                <a:pt x="150630" y="42204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F45E-6B7B-46EF-A757-1C9C9163B975}">
      <dsp:nvSpPr>
        <dsp:cNvPr id="0" name=""/>
        <dsp:cNvSpPr/>
      </dsp:nvSpPr>
      <dsp:spPr>
        <a:xfrm>
          <a:off x="1125338" y="704773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One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space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floor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plan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according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to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teams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41820" y="721255"/>
        <a:ext cx="867399" cy="529762"/>
      </dsp:txXfrm>
    </dsp:sp>
    <dsp:sp modelId="{90D2EBC7-B59D-4CFE-B9FD-3264D8744C83}">
      <dsp:nvSpPr>
        <dsp:cNvPr id="0" name=""/>
        <dsp:cNvSpPr/>
      </dsp:nvSpPr>
      <dsp:spPr>
        <a:xfrm>
          <a:off x="983416" y="564091"/>
          <a:ext cx="141921" cy="112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453"/>
              </a:lnTo>
              <a:lnTo>
                <a:pt x="150630" y="1125453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808732-3BFF-4DC6-801E-B7F8E0010176}">
      <dsp:nvSpPr>
        <dsp:cNvPr id="0" name=""/>
        <dsp:cNvSpPr/>
      </dsp:nvSpPr>
      <dsp:spPr>
        <a:xfrm>
          <a:off x="1125338" y="1408182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Design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100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participants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41820" y="1424664"/>
        <a:ext cx="867399" cy="529762"/>
      </dsp:txXfrm>
    </dsp:sp>
    <dsp:sp modelId="{F1A65E72-5BF2-400B-A1A3-791DD3EB5A20}">
      <dsp:nvSpPr>
        <dsp:cNvPr id="0" name=""/>
        <dsp:cNvSpPr/>
      </dsp:nvSpPr>
      <dsp:spPr>
        <a:xfrm>
          <a:off x="983416" y="564091"/>
          <a:ext cx="141921" cy="1805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509"/>
              </a:lnTo>
              <a:lnTo>
                <a:pt x="150630" y="1805509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08185-462E-4049-BF8F-9099C3C0D614}">
      <dsp:nvSpPr>
        <dsp:cNvPr id="0" name=""/>
        <dsp:cNvSpPr/>
      </dsp:nvSpPr>
      <dsp:spPr>
        <a:xfrm>
          <a:off x="1125338" y="2088237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More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-to-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interaction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41820" y="2104719"/>
        <a:ext cx="867399" cy="529762"/>
      </dsp:txXfrm>
    </dsp:sp>
    <dsp:sp modelId="{5F480355-A144-43AD-B67D-7E23A0E3B902}">
      <dsp:nvSpPr>
        <dsp:cNvPr id="0" name=""/>
        <dsp:cNvSpPr/>
      </dsp:nvSpPr>
      <dsp:spPr>
        <a:xfrm>
          <a:off x="983416" y="564091"/>
          <a:ext cx="141921" cy="2508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918"/>
              </a:lnTo>
              <a:lnTo>
                <a:pt x="150630" y="2508918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09A84-E741-4253-95BC-9DF74310A247}">
      <dsp:nvSpPr>
        <dsp:cNvPr id="0" name=""/>
        <dsp:cNvSpPr/>
      </dsp:nvSpPr>
      <dsp:spPr>
        <a:xfrm>
          <a:off x="1125338" y="2791646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New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co-practices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implemented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41820" y="2808128"/>
        <a:ext cx="867399" cy="529762"/>
      </dsp:txXfrm>
    </dsp:sp>
    <dsp:sp modelId="{4B745C13-B75A-4248-9B41-3292E126D53B}">
      <dsp:nvSpPr>
        <dsp:cNvPr id="0" name=""/>
        <dsp:cNvSpPr/>
      </dsp:nvSpPr>
      <dsp:spPr>
        <a:xfrm>
          <a:off x="2542077" y="1364"/>
          <a:ext cx="1418364" cy="56272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sz="14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2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– </a:t>
          </a:r>
          <a:r>
            <a:rPr lang="fi-FI" sz="14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co-village</a:t>
          </a:r>
          <a:endParaRPr lang="fi-FI" sz="14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558559" y="17846"/>
        <a:ext cx="1385400" cy="529762"/>
      </dsp:txXfrm>
    </dsp:sp>
    <dsp:sp modelId="{2E2431E9-E958-45B1-BDF7-EE7601E684B6}">
      <dsp:nvSpPr>
        <dsp:cNvPr id="0" name=""/>
        <dsp:cNvSpPr/>
      </dsp:nvSpPr>
      <dsp:spPr>
        <a:xfrm>
          <a:off x="2683914" y="564091"/>
          <a:ext cx="141836" cy="422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045"/>
              </a:lnTo>
              <a:lnTo>
                <a:pt x="181703" y="42204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45D83-57E9-43C3-9242-36E8EC28641E}">
      <dsp:nvSpPr>
        <dsp:cNvPr id="0" name=""/>
        <dsp:cNvSpPr/>
      </dsp:nvSpPr>
      <dsp:spPr>
        <a:xfrm>
          <a:off x="2825750" y="704773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Main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trailer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and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other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trailers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for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subs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companies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divided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42232" y="721255"/>
        <a:ext cx="867399" cy="529762"/>
      </dsp:txXfrm>
    </dsp:sp>
    <dsp:sp modelId="{7A49A3E3-4545-4E9A-BDDC-1E38D0702805}">
      <dsp:nvSpPr>
        <dsp:cNvPr id="0" name=""/>
        <dsp:cNvSpPr/>
      </dsp:nvSpPr>
      <dsp:spPr>
        <a:xfrm>
          <a:off x="2683914" y="564091"/>
          <a:ext cx="141836" cy="1125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453"/>
              </a:lnTo>
              <a:lnTo>
                <a:pt x="181703" y="1125453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9EA84-F78A-47F4-8B18-886CBE292EA2}">
      <dsp:nvSpPr>
        <dsp:cNvPr id="0" name=""/>
        <dsp:cNvSpPr/>
      </dsp:nvSpPr>
      <dsp:spPr>
        <a:xfrm>
          <a:off x="2825750" y="1408182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Construction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phase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200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participants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42232" y="1424664"/>
        <a:ext cx="867399" cy="529762"/>
      </dsp:txXfrm>
    </dsp:sp>
    <dsp:sp modelId="{DB1CA54E-21B9-4B94-BAD0-A1E1AC8EFDB5}">
      <dsp:nvSpPr>
        <dsp:cNvPr id="0" name=""/>
        <dsp:cNvSpPr/>
      </dsp:nvSpPr>
      <dsp:spPr>
        <a:xfrm>
          <a:off x="2683914" y="564091"/>
          <a:ext cx="141836" cy="1828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8862"/>
              </a:lnTo>
              <a:lnTo>
                <a:pt x="181703" y="1828862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3DD52-FC1F-43B4-ABD3-F45F40969E0B}">
      <dsp:nvSpPr>
        <dsp:cNvPr id="0" name=""/>
        <dsp:cNvSpPr/>
      </dsp:nvSpPr>
      <dsp:spPr>
        <a:xfrm>
          <a:off x="2825750" y="2111590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Less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-to-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face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collaboration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42232" y="2128072"/>
        <a:ext cx="867399" cy="529762"/>
      </dsp:txXfrm>
    </dsp:sp>
    <dsp:sp modelId="{6146A64C-CBE0-4650-BC6C-F21371B58CB5}">
      <dsp:nvSpPr>
        <dsp:cNvPr id="0" name=""/>
        <dsp:cNvSpPr/>
      </dsp:nvSpPr>
      <dsp:spPr>
        <a:xfrm>
          <a:off x="2683914" y="564091"/>
          <a:ext cx="141836" cy="2532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2271"/>
              </a:lnTo>
              <a:lnTo>
                <a:pt x="181703" y="2532271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5C3EB-05FC-4A04-B7DE-286CCE047294}">
      <dsp:nvSpPr>
        <dsp:cNvPr id="0" name=""/>
        <dsp:cNvSpPr/>
      </dsp:nvSpPr>
      <dsp:spPr>
        <a:xfrm>
          <a:off x="2825750" y="2814999"/>
          <a:ext cx="900363" cy="5627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Old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practices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coming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back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such</a:t>
          </a:r>
          <a:r>
            <a:rPr lang="fi-FI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as </a:t>
          </a:r>
          <a:r>
            <a:rPr lang="fi-FI" sz="9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emailing</a:t>
          </a:r>
          <a:endParaRPr lang="fi-FI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42232" y="2831481"/>
        <a:ext cx="867399" cy="529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513C0-AEA1-441B-8289-4A8B0B942676}">
      <dsp:nvSpPr>
        <dsp:cNvPr id="0" name=""/>
        <dsp:cNvSpPr/>
      </dsp:nvSpPr>
      <dsp:spPr>
        <a:xfrm>
          <a:off x="564753" y="566605"/>
          <a:ext cx="3021909" cy="3021909"/>
        </a:xfrm>
        <a:prstGeom prst="blockArc">
          <a:avLst>
            <a:gd name="adj1" fmla="val 12230295"/>
            <a:gd name="adj2" fmla="val 17872720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5D7DD-2633-4A72-90BC-A1C61F6C5304}">
      <dsp:nvSpPr>
        <dsp:cNvPr id="0" name=""/>
        <dsp:cNvSpPr/>
      </dsp:nvSpPr>
      <dsp:spPr>
        <a:xfrm>
          <a:off x="630533" y="387092"/>
          <a:ext cx="3021909" cy="3021909"/>
        </a:xfrm>
        <a:prstGeom prst="blockArc">
          <a:avLst>
            <a:gd name="adj1" fmla="val 7011864"/>
            <a:gd name="adj2" fmla="val 11784666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9B3DD-F3FD-40C6-957D-51CA7D76D066}">
      <dsp:nvSpPr>
        <dsp:cNvPr id="0" name=""/>
        <dsp:cNvSpPr/>
      </dsp:nvSpPr>
      <dsp:spPr>
        <a:xfrm>
          <a:off x="747412" y="453141"/>
          <a:ext cx="3021909" cy="3021909"/>
        </a:xfrm>
        <a:prstGeom prst="blockArc">
          <a:avLst>
            <a:gd name="adj1" fmla="val 2024755"/>
            <a:gd name="adj2" fmla="val 7324674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CD48C-CB76-46E1-9D95-D9E87888A898}">
      <dsp:nvSpPr>
        <dsp:cNvPr id="0" name=""/>
        <dsp:cNvSpPr/>
      </dsp:nvSpPr>
      <dsp:spPr>
        <a:xfrm>
          <a:off x="655654" y="610776"/>
          <a:ext cx="3021909" cy="3021909"/>
        </a:xfrm>
        <a:prstGeom prst="blockArc">
          <a:avLst>
            <a:gd name="adj1" fmla="val 17637269"/>
            <a:gd name="adj2" fmla="val 1599640"/>
            <a:gd name="adj3" fmla="val 4639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B2826-AC5A-4F56-8ED5-AF4BC9A0408A}">
      <dsp:nvSpPr>
        <dsp:cNvPr id="0" name=""/>
        <dsp:cNvSpPr/>
      </dsp:nvSpPr>
      <dsp:spPr>
        <a:xfrm>
          <a:off x="1488829" y="1268483"/>
          <a:ext cx="1390711" cy="1390711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Project team </a:t>
          </a:r>
          <a:r>
            <a:rPr lang="fi-FI" sz="13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collaboration</a:t>
          </a:r>
          <a:endParaRPr lang="fi-FI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692494" y="1472148"/>
        <a:ext cx="983381" cy="983381"/>
      </dsp:txXfrm>
    </dsp:sp>
    <dsp:sp modelId="{E415A629-D223-4FC7-937C-F2915B8A052A}">
      <dsp:nvSpPr>
        <dsp:cNvPr id="0" name=""/>
        <dsp:cNvSpPr/>
      </dsp:nvSpPr>
      <dsp:spPr>
        <a:xfrm>
          <a:off x="2279094" y="286196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Space</a:t>
          </a:r>
          <a:endParaRPr lang="fi-FI" sz="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421659" y="428761"/>
        <a:ext cx="688368" cy="688368"/>
      </dsp:txXfrm>
    </dsp:sp>
    <dsp:sp modelId="{0FF29E28-CBC3-4340-A58C-FE7962657618}">
      <dsp:nvSpPr>
        <dsp:cNvPr id="0" name=""/>
        <dsp:cNvSpPr/>
      </dsp:nvSpPr>
      <dsp:spPr>
        <a:xfrm>
          <a:off x="2998849" y="2297230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Project </a:t>
          </a:r>
          <a:r>
            <a:rPr lang="fi-FI" sz="9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tasks</a:t>
          </a:r>
          <a:endParaRPr lang="fi-FI" sz="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41414" y="2439795"/>
        <a:ext cx="688368" cy="688368"/>
      </dsp:txXfrm>
    </dsp:sp>
    <dsp:sp modelId="{AD12F4F8-6285-4CA1-8188-788C0D71F479}">
      <dsp:nvSpPr>
        <dsp:cNvPr id="0" name=""/>
        <dsp:cNvSpPr/>
      </dsp:nvSpPr>
      <dsp:spPr>
        <a:xfrm>
          <a:off x="987804" y="2727924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Management (</a:t>
          </a:r>
          <a:r>
            <a:rPr lang="fi-FI" sz="9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strategy</a:t>
          </a:r>
          <a:r>
            <a:rPr lang="fi-FI" sz="9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fi-FI" sz="9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processes</a:t>
          </a:r>
          <a:r>
            <a:rPr lang="fi-FI" sz="9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</a:t>
          </a:r>
          <a:endParaRPr lang="fi-FI" sz="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130369" y="2870489"/>
        <a:ext cx="688368" cy="688368"/>
      </dsp:txXfrm>
    </dsp:sp>
    <dsp:sp modelId="{1C6A1905-758E-4179-8A24-DA07E820E010}">
      <dsp:nvSpPr>
        <dsp:cNvPr id="0" name=""/>
        <dsp:cNvSpPr/>
      </dsp:nvSpPr>
      <dsp:spPr>
        <a:xfrm>
          <a:off x="238959" y="994313"/>
          <a:ext cx="973498" cy="973498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9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Interaction</a:t>
          </a:r>
          <a:r>
            <a:rPr lang="fi-FI" sz="9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i-FI" sz="9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practices</a:t>
          </a:r>
          <a:endParaRPr lang="fi-FI" sz="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81524" y="1136878"/>
        <a:ext cx="688368" cy="688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6529388" y="744538"/>
            <a:ext cx="19856451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219B41-42A5-4B4C-9B32-51BACD1E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1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i-FI" dirty="0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424241-5EFB-45E0-81F2-EB38395A1D64}" type="slidenum">
              <a:rPr lang="en-US" sz="1200"/>
              <a:pPr algn="r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6291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i-FI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237B9-F1C9-4DD4-B849-EE1B6EE7AFA3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335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i-FI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237B9-F1C9-4DD4-B849-EE1B6EE7AFA3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65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i-FI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237B9-F1C9-4DD4-B849-EE1B6EE7AFA3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08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130425"/>
            <a:ext cx="31094363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3886200"/>
            <a:ext cx="2560796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37DB7-571B-457B-9003-C98351E48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96D4C-DC92-4E06-8F1E-013D992C3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22363" y="274638"/>
            <a:ext cx="8229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274638"/>
            <a:ext cx="245411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82DB-F60B-4A30-84AB-32C4D8ECC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492E8-68DD-40EA-B2B3-FC1D61EFE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0" y="4406900"/>
            <a:ext cx="310943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0" y="2906713"/>
            <a:ext cx="310943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304A8-399B-4E5D-95C7-4281DD5B0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163845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65788" y="1600200"/>
            <a:ext cx="163861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DB343-1881-4FF8-AF58-43F577497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535113"/>
            <a:ext cx="161623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2174875"/>
            <a:ext cx="161623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3275" y="1535113"/>
            <a:ext cx="161686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3275" y="2174875"/>
            <a:ext cx="161686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23085-61C7-4814-9AD7-DCA2FB871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ED93F-BD3B-46E1-9F82-B89E5B153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BF5B9-D13B-4640-86EB-4F92AEEAA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3050"/>
            <a:ext cx="120348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1788" y="273050"/>
            <a:ext cx="204501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435100"/>
            <a:ext cx="120348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CF756-1F1D-4882-AD84-31DDE06F5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0738" y="4800600"/>
            <a:ext cx="21947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70738" y="612775"/>
            <a:ext cx="21947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70738" y="5367338"/>
            <a:ext cx="21947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E0E61-183C-4EBE-BCA4-C0FEC0B58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329231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0"/>
            <a:ext cx="329231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5225"/>
            <a:ext cx="85359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498388" y="6245225"/>
            <a:ext cx="115839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15975" y="6245225"/>
            <a:ext cx="85359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70FB8BD8-14AB-4742-A941-5CD5C00E6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483800" y="5675313"/>
            <a:ext cx="952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Kuva 31" descr="Aalto_EN_21_RGB_1_only_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445125"/>
            <a:ext cx="151288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70.png"/><Relationship Id="rId3" Type="http://schemas.openxmlformats.org/officeDocument/2006/relationships/image" Target="../media/image66.png"/><Relationship Id="rId21" Type="http://schemas.openxmlformats.org/officeDocument/2006/relationships/image" Target="../media/image73.png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69.png"/><Relationship Id="rId2" Type="http://schemas.openxmlformats.org/officeDocument/2006/relationships/image" Target="../media/image65.png"/><Relationship Id="rId16" Type="http://schemas.microsoft.com/office/2007/relationships/diagramDrawing" Target="../diagrams/drawing3.xml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diagramDrawing" Target="../diagrams/drawing2.xml"/><Relationship Id="rId5" Type="http://schemas.openxmlformats.org/officeDocument/2006/relationships/image" Target="../media/image68.png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diagramLayout" Target="../diagrams/layout1.xml"/><Relationship Id="rId3" Type="http://schemas.openxmlformats.org/officeDocument/2006/relationships/image" Target="../media/image37.emf"/><Relationship Id="rId21" Type="http://schemas.microsoft.com/office/2007/relationships/diagramDrawing" Target="../diagrams/drawing1.xml"/><Relationship Id="rId7" Type="http://schemas.microsoft.com/office/2007/relationships/hdphoto" Target="../media/hdphoto1.wdp"/><Relationship Id="rId12" Type="http://schemas.openxmlformats.org/officeDocument/2006/relationships/image" Target="../media/image45.jpeg"/><Relationship Id="rId17" Type="http://schemas.openxmlformats.org/officeDocument/2006/relationships/diagramData" Target="../diagrams/data1.xml"/><Relationship Id="rId2" Type="http://schemas.openxmlformats.org/officeDocument/2006/relationships/image" Target="../media/image36.emf"/><Relationship Id="rId16" Type="http://schemas.openxmlformats.org/officeDocument/2006/relationships/image" Target="../media/image49.jpg"/><Relationship Id="rId20" Type="http://schemas.openxmlformats.org/officeDocument/2006/relationships/diagramColors" Target="../diagrams/colors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diagramQuickStyle" Target="../diagrams/quickStyle1.xml"/><Relationship Id="rId4" Type="http://schemas.openxmlformats.org/officeDocument/2006/relationships/image" Target="../media/image38.jp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50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93437" y="1628800"/>
            <a:ext cx="16057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libri Light" panose="020F0302020204030204" pitchFamily="34" charset="0"/>
              </a:rPr>
              <a:t>Contracting and Collaboration</a:t>
            </a:r>
            <a:br>
              <a:rPr lang="en-US" sz="5400" b="1" dirty="0" smtClean="0">
                <a:latin typeface="Calibri Light" panose="020F0302020204030204" pitchFamily="34" charset="0"/>
              </a:rPr>
            </a:br>
            <a:r>
              <a:rPr lang="en-US" sz="5400" b="1" dirty="0" smtClean="0">
                <a:latin typeface="Calibri Light" panose="020F0302020204030204" pitchFamily="34" charset="0"/>
              </a:rPr>
              <a:t>in </a:t>
            </a:r>
            <a:r>
              <a:rPr lang="en-US" sz="5400" b="1" dirty="0">
                <a:latin typeface="Calibri Light" panose="020F0302020204030204" pitchFamily="34" charset="0"/>
              </a:rPr>
              <a:t>Inter-Organizational </a:t>
            </a:r>
            <a:r>
              <a:rPr lang="en-US" sz="5400" b="1" dirty="0" smtClean="0">
                <a:latin typeface="Calibri Light" panose="020F0302020204030204" pitchFamily="34" charset="0"/>
              </a:rPr>
              <a:t>Business Processes</a:t>
            </a:r>
          </a:p>
          <a:p>
            <a:pPr algn="ctr"/>
            <a:r>
              <a:rPr lang="fi-FI" sz="6000" b="1" dirty="0" smtClean="0">
                <a:latin typeface="Calibri Light" panose="020F0302020204030204" pitchFamily="34" charset="0"/>
              </a:rPr>
              <a:t>Digital </a:t>
            </a:r>
            <a:r>
              <a:rPr lang="fi-FI" sz="6000" b="1" dirty="0" err="1" smtClean="0">
                <a:latin typeface="Calibri Light" panose="020F0302020204030204" pitchFamily="34" charset="0"/>
              </a:rPr>
              <a:t>facilitation</a:t>
            </a:r>
            <a:r>
              <a:rPr lang="fi-FI" sz="6000" b="1" dirty="0" smtClean="0">
                <a:latin typeface="Calibri Light" panose="020F0302020204030204" pitchFamily="34" charset="0"/>
              </a:rPr>
              <a:t> </a:t>
            </a:r>
            <a:r>
              <a:rPr lang="fi-FI" sz="6000" b="1" dirty="0" err="1" smtClean="0">
                <a:latin typeface="Calibri Light" panose="020F0302020204030204" pitchFamily="34" charset="0"/>
              </a:rPr>
              <a:t>tools</a:t>
            </a:r>
            <a:endParaRPr lang="fi-FI" sz="6000" b="1" dirty="0">
              <a:latin typeface="Calibri Light" panose="020F0302020204030204" pitchFamily="34" charset="0"/>
            </a:endParaRPr>
          </a:p>
          <a:p>
            <a:pPr algn="ctr"/>
            <a:endParaRPr lang="fi-FI" sz="2800" dirty="0" smtClean="0">
              <a:latin typeface="Calibri Light" panose="020F0302020204030204" pitchFamily="34" charset="0"/>
            </a:endParaRPr>
          </a:p>
          <a:p>
            <a:pPr algn="ctr"/>
            <a:r>
              <a:rPr lang="fi-FI" sz="2800" dirty="0" smtClean="0">
                <a:latin typeface="Calibri Light" panose="020F0302020204030204" pitchFamily="34" charset="0"/>
              </a:rPr>
              <a:t>                                 </a:t>
            </a:r>
            <a:endParaRPr lang="fi-FI" sz="2800" dirty="0">
              <a:latin typeface="Calibri Light" panose="020F0302020204030204" pitchFamily="34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720429" y="0"/>
            <a:ext cx="10225136" cy="6858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fontAlgn="t">
              <a:buFontTx/>
              <a:buNone/>
            </a:pPr>
            <a:r>
              <a:rPr lang="en-US" sz="4000" b="1" kern="0" dirty="0" smtClean="0">
                <a:latin typeface="Calibri" panose="020F0502020204030204" pitchFamily="34" charset="0"/>
              </a:rPr>
              <a:t>MORFEUS - Discussing Working Seminar</a:t>
            </a:r>
          </a:p>
          <a:p>
            <a:pPr marL="0" indent="0" fontAlgn="t">
              <a:buFontTx/>
              <a:buNone/>
            </a:pPr>
            <a:r>
              <a:rPr lang="en-US" sz="4000" b="1" kern="0" dirty="0" smtClean="0">
                <a:latin typeface="Calibri" panose="020F0502020204030204" pitchFamily="34" charset="0"/>
              </a:rPr>
              <a:t>September 15, 2015 at 10:00 – 13.00</a:t>
            </a:r>
            <a:r>
              <a:rPr lang="en-US" sz="4000" kern="0" dirty="0" smtClean="0">
                <a:latin typeface="Calibri" panose="020F0502020204030204" pitchFamily="34" charset="0"/>
              </a:rPr>
              <a:t>	</a:t>
            </a:r>
          </a:p>
          <a:p>
            <a:pPr marL="0" indent="0" fontAlgn="t">
              <a:buFontTx/>
              <a:buNone/>
            </a:pPr>
            <a:endParaRPr lang="en-US" sz="4000" kern="0" dirty="0">
              <a:latin typeface="Calibri" panose="020F0502020204030204" pitchFamily="34" charset="0"/>
            </a:endParaRPr>
          </a:p>
          <a:p>
            <a:pPr fontAlgn="t"/>
            <a:r>
              <a:rPr lang="en-US" sz="3600" kern="0" dirty="0" smtClean="0">
                <a:latin typeface="Calibri" panose="020F0502020204030204" pitchFamily="34" charset="0"/>
              </a:rPr>
              <a:t>Introducing participants</a:t>
            </a:r>
          </a:p>
          <a:p>
            <a:pPr fontAlgn="t"/>
            <a:r>
              <a:rPr lang="en-US" sz="3600" kern="0" dirty="0" smtClean="0">
                <a:latin typeface="Calibri" panose="020F0502020204030204" pitchFamily="34" charset="0"/>
              </a:rPr>
              <a:t>MORFEUS and </a:t>
            </a:r>
            <a:r>
              <a:rPr lang="en-US" sz="3600" kern="0" dirty="0" err="1" smtClean="0">
                <a:latin typeface="Calibri" panose="020F0502020204030204" pitchFamily="34" charset="0"/>
              </a:rPr>
              <a:t>SimLab</a:t>
            </a:r>
            <a:r>
              <a:rPr lang="en-US" sz="3600" kern="0" dirty="0" smtClean="0">
                <a:latin typeface="Calibri" panose="020F0502020204030204" pitchFamily="34" charset="0"/>
              </a:rPr>
              <a:t> (Soile Pohjonen)</a:t>
            </a:r>
          </a:p>
          <a:p>
            <a:pPr fontAlgn="t"/>
            <a:r>
              <a:rPr lang="en-US" sz="3600" kern="0" dirty="0" smtClean="0">
                <a:latin typeface="Calibri" panose="020F0502020204030204" pitchFamily="34" charset="0"/>
              </a:rPr>
              <a:t>Preface presentations:</a:t>
            </a:r>
          </a:p>
          <a:p>
            <a:pPr marL="0" indent="0" fontAlgn="t">
              <a:buFontTx/>
              <a:buNone/>
            </a:pPr>
            <a:r>
              <a:rPr lang="en-US" sz="3600" kern="0" dirty="0" smtClean="0">
                <a:latin typeface="Calibri" panose="020F0502020204030204" pitchFamily="34" charset="0"/>
              </a:rPr>
              <a:t>Tim Cummins, IACCM</a:t>
            </a:r>
          </a:p>
          <a:p>
            <a:pPr marL="0" indent="0" fontAlgn="t">
              <a:buFontTx/>
              <a:buNone/>
            </a:pPr>
            <a:r>
              <a:rPr lang="en-US" sz="3600" kern="0" dirty="0" smtClean="0">
                <a:latin typeface="Calibri" panose="020F0502020204030204" pitchFamily="34" charset="0"/>
              </a:rPr>
              <a:t>Anne </a:t>
            </a:r>
            <a:r>
              <a:rPr lang="en-US" sz="3600" kern="0" dirty="0" err="1" smtClean="0">
                <a:latin typeface="Calibri" panose="020F0502020204030204" pitchFamily="34" charset="0"/>
              </a:rPr>
              <a:t>Kokkonen</a:t>
            </a:r>
            <a:r>
              <a:rPr lang="en-US" sz="3600" kern="0" dirty="0" smtClean="0">
                <a:latin typeface="Calibri" panose="020F0502020204030204" pitchFamily="34" charset="0"/>
              </a:rPr>
              <a:t>, Rita </a:t>
            </a:r>
            <a:r>
              <a:rPr lang="en-US" sz="3600" kern="0" dirty="0" err="1" smtClean="0">
                <a:latin typeface="Calibri" panose="020F0502020204030204" pitchFamily="34" charset="0"/>
              </a:rPr>
              <a:t>Lavikka</a:t>
            </a:r>
            <a:r>
              <a:rPr lang="en-US" sz="3600" kern="0" dirty="0" smtClean="0">
                <a:latin typeface="Calibri" panose="020F0502020204030204" pitchFamily="34" charset="0"/>
              </a:rPr>
              <a:t>, </a:t>
            </a:r>
            <a:r>
              <a:rPr lang="en-US" sz="3600" kern="0" dirty="0" err="1" smtClean="0">
                <a:latin typeface="Calibri" panose="020F0502020204030204" pitchFamily="34" charset="0"/>
              </a:rPr>
              <a:t>Teemu</a:t>
            </a:r>
            <a:r>
              <a:rPr lang="en-US" sz="3600" kern="0" dirty="0" smtClean="0">
                <a:latin typeface="Calibri" panose="020F0502020204030204" pitchFamily="34" charset="0"/>
              </a:rPr>
              <a:t> </a:t>
            </a:r>
            <a:r>
              <a:rPr lang="en-US" sz="3600" kern="0" dirty="0" err="1" smtClean="0">
                <a:latin typeface="Calibri" panose="020F0502020204030204" pitchFamily="34" charset="0"/>
              </a:rPr>
              <a:t>Lehtinen</a:t>
            </a:r>
            <a:r>
              <a:rPr lang="en-US" sz="3600" kern="0" dirty="0" smtClean="0">
                <a:latin typeface="Calibri" panose="020F0502020204030204" pitchFamily="34" charset="0"/>
              </a:rPr>
              <a:t>, </a:t>
            </a:r>
            <a:r>
              <a:rPr lang="en-US" sz="3600" kern="0" dirty="0" err="1" smtClean="0">
                <a:latin typeface="Calibri" panose="020F0502020204030204" pitchFamily="34" charset="0"/>
              </a:rPr>
              <a:t>CoCoNet</a:t>
            </a:r>
            <a:endParaRPr lang="en-US" sz="3600" kern="0" dirty="0" smtClean="0">
              <a:latin typeface="Calibri" panose="020F0502020204030204" pitchFamily="34" charset="0"/>
            </a:endParaRPr>
          </a:p>
          <a:p>
            <a:pPr fontAlgn="t"/>
            <a:r>
              <a:rPr lang="en-US" sz="3600" kern="0" dirty="0" smtClean="0">
                <a:latin typeface="Calibri" panose="020F0502020204030204" pitchFamily="34" charset="0"/>
              </a:rPr>
              <a:t>Discussion</a:t>
            </a:r>
            <a:endParaRPr lang="fi-FI" sz="3600" kern="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000" kern="0" dirty="0">
              <a:latin typeface="Calibri" panose="020F0502020204030204" pitchFamily="34" charset="0"/>
            </a:endParaRPr>
          </a:p>
        </p:txBody>
      </p:sp>
      <p:pic>
        <p:nvPicPr>
          <p:cNvPr id="7" name="Picture 4" descr="Y:\SimLab hallinto\logo\Aalto\Aalto_EN_Science_21_RGB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9781" y="4834022"/>
            <a:ext cx="2592288" cy="2023978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523" y="5324832"/>
            <a:ext cx="1050743" cy="104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951" y="5388368"/>
            <a:ext cx="2232248" cy="91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69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96" y="5227266"/>
            <a:ext cx="1097280" cy="12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743264" y="10390"/>
            <a:ext cx="10490333" cy="1049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BRINGING THE DESIGN TEAM TOGETHER: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/>
            </a:r>
            <a:b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Coordinating inter-organizational design work using an agile co-working method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8157" y="1483559"/>
            <a:ext cx="60215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Key findings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/>
              </a:rPr>
              <a:t>Common understanding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The sprint increased common understanding between team members about other disciplines’ work tasks during conceptual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design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/>
              </a:rPr>
              <a:t>Commitment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Participants created goals for the project together which increased commitment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libri" panose="020F0502020204030204"/>
              </a:rPr>
              <a:t>Visualization of knowledge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Visualizing the work completed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helped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 the customer’s decision making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24" y="1585218"/>
            <a:ext cx="3273640" cy="172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133" y="4247316"/>
            <a:ext cx="6877488" cy="2176612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288381" y="5589240"/>
            <a:ext cx="1008112" cy="100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2" descr="C:\Users\tlehtine\Desktop\Solmu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59" y="4318349"/>
            <a:ext cx="3273508" cy="18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itle 1"/>
          <p:cNvSpPr txBox="1">
            <a:spLocks/>
          </p:cNvSpPr>
          <p:nvPr/>
        </p:nvSpPr>
        <p:spPr>
          <a:xfrm>
            <a:off x="12307405" y="-27384"/>
            <a:ext cx="6775064" cy="134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Space as a tool for collaborative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rPr>
            </a:b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project management </a:t>
            </a:r>
            <a:endParaRPr kumimoji="0" lang="fi-FI" sz="3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pic>
        <p:nvPicPr>
          <p:cNvPr id="131" name="Content Placeholder 3" descr="C:\Users\annek\AppData\Local\Temp\colocation.JPG"/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637" y="410597"/>
            <a:ext cx="2899136" cy="2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2" name="Diagram 131"/>
          <p:cNvGraphicFramePr/>
          <p:nvPr>
            <p:extLst>
              <p:ext uri="{D42A27DB-BD31-4B8C-83A1-F6EECF244321}">
                <p14:modId xmlns:p14="http://schemas.microsoft.com/office/powerpoint/2010/main" val="3493942442"/>
              </p:ext>
            </p:extLst>
          </p:nvPr>
        </p:nvGraphicFramePr>
        <p:xfrm>
          <a:off x="11737653" y="1956531"/>
          <a:ext cx="4801937" cy="337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3" name="Diagram 132"/>
          <p:cNvGraphicFramePr/>
          <p:nvPr>
            <p:extLst>
              <p:ext uri="{D42A27DB-BD31-4B8C-83A1-F6EECF244321}">
                <p14:modId xmlns:p14="http://schemas.microsoft.com/office/powerpoint/2010/main" val="2711658500"/>
              </p:ext>
            </p:extLst>
          </p:nvPr>
        </p:nvGraphicFramePr>
        <p:xfrm>
          <a:off x="15471488" y="2012709"/>
          <a:ext cx="4368370" cy="3927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4" name="TextBox 133"/>
          <p:cNvSpPr txBox="1"/>
          <p:nvPr/>
        </p:nvSpPr>
        <p:spPr>
          <a:xfrm>
            <a:off x="12430254" y="5807005"/>
            <a:ext cx="9748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Proximity does not automatically increase interaction in a space. Knowledge management processes and interaction practices such as overhearing and interfering in space are also needed.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060262" y="1022232"/>
            <a:ext cx="2369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latin typeface="Calibri" panose="020F0502020204030204" pitchFamily="34" charset="0"/>
              </a:rPr>
              <a:t>(</a:t>
            </a:r>
            <a:r>
              <a:rPr lang="fi-FI" dirty="0" err="1" smtClean="0">
                <a:latin typeface="Calibri" panose="020F0502020204030204" pitchFamily="34" charset="0"/>
              </a:rPr>
              <a:t>Lavikka</a:t>
            </a:r>
            <a:r>
              <a:rPr lang="fi-FI" dirty="0" smtClean="0">
                <a:latin typeface="Calibri" panose="020F0502020204030204" pitchFamily="34" charset="0"/>
              </a:rPr>
              <a:t>, Niku, Lehtinen 2013)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2345304" y="1201677"/>
            <a:ext cx="1898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latin typeface="Calibri" panose="020F0502020204030204" pitchFamily="34" charset="0"/>
              </a:rPr>
              <a:t>(Kokkonen &amp; Alin 2015)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>
          <a:xfrm>
            <a:off x="21567343" y="-27384"/>
            <a:ext cx="7668254" cy="1313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</a:pPr>
            <a:r>
              <a:rPr lang="en-US" sz="3200" dirty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The role of </a:t>
            </a:r>
            <a:r>
              <a:rPr lang="en-US" sz="3200" dirty="0" smtClean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IPD elements </a:t>
            </a:r>
            <a:r>
              <a:rPr lang="en-US" sz="3200" dirty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in adoption </a:t>
            </a:r>
            <a:r>
              <a:rPr lang="en-US" sz="3200" dirty="0" smtClean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of</a:t>
            </a:r>
            <a:br>
              <a:rPr lang="en-US" sz="3200" dirty="0" smtClean="0">
                <a:solidFill>
                  <a:sysClr val="windowText" lastClr="000000"/>
                </a:solidFill>
                <a:latin typeface="Calibri Light" panose="020F0302020204030204" pitchFamily="34" charset="0"/>
              </a:rPr>
            </a:br>
            <a:r>
              <a:rPr lang="en-US" sz="3200" dirty="0" smtClean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cross-disciplinary </a:t>
            </a:r>
            <a:r>
              <a:rPr lang="en-US" sz="3200" dirty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innovations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28912159" y="-27384"/>
            <a:ext cx="7668254" cy="134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</a:pPr>
            <a:r>
              <a:rPr lang="en-US" sz="3200" dirty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Agile </a:t>
            </a:r>
            <a:r>
              <a:rPr lang="en-US" sz="3200" dirty="0" smtClean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cost </a:t>
            </a:r>
            <a:r>
              <a:rPr lang="en-US" sz="3200" dirty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shifting as a mechanism for </a:t>
            </a:r>
            <a:r>
              <a:rPr lang="en-US" sz="3200" dirty="0" smtClean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systemic </a:t>
            </a:r>
            <a:r>
              <a:rPr lang="en-US" sz="3200" dirty="0">
                <a:solidFill>
                  <a:sysClr val="windowText" lastClr="000000"/>
                </a:solidFill>
                <a:latin typeface="Calibri Light" panose="020F0302020204030204" pitchFamily="34" charset="0"/>
              </a:rPr>
              <a:t>innovations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06805" y="1268760"/>
            <a:ext cx="6893520" cy="515296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77059" y="1268760"/>
            <a:ext cx="6942514" cy="5152963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624509" y="2224183"/>
            <a:ext cx="5839567" cy="3149033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25304198" y="6381328"/>
            <a:ext cx="3787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Calibri" panose="020F0502020204030204" pitchFamily="34" charset="0"/>
              </a:rPr>
              <a:t>(Hall, </a:t>
            </a:r>
            <a:r>
              <a:rPr lang="fi-FI" dirty="0" err="1">
                <a:latin typeface="Calibri" panose="020F0502020204030204" pitchFamily="34" charset="0"/>
              </a:rPr>
              <a:t>Algiers</a:t>
            </a:r>
            <a:r>
              <a:rPr lang="fi-FI" dirty="0">
                <a:latin typeface="Calibri" panose="020F0502020204030204" pitchFamily="34" charset="0"/>
              </a:rPr>
              <a:t>, Lehtinen, Levitt, Li, </a:t>
            </a:r>
            <a:r>
              <a:rPr lang="fi-FI" dirty="0" err="1">
                <a:latin typeface="Calibri" panose="020F0502020204030204" pitchFamily="34" charset="0"/>
              </a:rPr>
              <a:t>Padachuri</a:t>
            </a:r>
            <a:r>
              <a:rPr lang="fi-FI" dirty="0">
                <a:latin typeface="Calibri" panose="020F0502020204030204" pitchFamily="34" charset="0"/>
              </a:rPr>
              <a:t> 2014)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508790" y="1484784"/>
            <a:ext cx="6783591" cy="2949785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35428285" y="5589240"/>
            <a:ext cx="1008112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976044" y="4784030"/>
            <a:ext cx="5172321" cy="1741314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34420173" y="6453336"/>
            <a:ext cx="182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latin typeface="Calibri" panose="020F0502020204030204" pitchFamily="34" charset="0"/>
              </a:rPr>
              <a:t>(Hall &amp; Lehtinen 2015)</a:t>
            </a:r>
            <a:endParaRPr lang="fi-FI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78141" y="5325272"/>
            <a:ext cx="1784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 smtClean="0">
                <a:latin typeface="Calibri" panose="020F0502020204030204" pitchFamily="34" charset="0"/>
              </a:rPr>
              <a:t>fsQCA</a:t>
            </a:r>
            <a:r>
              <a:rPr lang="fi-FI" sz="1600" dirty="0" smtClean="0">
                <a:latin typeface="Calibri" panose="020F0502020204030204" pitchFamily="34" charset="0"/>
              </a:rPr>
              <a:t> (</a:t>
            </a:r>
            <a:r>
              <a:rPr lang="fi-FI" sz="1600" dirty="0" err="1" smtClean="0">
                <a:latin typeface="Calibri" panose="020F0502020204030204" pitchFamily="34" charset="0"/>
              </a:rPr>
              <a:t>Ragin</a:t>
            </a:r>
            <a:r>
              <a:rPr lang="fi-FI" sz="1600" dirty="0" smtClean="0">
                <a:latin typeface="Calibri" panose="020F0502020204030204" pitchFamily="34" charset="0"/>
              </a:rPr>
              <a:t> 2009)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397" y="836713"/>
            <a:ext cx="120253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               - </a:t>
            </a:r>
            <a:r>
              <a:rPr lang="en-US" sz="2400" b="1" dirty="0"/>
              <a:t>Future value creation in wellbeing service networks</a:t>
            </a:r>
            <a:endParaRPr lang="en-US" sz="2400" dirty="0"/>
          </a:p>
          <a:p>
            <a:r>
              <a:rPr lang="en-US" sz="2400" dirty="0"/>
              <a:t>(01/01/2015–30/6/2017) </a:t>
            </a:r>
            <a:r>
              <a:rPr lang="en-US" sz="2400" dirty="0" smtClean="0"/>
              <a:t> The </a:t>
            </a:r>
            <a:r>
              <a:rPr lang="en-US" sz="2400" dirty="0"/>
              <a:t>joint multidisciplinary project </a:t>
            </a:r>
            <a:r>
              <a:rPr lang="en-US" sz="2400" dirty="0" smtClean="0"/>
              <a:t>of</a:t>
            </a:r>
          </a:p>
          <a:p>
            <a:r>
              <a:rPr lang="en-US" sz="2400" b="1" dirty="0"/>
              <a:t>Aalto University</a:t>
            </a:r>
            <a:r>
              <a:rPr lang="en-US" sz="2400" dirty="0"/>
              <a:t> and </a:t>
            </a:r>
            <a:r>
              <a:rPr lang="en-US" sz="2400" b="1" dirty="0" err="1"/>
              <a:t>Laurea</a:t>
            </a:r>
            <a:r>
              <a:rPr lang="en-US" sz="2400" b="1" dirty="0"/>
              <a:t> University of Applied </a:t>
            </a:r>
            <a:r>
              <a:rPr lang="en-US" sz="2400" b="1" dirty="0" smtClean="0"/>
              <a:t>Sciences and 14 partners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Studies </a:t>
            </a:r>
            <a:r>
              <a:rPr lang="en-US" sz="2400" dirty="0"/>
              <a:t>and </a:t>
            </a:r>
            <a:r>
              <a:rPr lang="en-US" sz="2400" dirty="0" smtClean="0"/>
              <a:t>develops </a:t>
            </a:r>
            <a:r>
              <a:rPr lang="en-US" sz="2400" dirty="0"/>
              <a:t>wellbeing services’ multi-actor ecosystems. </a:t>
            </a:r>
            <a:endParaRPr lang="en-US" sz="2400" dirty="0" smtClean="0"/>
          </a:p>
          <a:p>
            <a:r>
              <a:rPr lang="en-US" sz="2400" dirty="0"/>
              <a:t>A</a:t>
            </a:r>
            <a:r>
              <a:rPr lang="en-US" sz="2400" dirty="0" smtClean="0"/>
              <a:t>n </a:t>
            </a:r>
            <a:r>
              <a:rPr lang="en-US" sz="2400" dirty="0"/>
              <a:t>action research and Proactive Contracting </a:t>
            </a:r>
            <a:r>
              <a:rPr lang="en-US" sz="2400" dirty="0" smtClean="0"/>
              <a:t>approach, </a:t>
            </a:r>
          </a:p>
          <a:p>
            <a:r>
              <a:rPr lang="en-US" sz="2400" dirty="0" smtClean="0"/>
              <a:t>service </a:t>
            </a:r>
            <a:r>
              <a:rPr lang="en-US" sz="2400" dirty="0"/>
              <a:t>design, information modeling and future studies.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Actors </a:t>
            </a:r>
            <a:r>
              <a:rPr lang="en-US" sz="2400" dirty="0"/>
              <a:t>of the ecosystem </a:t>
            </a:r>
            <a:r>
              <a:rPr lang="en-US" sz="2400" dirty="0" smtClean="0"/>
              <a:t>are mapped,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relations between them </a:t>
            </a:r>
            <a:r>
              <a:rPr lang="en-US" sz="2400" dirty="0" smtClean="0"/>
              <a:t>explored, </a:t>
            </a:r>
          </a:p>
          <a:p>
            <a:r>
              <a:rPr lang="en-US" sz="2400" dirty="0" smtClean="0"/>
              <a:t>especially </a:t>
            </a:r>
            <a:r>
              <a:rPr lang="en-US" sz="2400" dirty="0"/>
              <a:t>in mental health, child protection and substance abuse related services.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main research problem of the project is how cross-organizational collaboration </a:t>
            </a:r>
            <a:endParaRPr lang="en-US" sz="2400" dirty="0" smtClean="0"/>
          </a:p>
          <a:p>
            <a:r>
              <a:rPr lang="en-US" sz="2400" dirty="0" smtClean="0"/>
              <a:t>can </a:t>
            </a:r>
            <a:r>
              <a:rPr lang="en-US" sz="2400" dirty="0"/>
              <a:t>be facilitated when developing customer-centered wellbeing service ecosystems?</a:t>
            </a:r>
          </a:p>
          <a:p>
            <a:endParaRPr lang="fi-FI" dirty="0"/>
          </a:p>
        </p:txBody>
      </p:sp>
      <p:pic>
        <p:nvPicPr>
          <p:cNvPr id="3" name="Picture 2" descr="C:\Users\mvanttin\AppData\Local\Temp\tietomalli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615" y="476672"/>
            <a:ext cx="8240673" cy="42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61989" y="5733256"/>
            <a:ext cx="7443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first</a:t>
            </a:r>
            <a:r>
              <a:rPr lang="fi-FI" sz="2000" dirty="0"/>
              <a:t> </a:t>
            </a:r>
            <a:r>
              <a:rPr lang="fi-FI" sz="2000" dirty="0" err="1"/>
              <a:t>draft</a:t>
            </a:r>
            <a:r>
              <a:rPr lang="fi-FI" sz="2000" dirty="0"/>
              <a:t> of </a:t>
            </a:r>
            <a:r>
              <a:rPr lang="fi-FI" sz="2000" dirty="0" err="1"/>
              <a:t>the</a:t>
            </a:r>
            <a:r>
              <a:rPr lang="fi-FI" sz="2000" dirty="0"/>
              <a:t> idea of SIM in </a:t>
            </a:r>
            <a:r>
              <a:rPr lang="fi-FI" sz="2000" dirty="0" err="1"/>
              <a:t>the</a:t>
            </a:r>
            <a:r>
              <a:rPr lang="fi-FI" sz="2000" dirty="0"/>
              <a:t> MORFEUS </a:t>
            </a:r>
            <a:r>
              <a:rPr lang="fi-FI" sz="2000" dirty="0" err="1"/>
              <a:t>research</a:t>
            </a:r>
            <a:r>
              <a:rPr lang="fi-FI" sz="2000" dirty="0"/>
              <a:t> </a:t>
            </a:r>
            <a:r>
              <a:rPr lang="fi-FI" sz="2000" dirty="0" err="1"/>
              <a:t>plan</a:t>
            </a:r>
            <a:endParaRPr lang="fi-FI" sz="2000" dirty="0"/>
          </a:p>
          <a:p>
            <a:endParaRPr lang="fi-FI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229389" y="836712"/>
            <a:ext cx="954388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project develops </a:t>
            </a:r>
            <a:r>
              <a:rPr lang="en-US" sz="2400" b="1" dirty="0">
                <a:solidFill>
                  <a:srgbClr val="FF0000"/>
                </a:solidFill>
              </a:rPr>
              <a:t>Service Information Modeling (SIM)</a:t>
            </a:r>
            <a:r>
              <a:rPr lang="en-US" sz="2400" dirty="0"/>
              <a:t> </a:t>
            </a: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/>
              <a:t>service domains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</a:t>
            </a:r>
            <a:r>
              <a:rPr lang="en-US" sz="2400" dirty="0"/>
              <a:t>information required </a:t>
            </a:r>
            <a:r>
              <a:rPr lang="en-US" sz="2400" dirty="0" smtClean="0"/>
              <a:t>for </a:t>
            </a:r>
            <a:r>
              <a:rPr lang="en-US" sz="2400" dirty="0"/>
              <a:t>the procurement and production of a service will be </a:t>
            </a:r>
            <a:r>
              <a:rPr lang="en-US" sz="2400" dirty="0" smtClean="0"/>
              <a:t>collected there. 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clarifies </a:t>
            </a:r>
            <a:r>
              <a:rPr lang="en-US" sz="2400" dirty="0"/>
              <a:t>roles, relations and information needs of the actors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strives </a:t>
            </a:r>
            <a:r>
              <a:rPr lang="en-US" sz="2400" dirty="0"/>
              <a:t>to enable the development, production and procurement </a:t>
            </a:r>
            <a:endParaRPr lang="en-US" sz="2400" dirty="0" smtClean="0"/>
          </a:p>
          <a:p>
            <a:r>
              <a:rPr lang="en-US" sz="2400" dirty="0" smtClean="0"/>
              <a:t>of </a:t>
            </a:r>
            <a:r>
              <a:rPr lang="en-US" sz="2400" dirty="0"/>
              <a:t>more (cost-)effective and client-oriented services in the future.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Based </a:t>
            </a:r>
            <a:r>
              <a:rPr lang="en-US" sz="2400" dirty="0"/>
              <a:t>on SIM it will be possible to develop novel digital tools </a:t>
            </a:r>
            <a:endParaRPr lang="en-US" sz="2400" dirty="0" smtClean="0"/>
          </a:p>
          <a:p>
            <a:r>
              <a:rPr lang="en-US" sz="2400" dirty="0" smtClean="0"/>
              <a:t>to </a:t>
            </a:r>
            <a:r>
              <a:rPr lang="en-US" sz="2400" dirty="0"/>
              <a:t>support the functioning of the wellbeing service ecosystem.</a:t>
            </a:r>
          </a:p>
          <a:p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1" y="260648"/>
            <a:ext cx="2232248" cy="91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69701" y="188640"/>
            <a:ext cx="15697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 smtClean="0">
                <a:solidFill>
                  <a:srgbClr val="FF0000"/>
                </a:solidFill>
              </a:rPr>
              <a:t>SIM - </a:t>
            </a:r>
            <a:r>
              <a:rPr lang="fi-FI" sz="6000" b="1" dirty="0" err="1" smtClean="0">
                <a:solidFill>
                  <a:srgbClr val="FF0000"/>
                </a:solidFill>
              </a:rPr>
              <a:t>digital</a:t>
            </a:r>
            <a:r>
              <a:rPr lang="fi-FI" sz="6000" b="1" dirty="0" smtClean="0">
                <a:solidFill>
                  <a:srgbClr val="FF0000"/>
                </a:solidFill>
              </a:rPr>
              <a:t> </a:t>
            </a:r>
            <a:r>
              <a:rPr lang="fi-FI" sz="6000" b="1" dirty="0" err="1" smtClean="0">
                <a:solidFill>
                  <a:srgbClr val="FF0000"/>
                </a:solidFill>
              </a:rPr>
              <a:t>tools</a:t>
            </a:r>
            <a:r>
              <a:rPr lang="fi-FI" sz="6000" b="1" dirty="0" smtClean="0">
                <a:solidFill>
                  <a:srgbClr val="FF0000"/>
                </a:solidFill>
              </a:rPr>
              <a:t> </a:t>
            </a:r>
            <a:r>
              <a:rPr lang="fi-FI" sz="6000" b="1" dirty="0" smtClean="0">
                <a:solidFill>
                  <a:srgbClr val="FF0000"/>
                </a:solidFill>
              </a:rPr>
              <a:t>– </a:t>
            </a:r>
            <a:r>
              <a:rPr lang="fi-FI" sz="6000" b="1" dirty="0" err="1" smtClean="0">
                <a:solidFill>
                  <a:srgbClr val="FF0000"/>
                </a:solidFill>
              </a:rPr>
              <a:t>contracting</a:t>
            </a:r>
            <a:r>
              <a:rPr lang="fi-FI" sz="6000" b="1" dirty="0">
                <a:solidFill>
                  <a:srgbClr val="FF0000"/>
                </a:solidFill>
              </a:rPr>
              <a:t> </a:t>
            </a:r>
            <a:r>
              <a:rPr lang="fi-FI" sz="6000" b="1" dirty="0" smtClean="0">
                <a:solidFill>
                  <a:srgbClr val="FF0000"/>
                </a:solidFill>
              </a:rPr>
              <a:t>design</a:t>
            </a:r>
            <a:endParaRPr lang="fi-FI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8461" y="1815508"/>
            <a:ext cx="1058517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smtClean="0">
                <a:solidFill>
                  <a:srgbClr val="FF0000"/>
                </a:solidFill>
              </a:rPr>
              <a:t>SIM </a:t>
            </a:r>
            <a:r>
              <a:rPr lang="fi-FI" sz="3600" dirty="0" err="1" smtClean="0">
                <a:solidFill>
                  <a:srgbClr val="FF0000"/>
                </a:solidFill>
              </a:rPr>
              <a:t>enables</a:t>
            </a:r>
            <a:r>
              <a:rPr lang="fi-FI" sz="3600" dirty="0" smtClean="0"/>
              <a:t> </a:t>
            </a:r>
            <a:r>
              <a:rPr lang="fi-FI" sz="3600" dirty="0" err="1" smtClean="0"/>
              <a:t>proactive</a:t>
            </a:r>
            <a:r>
              <a:rPr lang="fi-FI" sz="3600" dirty="0" smtClean="0"/>
              <a:t> </a:t>
            </a:r>
            <a:r>
              <a:rPr lang="fi-FI" sz="3600" dirty="0" err="1" smtClean="0"/>
              <a:t>self-direction</a:t>
            </a:r>
            <a:r>
              <a:rPr lang="fi-FI" sz="3600" dirty="0" smtClean="0"/>
              <a:t> and </a:t>
            </a:r>
            <a:r>
              <a:rPr lang="fi-FI" sz="3600" dirty="0"/>
              <a:t>S</a:t>
            </a:r>
            <a:r>
              <a:rPr lang="fi-FI" sz="3600" dirty="0" smtClean="0"/>
              <a:t>ystems </a:t>
            </a:r>
            <a:r>
              <a:rPr lang="fi-FI" sz="3600" dirty="0" err="1"/>
              <a:t>I</a:t>
            </a:r>
            <a:r>
              <a:rPr lang="fi-FI" sz="3600" dirty="0" err="1" smtClean="0"/>
              <a:t>ntelligence</a:t>
            </a:r>
            <a:endParaRPr lang="fi-FI" sz="3600" dirty="0" smtClean="0"/>
          </a:p>
          <a:p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 err="1"/>
              <a:t>T</a:t>
            </a:r>
            <a:r>
              <a:rPr lang="fi-FI" sz="2800" dirty="0" err="1" smtClean="0"/>
              <a:t>he</a:t>
            </a:r>
            <a:r>
              <a:rPr lang="fi-FI" sz="2800" dirty="0" smtClean="0"/>
              <a:t> </a:t>
            </a:r>
            <a:r>
              <a:rPr lang="fi-FI" sz="2800" dirty="0" err="1" smtClean="0"/>
              <a:t>big</a:t>
            </a:r>
            <a:r>
              <a:rPr lang="fi-FI" sz="2800" dirty="0" smtClean="0"/>
              <a:t> </a:t>
            </a:r>
            <a:r>
              <a:rPr lang="fi-FI" sz="2800" dirty="0" err="1" smtClean="0"/>
              <a:t>picture</a:t>
            </a:r>
            <a:r>
              <a:rPr lang="fi-FI" sz="2800" dirty="0" smtClean="0"/>
              <a:t>: </a:t>
            </a:r>
            <a:r>
              <a:rPr lang="fi-FI" sz="2800" dirty="0" err="1" smtClean="0"/>
              <a:t>purpose</a:t>
            </a:r>
            <a:r>
              <a:rPr lang="fi-FI" sz="2800" dirty="0" smtClean="0"/>
              <a:t>, </a:t>
            </a:r>
            <a:r>
              <a:rPr lang="fi-FI" sz="2800" dirty="0" err="1" smtClean="0"/>
              <a:t>roles</a:t>
            </a:r>
            <a:r>
              <a:rPr lang="fi-FI" sz="2800" dirty="0" smtClean="0"/>
              <a:t>, </a:t>
            </a:r>
            <a:r>
              <a:rPr lang="fi-FI" sz="2800" dirty="0" err="1" smtClean="0"/>
              <a:t>connections</a:t>
            </a:r>
            <a:endParaRPr lang="fi-FI" sz="2800" dirty="0" smtClean="0"/>
          </a:p>
          <a:p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 err="1"/>
              <a:t>D</a:t>
            </a:r>
            <a:r>
              <a:rPr lang="fi-FI" sz="2800" dirty="0" err="1" smtClean="0"/>
              <a:t>etailed</a:t>
            </a:r>
            <a:r>
              <a:rPr lang="fi-FI" sz="2800" dirty="0" smtClean="0"/>
              <a:t> </a:t>
            </a:r>
            <a:r>
              <a:rPr lang="fi-FI" sz="2800" dirty="0" err="1" smtClean="0"/>
              <a:t>information</a:t>
            </a:r>
            <a:r>
              <a:rPr lang="fi-FI" sz="2800" dirty="0" smtClean="0"/>
              <a:t> in an </a:t>
            </a:r>
            <a:r>
              <a:rPr lang="fi-FI" sz="2800" dirty="0" err="1" smtClean="0"/>
              <a:t>user-friendly</a:t>
            </a:r>
            <a:r>
              <a:rPr lang="fi-FI" sz="2800" dirty="0" smtClean="0"/>
              <a:t> </a:t>
            </a:r>
            <a:r>
              <a:rPr lang="fi-FI" sz="2800" dirty="0" err="1" smtClean="0"/>
              <a:t>way</a:t>
            </a:r>
            <a:endParaRPr lang="fi-FI" sz="2800" dirty="0" smtClean="0"/>
          </a:p>
          <a:p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 err="1"/>
              <a:t>S</a:t>
            </a:r>
            <a:r>
              <a:rPr lang="fi-FI" sz="2800" dirty="0" err="1" smtClean="0"/>
              <a:t>upport</a:t>
            </a:r>
            <a:r>
              <a:rPr lang="fi-FI" sz="2800" dirty="0" smtClean="0"/>
              <a:t> </a:t>
            </a:r>
            <a:r>
              <a:rPr lang="fi-FI" sz="2800" dirty="0"/>
              <a:t>(</a:t>
            </a:r>
            <a:r>
              <a:rPr lang="fi-FI" sz="2800" dirty="0" err="1" smtClean="0"/>
              <a:t>answers</a:t>
            </a:r>
            <a:r>
              <a:rPr lang="fi-FI" sz="2800" dirty="0" smtClean="0"/>
              <a:t> to </a:t>
            </a:r>
            <a:r>
              <a:rPr lang="fi-FI" sz="2800" dirty="0" err="1" smtClean="0"/>
              <a:t>questions</a:t>
            </a:r>
            <a:r>
              <a:rPr lang="fi-FI" sz="2800" dirty="0" smtClean="0"/>
              <a:t>)</a:t>
            </a:r>
          </a:p>
          <a:p>
            <a:endParaRPr lang="fi-F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 err="1" smtClean="0"/>
              <a:t>Developing</a:t>
            </a:r>
            <a:r>
              <a:rPr lang="fi-FI" sz="2800" dirty="0" smtClean="0"/>
              <a:t> </a:t>
            </a:r>
            <a:r>
              <a:rPr lang="fi-FI" sz="2800" dirty="0" err="1" smtClean="0"/>
              <a:t>ideas</a:t>
            </a:r>
            <a:r>
              <a:rPr lang="fi-FI" sz="2800" dirty="0" smtClean="0"/>
              <a:t> (</a:t>
            </a:r>
            <a:r>
              <a:rPr lang="fi-FI" sz="2800" dirty="0" err="1" smtClean="0"/>
              <a:t>presenting</a:t>
            </a:r>
            <a:r>
              <a:rPr lang="fi-FI" sz="2800" dirty="0" smtClean="0"/>
              <a:t> and </a:t>
            </a:r>
            <a:r>
              <a:rPr lang="fi-FI" sz="2800" dirty="0" err="1" smtClean="0"/>
              <a:t>commenting</a:t>
            </a:r>
            <a:r>
              <a:rPr lang="fi-FI" sz="2800" dirty="0" smtClean="0"/>
              <a:t>)</a:t>
            </a:r>
            <a:endParaRPr lang="fi-FI" sz="28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13681869" y="1844825"/>
            <a:ext cx="8712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 smtClean="0">
                <a:solidFill>
                  <a:srgbClr val="FF0000"/>
                </a:solidFill>
              </a:rPr>
              <a:t>What</a:t>
            </a:r>
            <a:r>
              <a:rPr lang="fi-FI" sz="3600" dirty="0" smtClean="0">
                <a:solidFill>
                  <a:srgbClr val="FF0000"/>
                </a:solidFill>
              </a:rPr>
              <a:t> </a:t>
            </a:r>
            <a:r>
              <a:rPr lang="fi-FI" sz="3600" dirty="0" err="1" smtClean="0">
                <a:solidFill>
                  <a:srgbClr val="FF0000"/>
                </a:solidFill>
              </a:rPr>
              <a:t>kind</a:t>
            </a:r>
            <a:r>
              <a:rPr lang="fi-FI" sz="3600" dirty="0" smtClean="0">
                <a:solidFill>
                  <a:srgbClr val="FF0000"/>
                </a:solidFill>
              </a:rPr>
              <a:t> of </a:t>
            </a:r>
            <a:r>
              <a:rPr lang="fi-FI" sz="3600" dirty="0" err="1" smtClean="0">
                <a:solidFill>
                  <a:srgbClr val="FF0000"/>
                </a:solidFill>
              </a:rPr>
              <a:t>contracting</a:t>
            </a:r>
            <a:r>
              <a:rPr lang="fi-FI" sz="3600" dirty="0" smtClean="0"/>
              <a:t> </a:t>
            </a:r>
            <a:r>
              <a:rPr lang="fi-FI" sz="3600" dirty="0" err="1" smtClean="0"/>
              <a:t>enhances</a:t>
            </a:r>
            <a:r>
              <a:rPr lang="fi-FI" sz="3600" dirty="0" smtClean="0"/>
              <a:t> </a:t>
            </a:r>
          </a:p>
          <a:p>
            <a:endParaRPr lang="fi-FI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600" dirty="0" err="1"/>
              <a:t>S</a:t>
            </a:r>
            <a:r>
              <a:rPr lang="fi-FI" sz="3600" dirty="0" err="1" smtClean="0"/>
              <a:t>elf-direction</a:t>
            </a:r>
            <a:r>
              <a:rPr lang="fi-FI" sz="3600" dirty="0" smtClean="0"/>
              <a:t> </a:t>
            </a:r>
          </a:p>
          <a:p>
            <a:endParaRPr lang="fi-FI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600" dirty="0" smtClean="0"/>
              <a:t>Systems </a:t>
            </a:r>
            <a:r>
              <a:rPr lang="fi-FI" sz="3600" dirty="0" err="1" smtClean="0"/>
              <a:t>Intelligence</a:t>
            </a:r>
            <a:endParaRPr lang="fi-FI" sz="3600" dirty="0"/>
          </a:p>
          <a:p>
            <a:endParaRPr lang="fi-FI" sz="3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600" dirty="0" err="1" smtClean="0"/>
              <a:t>Proactivity</a:t>
            </a:r>
            <a:r>
              <a:rPr lang="fi-FI" sz="3600" dirty="0" smtClean="0"/>
              <a:t>?</a:t>
            </a:r>
          </a:p>
          <a:p>
            <a:endParaRPr lang="fi-FI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2682869" y="2636912"/>
            <a:ext cx="13321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 err="1" smtClean="0"/>
              <a:t>From</a:t>
            </a:r>
            <a:r>
              <a:rPr lang="fi-FI" sz="4000" dirty="0" smtClean="0"/>
              <a:t> </a:t>
            </a:r>
            <a:r>
              <a:rPr lang="fi-FI" sz="4000" dirty="0" err="1" smtClean="0"/>
              <a:t>command</a:t>
            </a:r>
            <a:r>
              <a:rPr lang="fi-FI" sz="4000" dirty="0" smtClean="0"/>
              <a:t> and </a:t>
            </a:r>
            <a:r>
              <a:rPr lang="fi-FI" sz="4000" dirty="0" err="1" smtClean="0"/>
              <a:t>control</a:t>
            </a:r>
            <a:r>
              <a:rPr lang="fi-FI" sz="4000" dirty="0" smtClean="0"/>
              <a:t> </a:t>
            </a:r>
          </a:p>
          <a:p>
            <a:endParaRPr lang="fi-FI" sz="4000" dirty="0" smtClean="0"/>
          </a:p>
          <a:p>
            <a:r>
              <a:rPr lang="fi-FI" sz="4000" dirty="0" err="1" smtClean="0"/>
              <a:t>towards</a:t>
            </a:r>
            <a:r>
              <a:rPr lang="fi-FI" sz="4000" dirty="0" smtClean="0"/>
              <a:t> </a:t>
            </a:r>
            <a:r>
              <a:rPr lang="fi-FI" sz="4000" dirty="0" err="1" smtClean="0"/>
              <a:t>framing</a:t>
            </a:r>
            <a:r>
              <a:rPr lang="fi-FI" sz="4000" dirty="0" smtClean="0"/>
              <a:t> and </a:t>
            </a:r>
            <a:r>
              <a:rPr lang="fi-FI" sz="4000" dirty="0" err="1" smtClean="0"/>
              <a:t>enabling</a:t>
            </a:r>
            <a:r>
              <a:rPr lang="fi-FI" sz="4000" dirty="0" smtClean="0"/>
              <a:t> </a:t>
            </a:r>
            <a:r>
              <a:rPr lang="fi-FI" sz="4000" dirty="0" err="1" smtClean="0"/>
              <a:t>innovative</a:t>
            </a:r>
            <a:r>
              <a:rPr lang="fi-FI" sz="4000" dirty="0" smtClean="0"/>
              <a:t> </a:t>
            </a:r>
            <a:r>
              <a:rPr lang="fi-FI" sz="4000" dirty="0" err="1" smtClean="0"/>
              <a:t>collaboration</a:t>
            </a:r>
            <a:endParaRPr lang="fi-FI" sz="4000" dirty="0" smtClean="0"/>
          </a:p>
          <a:p>
            <a:endParaRPr lang="fi-FI" sz="4000" dirty="0"/>
          </a:p>
          <a:p>
            <a:r>
              <a:rPr lang="fi-FI" sz="4000" dirty="0" err="1" smtClean="0">
                <a:solidFill>
                  <a:srgbClr val="FF0000"/>
                </a:solidFill>
              </a:rPr>
              <a:t>Self-directive</a:t>
            </a:r>
            <a:r>
              <a:rPr lang="fi-FI" sz="4000" dirty="0" smtClean="0">
                <a:solidFill>
                  <a:srgbClr val="FF0000"/>
                </a:solidFill>
              </a:rPr>
              <a:t> </a:t>
            </a:r>
            <a:r>
              <a:rPr lang="fi-FI" sz="4000" dirty="0" err="1" smtClean="0">
                <a:solidFill>
                  <a:srgbClr val="FF0000"/>
                </a:solidFill>
              </a:rPr>
              <a:t>teams</a:t>
            </a:r>
            <a:r>
              <a:rPr lang="fi-FI" sz="4000" dirty="0" smtClean="0">
                <a:solidFill>
                  <a:srgbClr val="FF0000"/>
                </a:solidFill>
              </a:rPr>
              <a:t> </a:t>
            </a:r>
            <a:r>
              <a:rPr lang="fi-FI" sz="4000" dirty="0" err="1" smtClean="0">
                <a:solidFill>
                  <a:srgbClr val="FF0000"/>
                </a:solidFill>
              </a:rPr>
              <a:t>need</a:t>
            </a:r>
            <a:r>
              <a:rPr lang="fi-FI" sz="4000" dirty="0" smtClean="0">
                <a:solidFill>
                  <a:srgbClr val="FF0000"/>
                </a:solidFill>
              </a:rPr>
              <a:t> </a:t>
            </a:r>
            <a:r>
              <a:rPr lang="fi-FI" sz="4000" dirty="0" err="1" smtClean="0">
                <a:solidFill>
                  <a:srgbClr val="FF0000"/>
                </a:solidFill>
              </a:rPr>
              <a:t>supportive</a:t>
            </a:r>
            <a:r>
              <a:rPr lang="fi-FI" sz="4000" dirty="0" smtClean="0">
                <a:solidFill>
                  <a:srgbClr val="FF0000"/>
                </a:solidFill>
              </a:rPr>
              <a:t> </a:t>
            </a:r>
            <a:r>
              <a:rPr lang="fi-FI" sz="4000" dirty="0" err="1" smtClean="0">
                <a:solidFill>
                  <a:srgbClr val="FF0000"/>
                </a:solidFill>
              </a:rPr>
              <a:t>structures</a:t>
            </a:r>
            <a:r>
              <a:rPr lang="fi-FI" sz="4000" dirty="0" smtClean="0"/>
              <a:t> </a:t>
            </a: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861" y="664673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Otsikko 1"/>
          <p:cNvSpPr>
            <a:spLocks noGrp="1"/>
          </p:cNvSpPr>
          <p:nvPr>
            <p:ph type="title" idx="4294967295"/>
          </p:nvPr>
        </p:nvSpPr>
        <p:spPr>
          <a:xfrm>
            <a:off x="1218879" y="0"/>
            <a:ext cx="7786687" cy="1285875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SimLab at Aalto University</a:t>
            </a:r>
            <a:b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</a:br>
            <a:endParaRPr lang="fi-FI" sz="3600" dirty="0" smtClean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39" name="Rectangle 10"/>
          <p:cNvSpPr>
            <a:spLocks noChangeArrowheads="1"/>
          </p:cNvSpPr>
          <p:nvPr/>
        </p:nvSpPr>
        <p:spPr bwMode="auto">
          <a:xfrm>
            <a:off x="1439863" y="0"/>
            <a:ext cx="76977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endParaRPr lang="en-GB" sz="440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0" name="Rectangle 13"/>
          <p:cNvSpPr>
            <a:spLocks noChangeArrowheads="1"/>
          </p:cNvSpPr>
          <p:nvPr/>
        </p:nvSpPr>
        <p:spPr bwMode="auto">
          <a:xfrm>
            <a:off x="13141325" y="1524000"/>
            <a:ext cx="42846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GB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Participation: all process actors involved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GB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From tacit to explicit knowledge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en-GB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Knowledge sharing and co-creation in team work</a:t>
            </a:r>
            <a:endParaRPr lang="en-US" sz="18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endParaRPr lang="en-US" sz="18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341" name="Picture 14" descr="IMG_2301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36909"/>
          <a:stretch>
            <a:fillRect/>
          </a:stretch>
        </p:blipFill>
        <p:spPr bwMode="auto">
          <a:xfrm>
            <a:off x="9901238" y="3048000"/>
            <a:ext cx="7740650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15"/>
          <p:cNvSpPr>
            <a:spLocks noChangeArrowheads="1"/>
          </p:cNvSpPr>
          <p:nvPr/>
        </p:nvSpPr>
        <p:spPr bwMode="auto">
          <a:xfrm>
            <a:off x="9709150" y="1557338"/>
            <a:ext cx="396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rgbClr val="009999"/>
              </a:buClr>
              <a:buFontTx/>
              <a:buChar char="•"/>
            </a:pPr>
            <a:r>
              <a:rPr lang="en-GB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Analysis and visual map of the process</a:t>
            </a:r>
          </a:p>
          <a:p>
            <a:pPr marL="742950" lvl="1" indent="-285750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Tx/>
              <a:buChar char="•"/>
            </a:pPr>
            <a:r>
              <a:rPr lang="en-GB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Structured and directed process discussion with </a:t>
            </a:r>
            <a:br>
              <a:rPr lang="en-GB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</a:br>
            <a:r>
              <a:rPr lang="en-GB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case project examples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 sz="18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9802813" y="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r>
              <a:rPr lang="en-GB" sz="36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SimLab™ </a:t>
            </a:r>
            <a:r>
              <a:rPr lang="fi-FI" sz="36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fi-FI" sz="36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</a:br>
            <a:r>
              <a:rPr lang="en-GB" sz="36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Business Process Simulation</a:t>
            </a:r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4" name="Line 31"/>
          <p:cNvSpPr>
            <a:spLocks noChangeShapeType="1"/>
          </p:cNvSpPr>
          <p:nvPr/>
        </p:nvSpPr>
        <p:spPr bwMode="auto">
          <a:xfrm>
            <a:off x="360389" y="1340768"/>
            <a:ext cx="35860037" cy="0"/>
          </a:xfrm>
          <a:prstGeom prst="line">
            <a:avLst/>
          </a:prstGeom>
          <a:noFill/>
          <a:ln w="63500">
            <a:solidFill>
              <a:srgbClr val="0065BD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157065" y="1772815"/>
            <a:ext cx="8204324" cy="468052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Multidisciplinary research and teaching unit </a:t>
            </a:r>
            <a:r>
              <a:rPr lang="en-US" sz="2000" kern="0" dirty="0" smtClean="0">
                <a:solidFill>
                  <a:srgbClr val="0070C0"/>
                </a:solidFill>
                <a:latin typeface="+mn-lt"/>
              </a:rPr>
              <a:t>founded in 1998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999"/>
              </a:buClr>
              <a:buFont typeface="Arial" pitchFamily="34" charset="0"/>
              <a:buChar char="•"/>
              <a:defRPr/>
            </a:pPr>
            <a:r>
              <a:rPr lang="en-US" sz="1800" kern="0" dirty="0" smtClean="0">
                <a:latin typeface="+mn-lt"/>
              </a:rPr>
              <a:t>Aalto SCI,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of Industrial Engineering and Management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 area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Business co-creation and transformation in value networks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Collaborative innovations in business and service processes and models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Developmental intervention methods of SimLab™, face-to-face, and virtually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Teaching in the Master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Programmes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Information Networks and IEM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‒"/>
              <a:defRPr/>
            </a:pPr>
            <a:r>
              <a:rPr lang="en-US" sz="1600" dirty="0" smtClean="0"/>
              <a:t>Understanding </a:t>
            </a:r>
            <a:r>
              <a:rPr lang="en-US" sz="1600" dirty="0"/>
              <a:t>and managing business as networked </a:t>
            </a:r>
            <a:r>
              <a:rPr lang="en-US" sz="1600" dirty="0" smtClean="0"/>
              <a:t>processes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‒"/>
              <a:defRPr/>
            </a:pPr>
            <a:r>
              <a:rPr lang="en-US" sz="1600" dirty="0"/>
              <a:t>Managing process co-development </a:t>
            </a:r>
            <a:r>
              <a:rPr lang="en-US" sz="1600" dirty="0" smtClean="0"/>
              <a:t>interventions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‒"/>
              <a:defRPr/>
            </a:pPr>
            <a:r>
              <a:rPr lang="en-US" sz="1600" dirty="0"/>
              <a:t>Facilitating inter-organizational process </a:t>
            </a:r>
            <a:r>
              <a:rPr lang="en-US" sz="1600" dirty="0" smtClean="0"/>
              <a:t>co-creation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‒"/>
              <a:defRPr/>
            </a:pPr>
            <a:r>
              <a:rPr lang="en-US" sz="1600" dirty="0"/>
              <a:t>Intervention research </a:t>
            </a:r>
            <a:r>
              <a:rPr lang="en-US" sz="1600" dirty="0" smtClean="0"/>
              <a:t>methods</a:t>
            </a:r>
            <a:endParaRPr lang="en-US" sz="2000" dirty="0"/>
          </a:p>
          <a:p>
            <a:pPr marL="0" indent="0">
              <a:spcBef>
                <a:spcPts val="480"/>
              </a:spcBef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Multidisciplinary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research group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999"/>
              </a:buClr>
              <a:buFont typeface="Arial" pitchFamily="34" charset="0"/>
              <a:buChar char="•"/>
              <a:defRPr/>
            </a:pPr>
            <a:r>
              <a:rPr lang="en-US" sz="1800" dirty="0"/>
              <a:t>Industrial Management, Computer Science, Design, Economics, Social Sciences, Communication, </a:t>
            </a:r>
            <a:r>
              <a:rPr lang="en-US" sz="1800" dirty="0" smtClean="0"/>
              <a:t>Law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999"/>
              </a:buClr>
              <a:buFont typeface="Arial" pitchFamily="34" charset="0"/>
              <a:buChar char="•"/>
              <a:defRPr/>
            </a:pPr>
            <a:r>
              <a:rPr lang="en-US" sz="1800" dirty="0" smtClean="0"/>
              <a:t>Professor</a:t>
            </a:r>
            <a:r>
              <a:rPr lang="en-US" sz="1800" dirty="0"/>
              <a:t>, </a:t>
            </a:r>
            <a:r>
              <a:rPr lang="en-US" sz="1800" dirty="0" smtClean="0"/>
              <a:t>Senior </a:t>
            </a:r>
            <a:r>
              <a:rPr lang="en-US" sz="1800" dirty="0"/>
              <a:t>university lecturer, 3 post doc researchers, </a:t>
            </a:r>
            <a:r>
              <a:rPr lang="en-US" sz="1800" dirty="0" smtClean="0"/>
              <a:t>7 </a:t>
            </a:r>
            <a:r>
              <a:rPr lang="en-US" sz="1800" dirty="0"/>
              <a:t>Doctoral students, </a:t>
            </a:r>
            <a:r>
              <a:rPr lang="en-US" sz="1800" dirty="0" smtClean="0"/>
              <a:t>Master’s </a:t>
            </a:r>
            <a:r>
              <a:rPr lang="en-US" sz="1800" dirty="0"/>
              <a:t>students, </a:t>
            </a:r>
            <a:r>
              <a:rPr lang="en-US" sz="1800" dirty="0" smtClean="0"/>
              <a:t>project planning </a:t>
            </a:r>
            <a:r>
              <a:rPr lang="en-US" sz="1800" dirty="0"/>
              <a:t>officer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854141" y="1474044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/>
          <a:lstStyle/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Demand-supply 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R&amp;D 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CRM 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HRM 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E-Learning </a:t>
            </a:r>
            <a:r>
              <a:rPr lang="en-US" sz="1800" dirty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and knowledge management </a:t>
            </a: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Strategy 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Urban planning 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Outsourcing </a:t>
            </a:r>
            <a:r>
              <a:rPr lang="en-US" sz="1800" dirty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and </a:t>
            </a: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procurement 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Public-private </a:t>
            </a:r>
            <a:r>
              <a:rPr lang="en-US" sz="1800" dirty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service </a:t>
            </a: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processes</a:t>
            </a: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Business </a:t>
            </a:r>
            <a:r>
              <a:rPr lang="en-US" sz="1800" dirty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co-creation processes </a:t>
            </a:r>
            <a:endParaRPr lang="en-US" sz="1800" dirty="0" smtClean="0">
              <a:solidFill>
                <a:srgbClr val="0065BD"/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… and </a:t>
            </a:r>
            <a:r>
              <a:rPr lang="en-US" sz="1800" dirty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the related business models</a:t>
            </a:r>
            <a:endParaRPr lang="en-US" dirty="0">
              <a:solidFill>
                <a:srgbClr val="0065BD"/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4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Current industrial </a:t>
            </a:r>
            <a:r>
              <a:rPr lang="en-US" sz="24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sectors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ICT</a:t>
            </a:r>
            <a:r>
              <a:rPr lang="en-US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, software, construction, manufacturing, </a:t>
            </a:r>
            <a:r>
              <a:rPr lang="en-US" sz="18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education, </a:t>
            </a:r>
            <a:r>
              <a:rPr lang="en-US" sz="18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education, municipal </a:t>
            </a:r>
            <a:r>
              <a:rPr lang="en-US" sz="18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services, media, cross-industrial …</a:t>
            </a:r>
            <a:endParaRPr lang="en-US" sz="18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18638241" y="44624"/>
            <a:ext cx="799259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r>
              <a:rPr lang="fi-FI" sz="3600" dirty="0" err="1">
                <a:solidFill>
                  <a:srgbClr val="6A6A6A"/>
                </a:solidFill>
              </a:rPr>
              <a:t>Interventions</a:t>
            </a:r>
            <a:r>
              <a:rPr lang="fi-FI" sz="3600" dirty="0">
                <a:solidFill>
                  <a:srgbClr val="6A6A6A"/>
                </a:solidFill>
              </a:rPr>
              <a:t> </a:t>
            </a:r>
            <a:r>
              <a:rPr lang="fi-FI" sz="3600" dirty="0" smtClean="0">
                <a:solidFill>
                  <a:srgbClr val="6A6A6A"/>
                </a:solidFill>
              </a:rPr>
              <a:t>for </a:t>
            </a:r>
            <a:r>
              <a:rPr lang="fi-FI" sz="3600" dirty="0" err="1" smtClean="0">
                <a:solidFill>
                  <a:srgbClr val="6A6A6A"/>
                </a:solidFill>
              </a:rPr>
              <a:t>the</a:t>
            </a:r>
            <a:r>
              <a:rPr lang="fi-FI" sz="3600" dirty="0" smtClean="0">
                <a:solidFill>
                  <a:srgbClr val="6A6A6A"/>
                </a:solidFill>
              </a:rPr>
              <a:t> </a:t>
            </a:r>
            <a:r>
              <a:rPr lang="fi-FI" sz="3600" dirty="0" err="1" smtClean="0">
                <a:solidFill>
                  <a:srgbClr val="6A6A6A"/>
                </a:solidFill>
              </a:rPr>
              <a:t>development</a:t>
            </a:r>
            <a:r>
              <a:rPr lang="fi-FI" sz="3600" dirty="0" smtClean="0">
                <a:solidFill>
                  <a:srgbClr val="6A6A6A"/>
                </a:solidFill>
              </a:rPr>
              <a:t> of </a:t>
            </a:r>
            <a:r>
              <a:rPr lang="fi-FI" sz="3600" dirty="0" err="1" smtClean="0">
                <a:solidFill>
                  <a:srgbClr val="6A6A6A"/>
                </a:solidFill>
              </a:rPr>
              <a:t>collaboration</a:t>
            </a:r>
            <a:r>
              <a:rPr lang="fi-FI" sz="3600" dirty="0" smtClean="0">
                <a:solidFill>
                  <a:srgbClr val="6A6A6A"/>
                </a:solidFill>
              </a:rPr>
              <a:t> in business </a:t>
            </a:r>
            <a:r>
              <a:rPr lang="fi-FI" sz="3600" dirty="0" err="1" smtClean="0">
                <a:solidFill>
                  <a:srgbClr val="6A6A6A"/>
                </a:solidFill>
              </a:rPr>
              <a:t>networks</a:t>
            </a:r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9" name="Rectangle 2"/>
          <p:cNvSpPr>
            <a:spLocks noChangeArrowheads="1"/>
          </p:cNvSpPr>
          <p:nvPr/>
        </p:nvSpPr>
        <p:spPr bwMode="auto">
          <a:xfrm>
            <a:off x="27004812" y="1521296"/>
            <a:ext cx="3124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ts val="6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ts val="4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ts val="4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ts val="3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Aalto University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ABB Industry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Ahlström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Asuntosäätiö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</a:t>
            </a:r>
            <a:r>
              <a:rPr lang="en-US" altLang="fi-FI" sz="1400" dirty="0" smtClean="0">
                <a:solidFill>
                  <a:srgbClr val="6A6A6A"/>
                </a:solidFill>
                <a:latin typeface="Tahoma" pitchFamily="34" charset="0"/>
              </a:rPr>
              <a:t>Espoo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Helsinki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</a:t>
            </a: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Hämeenlinna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</a:t>
            </a: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Kauniainen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</a:t>
            </a: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Pudasjärvi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</a:t>
            </a:r>
            <a:r>
              <a:rPr lang="en-US" altLang="fi-FI" sz="1400" dirty="0" err="1" smtClean="0">
                <a:solidFill>
                  <a:srgbClr val="6A6A6A"/>
                </a:solidFill>
                <a:latin typeface="Tahoma" pitchFamily="34" charset="0"/>
              </a:rPr>
              <a:t>Rovaniemi</a:t>
            </a:r>
            <a:endParaRPr lang="en-US" altLang="fi-FI" sz="1400" dirty="0" smtClean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smtClean="0">
                <a:solidFill>
                  <a:srgbClr val="6A6A6A"/>
                </a:solidFill>
                <a:latin typeface="Tahoma" pitchFamily="34" charset="0"/>
              </a:rPr>
              <a:t>City of Tampere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Turku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City of Vantaa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Consolis</a:t>
            </a: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 </a:t>
            </a: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Oy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Cramo</a:t>
            </a: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 Instant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Destia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Finnmap</a:t>
            </a: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Consulting</a:t>
            </a: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Ericsson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Elektrobit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Elisa Communication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Finnish</a:t>
            </a: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 </a:t>
            </a: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Savings</a:t>
            </a: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 Banks Ass.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Finnair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smtClean="0">
                <a:solidFill>
                  <a:srgbClr val="6A6A6A"/>
                </a:solidFill>
                <a:latin typeface="Tahoma" pitchFamily="34" charset="0"/>
              </a:rPr>
              <a:t>Granlund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30314749" y="1521296"/>
            <a:ext cx="2663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ts val="6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ts val="4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ts val="4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ts val="3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Hewlett-Packard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IBM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smtClean="0">
                <a:solidFill>
                  <a:srgbClr val="6A6A6A"/>
                </a:solidFill>
                <a:latin typeface="Tahoma" pitchFamily="34" charset="0"/>
              </a:rPr>
              <a:t>Instrumentarium </a:t>
            </a: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Oy Datex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Itella</a:t>
            </a: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 </a:t>
            </a: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Oyj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Kemppi</a:t>
            </a: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 Oy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KONE </a:t>
            </a: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Oyj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Lappset</a:t>
            </a: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 Group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Laurea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Martela Oy 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Microsoft Oy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Neles</a:t>
            </a: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 Controls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NCC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Nokia Mobile </a:t>
            </a: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Phones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Nokia Siemens </a:t>
            </a: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Networks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Nokia BI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Nokian Tyres</a:t>
            </a: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>
                <a:solidFill>
                  <a:srgbClr val="6A6A6A"/>
                </a:solidFill>
                <a:latin typeface="Tahoma" pitchFamily="34" charset="0"/>
              </a:rPr>
              <a:t>Orion </a:t>
            </a: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Pharma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Patria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Rammer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sv-SE" altLang="fi-FI" sz="1400" dirty="0" err="1">
                <a:solidFill>
                  <a:srgbClr val="6A6A6A"/>
                </a:solidFill>
                <a:latin typeface="Tahoma" pitchFamily="34" charset="0"/>
              </a:rPr>
              <a:t>Radiolinja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Rautaruukki</a:t>
            </a: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 </a:t>
            </a: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Oyj</a:t>
            </a:r>
            <a:endParaRPr lang="en-US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Raute</a:t>
            </a:r>
            <a:endParaRPr lang="sv-SE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9999"/>
              </a:buClr>
            </a:pPr>
            <a:r>
              <a:rPr lang="en-US" altLang="fi-FI" sz="1400" dirty="0" err="1">
                <a:solidFill>
                  <a:srgbClr val="6A6A6A"/>
                </a:solidFill>
                <a:latin typeface="Tahoma" pitchFamily="34" charset="0"/>
              </a:rPr>
              <a:t>Reuge</a:t>
            </a:r>
            <a:r>
              <a:rPr lang="en-US" altLang="fi-FI" sz="1400" dirty="0">
                <a:solidFill>
                  <a:srgbClr val="6A6A6A"/>
                </a:solidFill>
                <a:latin typeface="Tahoma" pitchFamily="34" charset="0"/>
              </a:rPr>
              <a:t> Music S.A</a:t>
            </a:r>
            <a:r>
              <a:rPr lang="en-US" altLang="fi-FI" sz="1400" dirty="0" smtClean="0">
                <a:solidFill>
                  <a:srgbClr val="6A6A6A"/>
                </a:solidFill>
                <a:latin typeface="Tahoma" pitchFamily="34" charset="0"/>
              </a:rPr>
              <a:t>.</a:t>
            </a:r>
            <a:endParaRPr lang="fi-FI" altLang="fi-FI" sz="1400" dirty="0">
              <a:solidFill>
                <a:srgbClr val="6A6A6A"/>
              </a:solidFill>
              <a:latin typeface="Tahoma" pitchFamily="34" charset="0"/>
            </a:endParaRPr>
          </a:p>
        </p:txBody>
      </p:sp>
      <p:sp>
        <p:nvSpPr>
          <p:cNvPr id="61" name="Rectangle 5"/>
          <p:cNvSpPr>
            <a:spLocks noChangeArrowheads="1"/>
          </p:cNvSpPr>
          <p:nvPr/>
        </p:nvSpPr>
        <p:spPr bwMode="auto">
          <a:xfrm>
            <a:off x="33196062" y="1521296"/>
            <a:ext cx="2808287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6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ts val="4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ts val="4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ts val="4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ts val="3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 smtClean="0">
                <a:solidFill>
                  <a:srgbClr val="6A6A6A"/>
                </a:solidFill>
                <a:latin typeface="Tahoma" pitchFamily="34" charset="0"/>
              </a:rPr>
              <a:t>RYM Oyj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 err="1" smtClean="0">
                <a:solidFill>
                  <a:srgbClr val="6A6A6A"/>
                </a:solidFill>
                <a:latin typeface="Tahoma" pitchFamily="34" charset="0"/>
              </a:rPr>
              <a:t>Samlink</a:t>
            </a:r>
            <a:endParaRPr lang="fi-FI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 smtClean="0">
                <a:solidFill>
                  <a:srgbClr val="6A6A6A"/>
                </a:solidFill>
                <a:latin typeface="Tahoma" pitchFamily="34" charset="0"/>
              </a:rPr>
              <a:t> </a:t>
            </a:r>
            <a:r>
              <a:rPr lang="fi-FI" altLang="fi-FI" sz="1400" dirty="0" err="1" smtClean="0">
                <a:solidFill>
                  <a:srgbClr val="6A6A6A"/>
                </a:solidFill>
                <a:latin typeface="Tahoma" pitchFamily="34" charset="0"/>
              </a:rPr>
              <a:t>Senate</a:t>
            </a:r>
            <a:r>
              <a:rPr lang="fi-FI" altLang="fi-FI" sz="1400" dirty="0" smtClean="0">
                <a:solidFill>
                  <a:srgbClr val="6A6A6A"/>
                </a:solidFill>
                <a:latin typeface="Tahoma" pitchFamily="34" charset="0"/>
              </a:rPr>
              <a:t>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Properties</a:t>
            </a:r>
            <a:endParaRPr lang="fi-FI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Sodexho</a:t>
            </a:r>
            <a:endParaRPr lang="fi-FI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SRV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Tamrock Oy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Tekla</a:t>
            </a: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Oy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TKK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TeliaSonera</a:t>
            </a: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Finland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Tellabs</a:t>
            </a: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Oy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Tocoman</a:t>
            </a: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Services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UPM Oyj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</a:t>
            </a:r>
            <a:r>
              <a:rPr lang="fi-FI" altLang="fi-FI" sz="1400" dirty="0" err="1">
                <a:solidFill>
                  <a:srgbClr val="6A6A6A"/>
                </a:solidFill>
                <a:latin typeface="Tahoma" pitchFamily="34" charset="0"/>
              </a:rPr>
              <a:t>Vahanen</a:t>
            </a: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Oy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Valmet Oy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WSOY Oy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YIT </a:t>
            </a:r>
            <a:r>
              <a:rPr lang="fi-FI" altLang="fi-FI" sz="1400" dirty="0" smtClean="0">
                <a:solidFill>
                  <a:srgbClr val="6A6A6A"/>
                </a:solidFill>
                <a:latin typeface="Tahoma" pitchFamily="34" charset="0"/>
              </a:rPr>
              <a:t>Oy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 smtClean="0">
                <a:solidFill>
                  <a:srgbClr val="6A6A6A"/>
                </a:solidFill>
                <a:latin typeface="Tahoma" pitchFamily="34" charset="0"/>
              </a:rPr>
              <a:t>   Yle</a:t>
            </a:r>
            <a:endParaRPr lang="fi-FI" altLang="fi-FI" sz="1400" dirty="0">
              <a:solidFill>
                <a:srgbClr val="6A6A6A"/>
              </a:solidFill>
              <a:latin typeface="Tahoma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9999"/>
              </a:buClr>
            </a:pPr>
            <a:r>
              <a:rPr lang="fi-FI" altLang="fi-FI" sz="1400" dirty="0">
                <a:solidFill>
                  <a:srgbClr val="6A6A6A"/>
                </a:solidFill>
                <a:latin typeface="Tahoma" pitchFamily="34" charset="0"/>
              </a:rPr>
              <a:t>    …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Char char="•"/>
            </a:pPr>
            <a:endParaRPr lang="fi-FI" altLang="fi-FI" sz="1400" dirty="0">
              <a:latin typeface="Tahoma" pitchFamily="34" charset="0"/>
            </a:endParaRPr>
          </a:p>
        </p:txBody>
      </p:sp>
      <p:sp>
        <p:nvSpPr>
          <p:cNvPr id="62" name="Otsikko 1"/>
          <p:cNvSpPr txBox="1">
            <a:spLocks/>
          </p:cNvSpPr>
          <p:nvPr/>
        </p:nvSpPr>
        <p:spPr bwMode="auto">
          <a:xfrm>
            <a:off x="26012900" y="79514"/>
            <a:ext cx="94980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 eaLnBrk="0" hangingPunct="0"/>
            <a:r>
              <a:rPr lang="fi-FI" sz="3600" dirty="0" err="1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Research</a:t>
            </a:r>
            <a:r>
              <a:rPr lang="fi-FI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i-FI" sz="3600" dirty="0" err="1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pilots</a:t>
            </a:r>
            <a:r>
              <a:rPr lang="fi-FI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 1998 -</a:t>
            </a:r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5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349" y="3260416"/>
            <a:ext cx="3026974" cy="170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1447800" y="0"/>
            <a:ext cx="7697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endParaRPr lang="en-GB" sz="440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23626786" y="0"/>
            <a:ext cx="76977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Otsikko 1"/>
          <p:cNvSpPr txBox="1">
            <a:spLocks/>
          </p:cNvSpPr>
          <p:nvPr/>
        </p:nvSpPr>
        <p:spPr bwMode="auto">
          <a:xfrm>
            <a:off x="29451621" y="1772816"/>
            <a:ext cx="7697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>
              <a:defRPr/>
            </a:pPr>
            <a:endParaRPr lang="fi-FI" sz="3600" kern="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9" name="Line 31"/>
          <p:cNvSpPr>
            <a:spLocks noChangeShapeType="1"/>
          </p:cNvSpPr>
          <p:nvPr/>
        </p:nvSpPr>
        <p:spPr bwMode="auto">
          <a:xfrm>
            <a:off x="360389" y="1340768"/>
            <a:ext cx="35860038" cy="0"/>
          </a:xfrm>
          <a:prstGeom prst="line">
            <a:avLst/>
          </a:prstGeom>
          <a:noFill/>
          <a:ln w="63500">
            <a:solidFill>
              <a:srgbClr val="0065BD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17786325" y="980728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i-FI" sz="3600" dirty="0">
              <a:solidFill>
                <a:srgbClr val="6A6A6A"/>
              </a:solidFill>
              <a:latin typeface="Tahoma" pitchFamily="34" charset="0"/>
            </a:endParaRPr>
          </a:p>
        </p:txBody>
      </p:sp>
      <p:sp>
        <p:nvSpPr>
          <p:cNvPr id="16418" name="Rectangle 4"/>
          <p:cNvSpPr>
            <a:spLocks noChangeArrowheads="1"/>
          </p:cNvSpPr>
          <p:nvPr/>
        </p:nvSpPr>
        <p:spPr bwMode="auto">
          <a:xfrm>
            <a:off x="26427113" y="0"/>
            <a:ext cx="92171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i-FI" sz="3600" dirty="0">
              <a:solidFill>
                <a:srgbClr val="6A6A6A"/>
              </a:solidFill>
              <a:latin typeface="Tahoma" pitchFamily="34" charset="0"/>
            </a:endParaRPr>
          </a:p>
        </p:txBody>
      </p:sp>
      <p:sp>
        <p:nvSpPr>
          <p:cNvPr id="38" name="Content Placeholder 5"/>
          <p:cNvSpPr txBox="1">
            <a:spLocks/>
          </p:cNvSpPr>
          <p:nvPr/>
        </p:nvSpPr>
        <p:spPr>
          <a:xfrm>
            <a:off x="23530503" y="1412776"/>
            <a:ext cx="5705094" cy="4137025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80000"/>
              </a:lnSpc>
              <a:buFont typeface="Arial" pitchFamily="34" charset="0"/>
              <a:buChar char="•"/>
            </a:pPr>
            <a:endParaRPr lang="en-GB" sz="1800" dirty="0">
              <a:solidFill>
                <a:srgbClr val="6A6A6A"/>
              </a:solidFill>
            </a:endParaRPr>
          </a:p>
        </p:txBody>
      </p:sp>
      <p:sp>
        <p:nvSpPr>
          <p:cNvPr id="62" name="Content Placeholder 6"/>
          <p:cNvSpPr txBox="1">
            <a:spLocks/>
          </p:cNvSpPr>
          <p:nvPr/>
        </p:nvSpPr>
        <p:spPr>
          <a:xfrm>
            <a:off x="29800909" y="1427633"/>
            <a:ext cx="5555368" cy="4135437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80000"/>
              </a:lnSpc>
              <a:buFont typeface="Arial" pitchFamily="34" charset="0"/>
              <a:buChar char="•"/>
            </a:pPr>
            <a:endParaRPr lang="en-GB" sz="1800" dirty="0">
              <a:solidFill>
                <a:srgbClr val="6A6A6A"/>
              </a:solidFill>
            </a:endParaRPr>
          </a:p>
        </p:txBody>
      </p:sp>
      <p:pic>
        <p:nvPicPr>
          <p:cNvPr id="63" name="Picture 3" descr="C:\Users\tlehtine\Desktop\New Picture.pn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314535">
            <a:off x="7518887" y="4031161"/>
            <a:ext cx="3321518" cy="221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4" name="Picture 2" descr="\\simserver\Public\Global Virtual Design Project\Esitykset\cybergrid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592852">
            <a:off x="16775203" y="4167256"/>
            <a:ext cx="3526953" cy="212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5" name="Picture 5" descr="Y:\SimLab valokuvia\kuvia first year experienceen\_MG_00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6535" y="2320543"/>
            <a:ext cx="5256136" cy="352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" descr="Y:\SimLab valokuvia\kuvia first year experienceen\IMG_88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94921" y="3950647"/>
            <a:ext cx="4165715" cy="277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5905005" y="54893"/>
            <a:ext cx="26355429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Continuous innovation in </a:t>
            </a:r>
            <a:r>
              <a:rPr lang="en-US" sz="3600" dirty="0" err="1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SimLab’s</a:t>
            </a:r>
            <a: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 collaborative intervention spaces and methods</a:t>
            </a:r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946" y="1850358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rgbClr val="6A6A6A"/>
                </a:solidFill>
              </a:rPr>
              <a:t>1998-2004 in Spektri</a:t>
            </a:r>
            <a:endParaRPr lang="fi-FI" sz="2000" b="1" dirty="0">
              <a:solidFill>
                <a:srgbClr val="6A6A6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66535" y="1925653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rgbClr val="6A6A6A"/>
                </a:solidFill>
              </a:rPr>
              <a:t>2004 – 2013 in </a:t>
            </a:r>
            <a:r>
              <a:rPr lang="fi-FI" sz="2000" b="1" dirty="0" err="1" smtClean="0">
                <a:solidFill>
                  <a:srgbClr val="6A6A6A"/>
                </a:solidFill>
              </a:rPr>
              <a:t>Innopoli</a:t>
            </a:r>
            <a:endParaRPr lang="fi-FI" sz="2000" b="1" dirty="0">
              <a:solidFill>
                <a:srgbClr val="6A6A6A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197" y="1499831"/>
            <a:ext cx="3523642" cy="23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97" y="1972823"/>
            <a:ext cx="3216319" cy="32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733" y="3764348"/>
            <a:ext cx="3095843" cy="173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94" y="1622529"/>
            <a:ext cx="2769991" cy="21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66" y="2235299"/>
            <a:ext cx="3681455" cy="249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O:\SimLab Common\SimLab presentations\InnoSchool seminar 2013-09-17\Photos\WP_20130917_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594" y="4274312"/>
            <a:ext cx="3873821" cy="217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4915117" y="1465039"/>
            <a:ext cx="6295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err="1" smtClean="0">
                <a:solidFill>
                  <a:srgbClr val="6A6A6A"/>
                </a:solidFill>
              </a:rPr>
              <a:t>Since</a:t>
            </a:r>
            <a:r>
              <a:rPr lang="fi-FI" sz="2000" b="1" dirty="0" smtClean="0">
                <a:solidFill>
                  <a:srgbClr val="6A6A6A"/>
                </a:solidFill>
              </a:rPr>
              <a:t> </a:t>
            </a:r>
            <a:r>
              <a:rPr lang="fi-FI" sz="2000" b="1" dirty="0" err="1" smtClean="0">
                <a:solidFill>
                  <a:srgbClr val="6A6A6A"/>
                </a:solidFill>
              </a:rPr>
              <a:t>September</a:t>
            </a:r>
            <a:r>
              <a:rPr lang="fi-FI" sz="2000" b="1" dirty="0" smtClean="0">
                <a:solidFill>
                  <a:srgbClr val="6A6A6A"/>
                </a:solidFill>
              </a:rPr>
              <a:t> 2013 in Open </a:t>
            </a:r>
            <a:r>
              <a:rPr lang="fi-FI" sz="2000" b="1" dirty="0" err="1" smtClean="0">
                <a:solidFill>
                  <a:srgbClr val="6A6A6A"/>
                </a:solidFill>
              </a:rPr>
              <a:t>Innovation</a:t>
            </a:r>
            <a:r>
              <a:rPr lang="fi-FI" sz="2000" b="1" dirty="0" smtClean="0">
                <a:solidFill>
                  <a:srgbClr val="6A6A6A"/>
                </a:solidFill>
              </a:rPr>
              <a:t> House </a:t>
            </a:r>
            <a:endParaRPr lang="fi-FI" sz="2000" b="1" dirty="0">
              <a:solidFill>
                <a:srgbClr val="6A6A6A"/>
              </a:solidFill>
            </a:endParaRPr>
          </a:p>
        </p:txBody>
      </p:sp>
      <p:pic>
        <p:nvPicPr>
          <p:cNvPr id="1031" name="Picture 7" descr="O:\SimLab Common\SimLab tapahtumat\InnoSchool seminar 2013-09-17\Photos\WP_20130917_01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664" y="1916832"/>
            <a:ext cx="3120912" cy="175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SimLab Common\SimLab presentations\InnoSchool seminar 2013-09-17\Photos\WP_20130917_00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596" y="1904078"/>
            <a:ext cx="3863100" cy="217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278" y="1503153"/>
            <a:ext cx="3389312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O:\SimLab Common\SimLab valokuvia\SimLab@OIH kuvia\WP_20131021_00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349" y="1479569"/>
            <a:ext cx="3045928" cy="17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:\SimLab Common\SimLab tapahtumat\InnoSchool seminar 2013-09-17\Photos\WP_20130917_00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685" y="5034558"/>
            <a:ext cx="3111256" cy="17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:\Atlas\Sprints\Sprint 4 valokuvat\2013-10-02 11.47.05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77188" y="4575730"/>
            <a:ext cx="1094104" cy="30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7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28285" y="5589240"/>
            <a:ext cx="1008112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1447800" y="0"/>
            <a:ext cx="7697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endParaRPr lang="en-GB" sz="440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389" name="Line 31"/>
          <p:cNvSpPr>
            <a:spLocks noChangeShapeType="1"/>
          </p:cNvSpPr>
          <p:nvPr/>
        </p:nvSpPr>
        <p:spPr bwMode="auto">
          <a:xfrm>
            <a:off x="360389" y="1340768"/>
            <a:ext cx="35860038" cy="0"/>
          </a:xfrm>
          <a:prstGeom prst="line">
            <a:avLst/>
          </a:prstGeom>
          <a:noFill/>
          <a:ln w="63500">
            <a:solidFill>
              <a:srgbClr val="0065BD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12517" y="0"/>
            <a:ext cx="886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endParaRPr lang="en-US" sz="3600" dirty="0" smtClean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SimLab’s</a:t>
            </a:r>
            <a: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 triple helix:</a:t>
            </a:r>
          </a:p>
          <a:p>
            <a:pPr algn="ctr"/>
            <a: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interventions, research and teaching </a:t>
            </a:r>
          </a:p>
          <a:p>
            <a:pPr algn="ctr"/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512518" y="1555775"/>
            <a:ext cx="8424862" cy="46815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endParaRPr lang="en-U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873525" y="5659016"/>
            <a:ext cx="6910387" cy="433387"/>
          </a:xfrm>
          <a:prstGeom prst="rect">
            <a:avLst/>
          </a:prstGeom>
          <a:solidFill>
            <a:srgbClr val="37A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1760812" y="4074691"/>
            <a:ext cx="6913563" cy="30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>
            <a:spAutoFit/>
          </a:bodyPr>
          <a:lstStyle/>
          <a:p>
            <a:pPr algn="ctr"/>
            <a:r>
              <a:rPr lang="en-US" dirty="0">
                <a:latin typeface="Tahoma" pitchFamily="34" charset="0"/>
                <a:cs typeface="Tahoma" pitchFamily="34" charset="0"/>
              </a:rPr>
              <a:t>Several simulation projects</a:t>
            </a: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873525" y="4579516"/>
            <a:ext cx="6769100" cy="112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Research:</a:t>
            </a:r>
            <a:r>
              <a:rPr lang="en-US" sz="16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Action </a:t>
            </a:r>
            <a:r>
              <a:rPr lang="en-US" sz="16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research, case studies, surveys; Qualitative and Quantitative methods; Publications</a:t>
            </a:r>
          </a:p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Teaching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en-US" sz="1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Assignments; Master’s, Licentiate’s, Doctoral Theses</a:t>
            </a:r>
          </a:p>
          <a:p>
            <a:endParaRPr lang="en-US" dirty="0">
              <a:latin typeface="Tahoma" pitchFamily="34" charset="0"/>
            </a:endParaRPr>
          </a:p>
        </p:txBody>
      </p:sp>
      <p:sp>
        <p:nvSpPr>
          <p:cNvPr id="24" name="AutoShape 28"/>
          <p:cNvSpPr>
            <a:spLocks/>
          </p:cNvSpPr>
          <p:nvPr/>
        </p:nvSpPr>
        <p:spPr bwMode="auto">
          <a:xfrm rot="16200000">
            <a:off x="5115200" y="1080666"/>
            <a:ext cx="142875" cy="6708775"/>
          </a:xfrm>
          <a:prstGeom prst="rightBrace">
            <a:avLst>
              <a:gd name="adj1" fmla="val 391296"/>
              <a:gd name="adj2" fmla="val 49977"/>
            </a:avLst>
          </a:prstGeom>
          <a:noFill/>
          <a:ln w="19050">
            <a:solidFill>
              <a:srgbClr val="0065BD"/>
            </a:solidFill>
            <a:round/>
            <a:headEnd/>
            <a:tailEnd/>
          </a:ln>
        </p:spPr>
        <p:txBody>
          <a:bodyPr vert="eaVert" wrap="none" lIns="91300" tIns="45650" rIns="91300" bIns="45650" anchor="ctr"/>
          <a:lstStyle/>
          <a:p>
            <a:endParaRPr 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2880000" y="5732041"/>
            <a:ext cx="4539743" cy="30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0" tIns="45650" rIns="91300" bIns="45650">
            <a:spAutoFit/>
          </a:bodyPr>
          <a:lstStyle/>
          <a:p>
            <a:r>
              <a:rPr lang="en-US" b="1" dirty="0">
                <a:latin typeface="Tahoma" pitchFamily="34" charset="0"/>
                <a:cs typeface="Tahoma" pitchFamily="34" charset="0"/>
              </a:rPr>
              <a:t>Co-creation</a:t>
            </a:r>
            <a:r>
              <a:rPr lang="en-US" b="1" dirty="0">
                <a:solidFill>
                  <a:srgbClr val="0065BD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and transfer of scientific knowledge</a:t>
            </a:r>
          </a:p>
        </p:txBody>
      </p:sp>
      <p:sp>
        <p:nvSpPr>
          <p:cNvPr id="26" name="AutoShape 32"/>
          <p:cNvSpPr>
            <a:spLocks noChangeArrowheads="1"/>
          </p:cNvSpPr>
          <p:nvPr/>
        </p:nvSpPr>
        <p:spPr bwMode="auto">
          <a:xfrm flipV="1">
            <a:off x="1873525" y="3426991"/>
            <a:ext cx="6838950" cy="647700"/>
          </a:xfrm>
          <a:prstGeom prst="triangle">
            <a:avLst>
              <a:gd name="adj" fmla="val 48606"/>
            </a:avLst>
          </a:prstGeom>
          <a:solidFill>
            <a:srgbClr val="37A0FF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4032500" y="3500016"/>
            <a:ext cx="3168650" cy="30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>
            <a:spAutoFit/>
          </a:bodyPr>
          <a:lstStyle/>
          <a:p>
            <a:r>
              <a:rPr lang="en-US" dirty="0">
                <a:latin typeface="Tahoma" pitchFamily="34" charset="0"/>
                <a:cs typeface="Tahoma" pitchFamily="34" charset="0"/>
              </a:rPr>
              <a:t>Empirical data collection </a:t>
            </a:r>
          </a:p>
        </p:txBody>
      </p:sp>
      <p:sp>
        <p:nvSpPr>
          <p:cNvPr id="28" name="AutoShape 18"/>
          <p:cNvSpPr>
            <a:spLocks noChangeAspect="1" noChangeArrowheads="1"/>
          </p:cNvSpPr>
          <p:nvPr/>
        </p:nvSpPr>
        <p:spPr bwMode="auto">
          <a:xfrm>
            <a:off x="1751287" y="2055391"/>
            <a:ext cx="954088" cy="835025"/>
          </a:xfrm>
          <a:prstGeom prst="homePlate">
            <a:avLst>
              <a:gd name="adj" fmla="val 2855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endParaRPr lang="en-US" sz="1200" dirty="0">
              <a:latin typeface="Tahoma" pitchFamily="34" charset="0"/>
              <a:cs typeface="Tahoma" pitchFamily="34" charset="0"/>
            </a:endParaRPr>
          </a:p>
          <a:p>
            <a:r>
              <a:rPr lang="en-US" sz="1200" dirty="0">
                <a:latin typeface="Tahoma" pitchFamily="34" charset="0"/>
                <a:cs typeface="Tahoma" pitchFamily="34" charset="0"/>
              </a:rPr>
              <a:t>”Kick-off” </a:t>
            </a:r>
          </a:p>
          <a:p>
            <a:endParaRPr lang="en-US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AutoShape 19"/>
          <p:cNvSpPr>
            <a:spLocks noChangeAspect="1" noChangeArrowheads="1"/>
          </p:cNvSpPr>
          <p:nvPr/>
        </p:nvSpPr>
        <p:spPr bwMode="auto">
          <a:xfrm>
            <a:off x="2767287" y="2055391"/>
            <a:ext cx="954088" cy="835025"/>
          </a:xfrm>
          <a:prstGeom prst="homePlate">
            <a:avLst>
              <a:gd name="adj" fmla="val 2855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r>
              <a:rPr lang="en-US" sz="1200">
                <a:latin typeface="Tahoma" pitchFamily="34" charset="0"/>
                <a:cs typeface="Tahoma" pitchFamily="34" charset="0"/>
              </a:rPr>
              <a:t>Process </a:t>
            </a:r>
          </a:p>
          <a:p>
            <a:r>
              <a:rPr lang="en-US" sz="1200">
                <a:latin typeface="Tahoma" pitchFamily="34" charset="0"/>
                <a:cs typeface="Tahoma" pitchFamily="34" charset="0"/>
              </a:rPr>
              <a:t>modeling</a:t>
            </a:r>
          </a:p>
        </p:txBody>
      </p:sp>
      <p:sp>
        <p:nvSpPr>
          <p:cNvPr id="30" name="AutoShape 20"/>
          <p:cNvSpPr>
            <a:spLocks noChangeAspect="1" noChangeArrowheads="1"/>
          </p:cNvSpPr>
          <p:nvPr/>
        </p:nvSpPr>
        <p:spPr bwMode="auto">
          <a:xfrm>
            <a:off x="3772175" y="2055391"/>
            <a:ext cx="955675" cy="835025"/>
          </a:xfrm>
          <a:prstGeom prst="homePlate">
            <a:avLst>
              <a:gd name="adj" fmla="val 28607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r>
              <a:rPr lang="en-US" sz="1200">
                <a:latin typeface="Tahoma" pitchFamily="34" charset="0"/>
                <a:cs typeface="Tahoma" pitchFamily="34" charset="0"/>
              </a:rPr>
              <a:t>Interviews</a:t>
            </a:r>
          </a:p>
        </p:txBody>
      </p:sp>
      <p:sp>
        <p:nvSpPr>
          <p:cNvPr id="31" name="AutoShape 21"/>
          <p:cNvSpPr>
            <a:spLocks noChangeAspect="1" noChangeArrowheads="1"/>
          </p:cNvSpPr>
          <p:nvPr/>
        </p:nvSpPr>
        <p:spPr bwMode="auto">
          <a:xfrm>
            <a:off x="5794650" y="2055391"/>
            <a:ext cx="955675" cy="835025"/>
          </a:xfrm>
          <a:prstGeom prst="homePlate">
            <a:avLst>
              <a:gd name="adj" fmla="val 28607"/>
            </a:avLst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pPr>
              <a:defRPr/>
            </a:pPr>
            <a:endParaRPr lang="en-US" sz="1200" dirty="0"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1200" dirty="0">
                <a:latin typeface="Tahoma" pitchFamily="34" charset="0"/>
                <a:cs typeface="Tahoma" pitchFamily="34" charset="0"/>
              </a:rPr>
              <a:t>Simulation</a:t>
            </a:r>
          </a:p>
          <a:p>
            <a:pPr>
              <a:defRPr/>
            </a:pPr>
            <a:r>
              <a:rPr lang="en-US" sz="1200" dirty="0">
                <a:latin typeface="Tahoma" pitchFamily="34" charset="0"/>
                <a:cs typeface="Tahoma" pitchFamily="34" charset="0"/>
              </a:rPr>
              <a:t>Day</a:t>
            </a:r>
          </a:p>
          <a:p>
            <a:pPr>
              <a:defRPr/>
            </a:pPr>
            <a:endParaRPr lang="en-US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AutoShape 22"/>
          <p:cNvSpPr>
            <a:spLocks noChangeAspect="1" noChangeArrowheads="1"/>
          </p:cNvSpPr>
          <p:nvPr/>
        </p:nvSpPr>
        <p:spPr bwMode="auto">
          <a:xfrm>
            <a:off x="6801125" y="2055391"/>
            <a:ext cx="955675" cy="835025"/>
          </a:xfrm>
          <a:prstGeom prst="homePlate">
            <a:avLst>
              <a:gd name="adj" fmla="val 28607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r>
              <a:rPr lang="en-US" sz="1200">
                <a:latin typeface="Tahoma" pitchFamily="34" charset="0"/>
                <a:cs typeface="Tahoma" pitchFamily="34" charset="0"/>
              </a:rPr>
              <a:t>Analysis of </a:t>
            </a:r>
          </a:p>
          <a:p>
            <a:r>
              <a:rPr lang="en-US" sz="1200">
                <a:latin typeface="Tahoma" pitchFamily="34" charset="0"/>
                <a:cs typeface="Tahoma" pitchFamily="34" charset="0"/>
              </a:rPr>
              <a:t>results</a:t>
            </a:r>
          </a:p>
        </p:txBody>
      </p:sp>
      <p:sp>
        <p:nvSpPr>
          <p:cNvPr id="33" name="AutoShape 23"/>
          <p:cNvSpPr>
            <a:spLocks noChangeAspect="1" noChangeArrowheads="1"/>
          </p:cNvSpPr>
          <p:nvPr/>
        </p:nvSpPr>
        <p:spPr bwMode="auto">
          <a:xfrm>
            <a:off x="7799662" y="2055391"/>
            <a:ext cx="954088" cy="835025"/>
          </a:xfrm>
          <a:prstGeom prst="homePlate">
            <a:avLst>
              <a:gd name="adj" fmla="val 2855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endParaRPr lang="en-US" sz="1200">
              <a:latin typeface="Tahoma" pitchFamily="34" charset="0"/>
              <a:cs typeface="Tahoma" pitchFamily="34" charset="0"/>
            </a:endParaRPr>
          </a:p>
          <a:p>
            <a:r>
              <a:rPr lang="en-US" sz="1200">
                <a:latin typeface="Tahoma" pitchFamily="34" charset="0"/>
                <a:cs typeface="Tahoma" pitchFamily="34" charset="0"/>
              </a:rPr>
              <a:t>Debriefing </a:t>
            </a:r>
          </a:p>
          <a:p>
            <a:r>
              <a:rPr lang="en-US" sz="1200">
                <a:latin typeface="Tahoma" pitchFamily="34" charset="0"/>
                <a:cs typeface="Tahoma" pitchFamily="34" charset="0"/>
              </a:rPr>
              <a:t>and</a:t>
            </a:r>
          </a:p>
          <a:p>
            <a:r>
              <a:rPr lang="en-US" sz="1200">
                <a:latin typeface="Tahoma" pitchFamily="34" charset="0"/>
                <a:cs typeface="Tahoma" pitchFamily="34" charset="0"/>
              </a:rPr>
              <a:t>feedback</a:t>
            </a:r>
          </a:p>
          <a:p>
            <a:endParaRPr lang="en-US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AutoShape 24"/>
          <p:cNvSpPr>
            <a:spLocks/>
          </p:cNvSpPr>
          <p:nvPr/>
        </p:nvSpPr>
        <p:spPr bwMode="auto">
          <a:xfrm rot="16200000">
            <a:off x="5000106" y="-1328365"/>
            <a:ext cx="215900" cy="6551612"/>
          </a:xfrm>
          <a:prstGeom prst="rightBrace">
            <a:avLst>
              <a:gd name="adj1" fmla="val 252880"/>
              <a:gd name="adj2" fmla="val 49977"/>
            </a:avLst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 vert="eaVert" wrap="none" lIns="91300" tIns="45650" rIns="91300" bIns="45650" anchor="ctr"/>
          <a:lstStyle/>
          <a:p>
            <a:pPr>
              <a:defRPr/>
            </a:pPr>
            <a:endParaRPr lang="fi-FI"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1728542" y="1536172"/>
            <a:ext cx="6768752" cy="30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00" tIns="45650" rIns="91300" bIns="45650">
            <a:spAutoFit/>
          </a:bodyPr>
          <a:lstStyle/>
          <a:p>
            <a:pPr algn="ctr"/>
            <a:r>
              <a:rPr lang="en-US" dirty="0">
                <a:latin typeface="Tahoma" pitchFamily="34" charset="0"/>
                <a:cs typeface="Tahoma" pitchFamily="34" charset="0"/>
              </a:rPr>
              <a:t>Individual simulation project</a:t>
            </a:r>
          </a:p>
        </p:txBody>
      </p:sp>
      <p:sp>
        <p:nvSpPr>
          <p:cNvPr id="37" name="AutoShape 31"/>
          <p:cNvSpPr>
            <a:spLocks noChangeAspect="1" noChangeArrowheads="1"/>
          </p:cNvSpPr>
          <p:nvPr/>
        </p:nvSpPr>
        <p:spPr bwMode="auto">
          <a:xfrm>
            <a:off x="4711975" y="2055391"/>
            <a:ext cx="1062037" cy="844550"/>
          </a:xfrm>
          <a:prstGeom prst="homePlate">
            <a:avLst>
              <a:gd name="adj" fmla="val 31432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r>
              <a:rPr lang="en-US" sz="1200">
                <a:latin typeface="Tahoma" pitchFamily="34" charset="0"/>
                <a:cs typeface="Tahoma" pitchFamily="34" charset="0"/>
              </a:rPr>
              <a:t>Preparing </a:t>
            </a:r>
          </a:p>
          <a:p>
            <a:r>
              <a:rPr lang="en-US" sz="1200">
                <a:latin typeface="Tahoma" pitchFamily="34" charset="0"/>
                <a:cs typeface="Tahoma" pitchFamily="34" charset="0"/>
              </a:rPr>
              <a:t>the </a:t>
            </a:r>
          </a:p>
          <a:p>
            <a:r>
              <a:rPr lang="en-US" sz="1200">
                <a:latin typeface="Tahoma" pitchFamily="34" charset="0"/>
                <a:cs typeface="Tahoma" pitchFamily="34" charset="0"/>
              </a:rPr>
              <a:t>simulation</a:t>
            </a: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8839474" y="1987822"/>
            <a:ext cx="1097979" cy="94704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1200" b="1" dirty="0">
                <a:latin typeface="Tahoma" pitchFamily="34" charset="0"/>
                <a:cs typeface="Tahoma" pitchFamily="34" charset="0"/>
              </a:rPr>
              <a:t>Companies, </a:t>
            </a:r>
          </a:p>
          <a:p>
            <a:pPr>
              <a:defRPr/>
            </a:pPr>
            <a:r>
              <a:rPr lang="en-US" sz="1200" b="1" dirty="0" smtClean="0">
                <a:latin typeface="Tahoma" pitchFamily="34" charset="0"/>
                <a:cs typeface="Tahoma" pitchFamily="34" charset="0"/>
              </a:rPr>
              <a:t>Society</a:t>
            </a:r>
            <a:endParaRPr lang="en-US" sz="12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8839474" y="4436095"/>
            <a:ext cx="1097979" cy="1008112"/>
          </a:xfrm>
          <a:prstGeom prst="rect">
            <a:avLst/>
          </a:prstGeom>
          <a:solidFill>
            <a:srgbClr val="37A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 dirty="0">
                <a:latin typeface="Tahoma" pitchFamily="34" charset="0"/>
                <a:cs typeface="Tahoma" pitchFamily="34" charset="0"/>
              </a:rPr>
              <a:t>Students,</a:t>
            </a:r>
          </a:p>
          <a:p>
            <a:r>
              <a:rPr lang="en-US" sz="1200" b="1" dirty="0">
                <a:latin typeface="Tahoma" pitchFamily="34" charset="0"/>
                <a:cs typeface="Tahoma" pitchFamily="34" charset="0"/>
              </a:rPr>
              <a:t>Scientific </a:t>
            </a:r>
          </a:p>
          <a:p>
            <a:r>
              <a:rPr lang="en-US" sz="1200" b="1" dirty="0">
                <a:latin typeface="Tahoma" pitchFamily="34" charset="0"/>
                <a:cs typeface="Tahoma" pitchFamily="34" charset="0"/>
              </a:rPr>
              <a:t>community</a:t>
            </a:r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840187" y="3007891"/>
            <a:ext cx="6872288" cy="34766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smtClean="0">
                <a:latin typeface="Tahoma" pitchFamily="34" charset="0"/>
              </a:rPr>
              <a:t>Business co-development </a:t>
            </a:r>
            <a:r>
              <a:rPr lang="en-US" b="1" dirty="0">
                <a:latin typeface="Tahoma" pitchFamily="34" charset="0"/>
              </a:rPr>
              <a:t>and learning in value networks</a:t>
            </a:r>
            <a:endParaRPr lang="fi-FI" b="1" dirty="0">
              <a:latin typeface="Tahoma" pitchFamily="34" charset="0"/>
            </a:endParaRPr>
          </a:p>
        </p:txBody>
      </p:sp>
      <p:sp>
        <p:nvSpPr>
          <p:cNvPr id="45" name="AutoShape 18"/>
          <p:cNvSpPr>
            <a:spLocks noChangeAspect="1" noChangeArrowheads="1"/>
          </p:cNvSpPr>
          <p:nvPr/>
        </p:nvSpPr>
        <p:spPr bwMode="auto">
          <a:xfrm>
            <a:off x="1871937" y="4579516"/>
            <a:ext cx="6911975" cy="984250"/>
          </a:xfrm>
          <a:prstGeom prst="homePlate">
            <a:avLst>
              <a:gd name="adj" fmla="val 4831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300" tIns="45650" rIns="91300" bIns="45650" anchor="ctr"/>
          <a:lstStyle/>
          <a:p>
            <a:endParaRPr lang="en-US" sz="120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64" name="Group 4"/>
          <p:cNvGrpSpPr>
            <a:grpSpLocks/>
          </p:cNvGrpSpPr>
          <p:nvPr/>
        </p:nvGrpSpPr>
        <p:grpSpPr bwMode="auto">
          <a:xfrm>
            <a:off x="11277869" y="1665418"/>
            <a:ext cx="7530261" cy="4118371"/>
            <a:chOff x="-96165" y="1207282"/>
            <a:chExt cx="8940412" cy="5040383"/>
          </a:xfrm>
        </p:grpSpPr>
        <p:sp>
          <p:nvSpPr>
            <p:cNvPr id="65" name="Tekstikehys 3"/>
            <p:cNvSpPr txBox="1">
              <a:spLocks noChangeArrowheads="1"/>
            </p:cNvSpPr>
            <p:nvPr/>
          </p:nvSpPr>
          <p:spPr bwMode="auto">
            <a:xfrm>
              <a:off x="4457742" y="1854721"/>
              <a:ext cx="219324" cy="414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endParaRPr lang="en-US" sz="16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66" name="Tekstikehys 5"/>
            <p:cNvSpPr txBox="1">
              <a:spLocks noChangeArrowheads="1"/>
            </p:cNvSpPr>
            <p:nvPr/>
          </p:nvSpPr>
          <p:spPr bwMode="auto">
            <a:xfrm>
              <a:off x="3979682" y="1207282"/>
              <a:ext cx="1343113" cy="101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Networked</a:t>
              </a:r>
            </a:p>
            <a:p>
              <a:pPr eaLnBrk="1" hangingPunct="1"/>
              <a:r>
                <a:rPr lang="en-US" sz="1600" b="1" dirty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projects </a:t>
              </a:r>
            </a:p>
            <a:p>
              <a:pPr eaLnBrk="1" hangingPunct="1"/>
              <a:endParaRPr lang="en-US" sz="1600" b="1" dirty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67" name="Tekstikehys 6"/>
            <p:cNvSpPr txBox="1">
              <a:spLocks noChangeArrowheads="1"/>
            </p:cNvSpPr>
            <p:nvPr/>
          </p:nvSpPr>
          <p:spPr bwMode="auto">
            <a:xfrm>
              <a:off x="2112553" y="3407526"/>
              <a:ext cx="6715202" cy="41434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Action research interventions </a:t>
              </a:r>
              <a:r>
                <a:rPr lang="en-US" sz="16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for collaborative </a:t>
              </a:r>
              <a:r>
                <a:rPr lang="en-US" sz="16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development</a:t>
              </a:r>
              <a:endParaRPr lang="en-US" sz="1600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68" name="Tekstikehys 15"/>
            <p:cNvSpPr txBox="1">
              <a:spLocks noChangeArrowheads="1"/>
            </p:cNvSpPr>
            <p:nvPr/>
          </p:nvSpPr>
          <p:spPr bwMode="auto">
            <a:xfrm>
              <a:off x="5236773" y="2788808"/>
              <a:ext cx="2016717" cy="4138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Business models</a:t>
              </a:r>
            </a:p>
          </p:txBody>
        </p:sp>
        <p:sp>
          <p:nvSpPr>
            <p:cNvPr id="69" name="Tekstikehys 21"/>
            <p:cNvSpPr txBox="1">
              <a:spLocks noChangeArrowheads="1"/>
            </p:cNvSpPr>
            <p:nvPr/>
          </p:nvSpPr>
          <p:spPr bwMode="auto">
            <a:xfrm>
              <a:off x="2042676" y="1239114"/>
              <a:ext cx="1655762" cy="131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Networked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organizations</a:t>
              </a:r>
              <a:endParaRPr lang="en-US" sz="1600" b="1" dirty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eaLnBrk="1" hangingPunct="1"/>
              <a:endParaRPr lang="en-US" sz="1600" dirty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eaLnBrk="1" hangingPunct="1"/>
              <a:endParaRPr lang="en-US" sz="1600" dirty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70" name="Text Box 42"/>
            <p:cNvSpPr txBox="1">
              <a:spLocks noChangeArrowheads="1"/>
            </p:cNvSpPr>
            <p:nvPr/>
          </p:nvSpPr>
          <p:spPr bwMode="auto">
            <a:xfrm>
              <a:off x="2128768" y="1972787"/>
              <a:ext cx="1654839" cy="714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Structure and coordination</a:t>
              </a:r>
            </a:p>
          </p:txBody>
        </p:sp>
        <p:sp>
          <p:nvSpPr>
            <p:cNvPr id="71" name="Text Box 43"/>
            <p:cNvSpPr txBox="1">
              <a:spLocks noChangeArrowheads="1"/>
            </p:cNvSpPr>
            <p:nvPr/>
          </p:nvSpPr>
          <p:spPr bwMode="auto">
            <a:xfrm>
              <a:off x="2567154" y="4427066"/>
              <a:ext cx="219324" cy="414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16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72" name="Text Box 44"/>
            <p:cNvSpPr txBox="1">
              <a:spLocks noChangeArrowheads="1"/>
            </p:cNvSpPr>
            <p:nvPr/>
          </p:nvSpPr>
          <p:spPr bwMode="auto">
            <a:xfrm>
              <a:off x="2206220" y="5833303"/>
              <a:ext cx="6638027" cy="41436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Face to face and in virtual space</a:t>
              </a:r>
            </a:p>
          </p:txBody>
        </p:sp>
        <p:sp>
          <p:nvSpPr>
            <p:cNvPr id="74" name="Text Box 46"/>
            <p:cNvSpPr txBox="1">
              <a:spLocks noChangeArrowheads="1"/>
            </p:cNvSpPr>
            <p:nvPr/>
          </p:nvSpPr>
          <p:spPr bwMode="auto">
            <a:xfrm>
              <a:off x="4296885" y="4625780"/>
              <a:ext cx="1972501" cy="414362"/>
            </a:xfrm>
            <a:prstGeom prst="rect">
              <a:avLst/>
            </a:prstGeom>
            <a:solidFill>
              <a:srgbClr val="FFE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Boundary objects</a:t>
              </a:r>
            </a:p>
          </p:txBody>
        </p:sp>
        <p:sp>
          <p:nvSpPr>
            <p:cNvPr id="75" name="Text Box 47"/>
            <p:cNvSpPr txBox="1">
              <a:spLocks noChangeArrowheads="1"/>
            </p:cNvSpPr>
            <p:nvPr/>
          </p:nvSpPr>
          <p:spPr bwMode="auto">
            <a:xfrm>
              <a:off x="3955121" y="1949472"/>
              <a:ext cx="1832309" cy="7156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Business models </a:t>
              </a:r>
            </a:p>
            <a:p>
              <a:pPr>
                <a:defRPr/>
              </a:pPr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and processes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6" name="Text Box 48"/>
            <p:cNvSpPr txBox="1">
              <a:spLocks noChangeArrowheads="1"/>
            </p:cNvSpPr>
            <p:nvPr/>
          </p:nvSpPr>
          <p:spPr bwMode="auto">
            <a:xfrm>
              <a:off x="3355760" y="2788808"/>
              <a:ext cx="1332542" cy="4138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Contracts</a:t>
              </a:r>
            </a:p>
          </p:txBody>
        </p:sp>
        <p:sp>
          <p:nvSpPr>
            <p:cNvPr id="77" name="Text Box 51"/>
            <p:cNvSpPr txBox="1">
              <a:spLocks noChangeArrowheads="1"/>
            </p:cNvSpPr>
            <p:nvPr/>
          </p:nvSpPr>
          <p:spPr bwMode="auto">
            <a:xfrm>
              <a:off x="2112553" y="4008890"/>
              <a:ext cx="6609936" cy="414349"/>
            </a:xfrm>
            <a:prstGeom prst="rect">
              <a:avLst/>
            </a:prstGeom>
            <a:solidFill>
              <a:srgbClr val="FFE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Knowledge sharing and co-creation across boundaries</a:t>
              </a:r>
              <a:endParaRPr lang="en-US" sz="1600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78" name="Text Box 53"/>
            <p:cNvSpPr txBox="1">
              <a:spLocks noChangeArrowheads="1"/>
            </p:cNvSpPr>
            <p:nvPr/>
          </p:nvSpPr>
          <p:spPr bwMode="auto">
            <a:xfrm>
              <a:off x="5940704" y="1922272"/>
              <a:ext cx="2764756" cy="7156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Integration of processes </a:t>
              </a:r>
            </a:p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and ICT</a:t>
              </a:r>
            </a:p>
          </p:txBody>
        </p:sp>
        <p:sp>
          <p:nvSpPr>
            <p:cNvPr id="79" name="Tekstikehys 4"/>
            <p:cNvSpPr txBox="1">
              <a:spLocks noChangeArrowheads="1"/>
            </p:cNvSpPr>
            <p:nvPr/>
          </p:nvSpPr>
          <p:spPr bwMode="auto">
            <a:xfrm>
              <a:off x="5392" y="1285558"/>
              <a:ext cx="2202294" cy="222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1600" b="1" dirty="0" smtClean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eaLnBrk="1" hangingPunct="1"/>
              <a:r>
                <a:rPr lang="en-US" sz="1600" b="1" dirty="0" smtClean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Context: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Transforming 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and emerging</a:t>
              </a:r>
              <a:endParaRPr lang="en-US" sz="1600" b="1" dirty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eaLnBrk="1" hangingPunct="1"/>
              <a:r>
                <a:rPr lang="en-US" sz="1600" b="1" dirty="0" smtClean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business networks, </a:t>
              </a:r>
            </a:p>
            <a:p>
              <a:pPr eaLnBrk="1" hangingPunct="1"/>
              <a:r>
                <a:rPr lang="en-US" sz="1600" b="1" dirty="0" smtClean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ICT as driver</a:t>
              </a:r>
              <a:endParaRPr lang="en-US" sz="1600" b="1" dirty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algn="l" eaLnBrk="1" hangingPunct="1"/>
              <a:r>
                <a:rPr lang="en-US" sz="1600" b="1" dirty="0" smtClean="0">
                  <a:solidFill>
                    <a:srgbClr val="0065B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80" name="Rectangle 55"/>
            <p:cNvSpPr>
              <a:spLocks noChangeArrowheads="1"/>
            </p:cNvSpPr>
            <p:nvPr/>
          </p:nvSpPr>
          <p:spPr bwMode="auto">
            <a:xfrm>
              <a:off x="-12769" y="2557537"/>
              <a:ext cx="1876233" cy="414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endParaRPr lang="en-US" sz="1600" b="1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81" name="Rectangle 56"/>
            <p:cNvSpPr>
              <a:spLocks noChangeArrowheads="1"/>
            </p:cNvSpPr>
            <p:nvPr/>
          </p:nvSpPr>
          <p:spPr bwMode="auto">
            <a:xfrm>
              <a:off x="-63234" y="3949188"/>
              <a:ext cx="2192001" cy="1619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Theoretical lenses: 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Knowledge co-creation,</a:t>
              </a:r>
              <a:endParaRPr lang="en-US" sz="16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algn="l"/>
              <a:r>
                <a:rPr lang="en-US" sz="1600" b="1" dirty="0" smtClean="0">
                  <a:solidFill>
                    <a:srgbClr val="00B05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Co-design,</a:t>
              </a:r>
              <a:endParaRPr lang="en-US" sz="16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algn="l"/>
              <a:r>
                <a:rPr lang="en-US" sz="1600" b="1" dirty="0" smtClean="0">
                  <a:solidFill>
                    <a:srgbClr val="00B05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Co-learning</a:t>
              </a:r>
            </a:p>
          </p:txBody>
        </p:sp>
        <p:sp>
          <p:nvSpPr>
            <p:cNvPr id="82" name="Text Box 62"/>
            <p:cNvSpPr txBox="1">
              <a:spLocks noChangeArrowheads="1"/>
            </p:cNvSpPr>
            <p:nvPr/>
          </p:nvSpPr>
          <p:spPr bwMode="auto">
            <a:xfrm>
              <a:off x="-96165" y="3421008"/>
              <a:ext cx="2185854" cy="41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sz="16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Research approach </a:t>
              </a:r>
              <a:endParaRPr lang="en-US" sz="1600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-63235" y="5392658"/>
              <a:ext cx="2559782" cy="41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endParaRPr lang="en-US" sz="16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85" name="Rectangle 27"/>
          <p:cNvSpPr>
            <a:spLocks noChangeArrowheads="1"/>
          </p:cNvSpPr>
          <p:nvPr/>
        </p:nvSpPr>
        <p:spPr bwMode="auto">
          <a:xfrm>
            <a:off x="16239555" y="1687643"/>
            <a:ext cx="2169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Networked </a:t>
            </a:r>
          </a:p>
          <a:p>
            <a:r>
              <a:rPr lang="en-US" sz="1600" b="1" dirty="0" smtClean="0">
                <a:solidFill>
                  <a:srgbClr val="0065BD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ICT-systems ad services</a:t>
            </a:r>
            <a:endParaRPr lang="en-US" sz="1600" b="1" dirty="0">
              <a:solidFill>
                <a:srgbClr val="0065BD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6" name="Text Box 46"/>
          <p:cNvSpPr txBox="1">
            <a:spLocks noChangeArrowheads="1"/>
          </p:cNvSpPr>
          <p:nvPr/>
        </p:nvSpPr>
        <p:spPr bwMode="auto">
          <a:xfrm>
            <a:off x="16862617" y="4458598"/>
            <a:ext cx="1921852" cy="338554"/>
          </a:xfrm>
          <a:prstGeom prst="rect">
            <a:avLst/>
          </a:prstGeom>
          <a:solidFill>
            <a:srgbClr val="FFE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Co-creation</a:t>
            </a:r>
            <a:r>
              <a:rPr lang="fi-FI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i-FI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methods</a:t>
            </a:r>
            <a:endParaRPr lang="fi-FI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7" name="Text Box 46"/>
          <p:cNvSpPr txBox="1">
            <a:spLocks noChangeArrowheads="1"/>
          </p:cNvSpPr>
          <p:nvPr/>
        </p:nvSpPr>
        <p:spPr bwMode="auto">
          <a:xfrm>
            <a:off x="13216956" y="4459015"/>
            <a:ext cx="1370650" cy="338137"/>
          </a:xfrm>
          <a:prstGeom prst="rect">
            <a:avLst/>
          </a:prstGeom>
          <a:solidFill>
            <a:srgbClr val="FFE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Facilitation</a:t>
            </a:r>
          </a:p>
        </p:txBody>
      </p:sp>
      <p:sp>
        <p:nvSpPr>
          <p:cNvPr id="89" name="Text Box 46"/>
          <p:cNvSpPr txBox="1">
            <a:spLocks noChangeArrowheads="1"/>
          </p:cNvSpPr>
          <p:nvPr/>
        </p:nvSpPr>
        <p:spPr bwMode="auto">
          <a:xfrm>
            <a:off x="13216955" y="4941168"/>
            <a:ext cx="2901950" cy="338554"/>
          </a:xfrm>
          <a:prstGeom prst="rect">
            <a:avLst/>
          </a:prstGeom>
          <a:solidFill>
            <a:srgbClr val="FFE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esign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of intervention processes</a:t>
            </a:r>
          </a:p>
        </p:txBody>
      </p:sp>
      <p:sp>
        <p:nvSpPr>
          <p:cNvPr id="90" name="Text Box 46"/>
          <p:cNvSpPr txBox="1">
            <a:spLocks noChangeArrowheads="1"/>
          </p:cNvSpPr>
          <p:nvPr/>
        </p:nvSpPr>
        <p:spPr bwMode="auto">
          <a:xfrm>
            <a:off x="16274158" y="4941168"/>
            <a:ext cx="2520082" cy="338554"/>
          </a:xfrm>
          <a:prstGeom prst="rect">
            <a:avLst/>
          </a:prstGeom>
          <a:solidFill>
            <a:srgbClr val="FFE5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Video analysis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of interaction</a:t>
            </a:r>
            <a:endParaRPr lang="en-US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12928410" y="44624"/>
            <a:ext cx="57527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dirty="0" smtClean="0">
                <a:solidFill>
                  <a:srgbClr val="6A6A6A"/>
                </a:solidFill>
              </a:rPr>
              <a:t>Evolving research themes</a:t>
            </a:r>
            <a:endParaRPr lang="fi-FI" sz="3600" dirty="0">
              <a:solidFill>
                <a:srgbClr val="6A6A6A"/>
              </a:solidFill>
              <a:latin typeface="Tahoma" pitchFamily="34" charset="0"/>
            </a:endParaRPr>
          </a:p>
        </p:txBody>
      </p:sp>
      <p:sp>
        <p:nvSpPr>
          <p:cNvPr id="92" name="Rectangle 8"/>
          <p:cNvSpPr>
            <a:spLocks noChangeArrowheads="1"/>
          </p:cNvSpPr>
          <p:nvPr/>
        </p:nvSpPr>
        <p:spPr bwMode="auto">
          <a:xfrm>
            <a:off x="18858829" y="188640"/>
            <a:ext cx="886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r>
              <a:rPr lang="en-US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The research strategy supports                      the triple helix</a:t>
            </a:r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>
          <a:xfrm>
            <a:off x="19511909" y="1656333"/>
            <a:ext cx="7988300" cy="41354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Portfolio of industrially and socially relevant long term research projects, in collaboration with leading companies and public sector partners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+mn-lt"/>
              </a:rPr>
              <a:t>Main funding through Academy of Finland,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+mn-lt"/>
              </a:rPr>
              <a:t>Tekes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+mn-lt"/>
              </a:rPr>
              <a:t>, EU, and partners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ambitious scientific goals, often in collaboration with international top universities, publishing in scholarly journals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Organization  Science, Organization Studies, IJTM, PPC, Supply Chain Management, Project Management Journal, European Journal of Innovation Management, </a:t>
            </a:r>
            <a:r>
              <a:rPr lang="en-US" sz="1800" kern="0" dirty="0">
                <a:solidFill>
                  <a:srgbClr val="0070C0"/>
                </a:solidFill>
                <a:latin typeface="+mn-lt"/>
              </a:rPr>
              <a:t>Construction Management and Economics,…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closely linked with teaching on Master’s and Doctoral levels, using research projects as platforms of teaching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Since 2001: 78 Master’s, 5 Licentiate’s and 10 Doctoral Theses </a:t>
            </a:r>
            <a:endParaRPr kumimoji="0" lang="fi-FI" sz="180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4" name="Otsikko 1"/>
          <p:cNvSpPr txBox="1">
            <a:spLocks/>
          </p:cNvSpPr>
          <p:nvPr/>
        </p:nvSpPr>
        <p:spPr bwMode="auto">
          <a:xfrm>
            <a:off x="27082400" y="260648"/>
            <a:ext cx="94980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 eaLnBrk="0" hangingPunct="0"/>
            <a:r>
              <a:rPr lang="fi-FI" sz="3600" dirty="0" err="1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Current</a:t>
            </a:r>
            <a:r>
              <a:rPr lang="fi-FI" sz="3600" dirty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i-FI" sz="3600" dirty="0" err="1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research</a:t>
            </a:r>
            <a:r>
              <a:rPr lang="fi-FI" sz="3600" dirty="0" smtClean="0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i-FI" sz="3600" dirty="0" err="1">
                <a:solidFill>
                  <a:srgbClr val="6A6A6A"/>
                </a:solidFill>
                <a:latin typeface="Tahoma" pitchFamily="34" charset="0"/>
                <a:cs typeface="Tahoma" pitchFamily="34" charset="0"/>
              </a:rPr>
              <a:t>projects</a:t>
            </a:r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5" name="Content Placeholder 2"/>
          <p:cNvSpPr txBox="1">
            <a:spLocks/>
          </p:cNvSpPr>
          <p:nvPr/>
        </p:nvSpPr>
        <p:spPr bwMode="auto">
          <a:xfrm>
            <a:off x="27723429" y="1988840"/>
            <a:ext cx="798830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cs typeface="Tahoma" pitchFamily="34" charset="0"/>
              </a:rPr>
              <a:t>MARIANNE 2013-15: Methods and Environments to Enhance Collaborative Innovation in Service Networks.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  <a:cs typeface="Tahoma" pitchFamily="34" charset="0"/>
              </a:rPr>
              <a:t>Technology Industries of Finland Centennial Foundation. Research collaboration with HIIT.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eaLnBrk="1" hangingPunct="1">
              <a:defRPr/>
            </a:pPr>
            <a:r>
              <a:rPr kumimoji="0" lang="en-US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</a:rPr>
              <a:t>CoCoNet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</a:rPr>
              <a:t> 2013-2015: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</a:rPr>
              <a:t>Co-creation and Coordination in Emerging Value Networks – the double role of ICT-enabled modeling tools and methods.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Academy of Finland.</a:t>
            </a:r>
          </a:p>
          <a:p>
            <a:pPr eaLnBrk="1" hangingPunct="1">
              <a:defRPr/>
            </a:pPr>
            <a:r>
              <a:rPr lang="en-US" sz="1800" kern="0" dirty="0">
                <a:solidFill>
                  <a:srgbClr val="0065BD"/>
                </a:solidFill>
              </a:rPr>
              <a:t>CECO 2014-15: </a:t>
            </a:r>
            <a:r>
              <a:rPr lang="en-US" sz="1800" dirty="0">
                <a:solidFill>
                  <a:srgbClr val="0065BD"/>
                </a:solidFill>
              </a:rPr>
              <a:t>Creative Ecosystems and Collaborative Operators</a:t>
            </a:r>
            <a:r>
              <a:rPr lang="fi-FI" sz="1800" dirty="0">
                <a:solidFill>
                  <a:srgbClr val="0065BD"/>
                </a:solidFill>
              </a:rPr>
              <a:t>. </a:t>
            </a:r>
            <a:r>
              <a:rPr lang="en-US" sz="1800" dirty="0">
                <a:solidFill>
                  <a:srgbClr val="0065BD"/>
                </a:solidFill>
              </a:rPr>
              <a:t>A pilot study in the digital media industry.</a:t>
            </a:r>
            <a:r>
              <a:rPr lang="en-US" sz="1800" b="1" dirty="0">
                <a:solidFill>
                  <a:srgbClr val="0065BD"/>
                </a:solidFill>
              </a:rPr>
              <a:t> </a:t>
            </a:r>
            <a:r>
              <a:rPr lang="en-US" sz="1800" dirty="0" err="1">
                <a:solidFill>
                  <a:srgbClr val="6A6A6A"/>
                </a:solidFill>
              </a:rPr>
              <a:t>Tekes</a:t>
            </a:r>
            <a:r>
              <a:rPr lang="en-US" sz="1800" dirty="0">
                <a:solidFill>
                  <a:srgbClr val="6A6A6A"/>
                </a:solidFill>
              </a:rPr>
              <a:t>  Innovation research program, </a:t>
            </a:r>
            <a:r>
              <a:rPr lang="en-US" sz="1800" dirty="0" err="1">
                <a:solidFill>
                  <a:srgbClr val="6A6A6A"/>
                </a:solidFill>
              </a:rPr>
              <a:t>Yle</a:t>
            </a:r>
            <a:r>
              <a:rPr lang="en-US" sz="1800" dirty="0">
                <a:solidFill>
                  <a:srgbClr val="6A6A6A"/>
                </a:solidFill>
              </a:rPr>
              <a:t>, City of Helsinki,  Open Tampere</a:t>
            </a:r>
            <a:r>
              <a:rPr lang="en-US" sz="1800" dirty="0" smtClean="0">
                <a:solidFill>
                  <a:srgbClr val="6A6A6A"/>
                </a:solidFill>
              </a:rPr>
              <a:t>.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rgbClr val="0065BD"/>
                </a:solidFill>
              </a:rPr>
              <a:t>MORFEUS </a:t>
            </a:r>
            <a:r>
              <a:rPr lang="en-US" sz="1800" dirty="0" smtClean="0">
                <a:solidFill>
                  <a:srgbClr val="0065BD"/>
                </a:solidFill>
              </a:rPr>
              <a:t>2015-17</a:t>
            </a:r>
            <a:r>
              <a:rPr lang="en-US" sz="1800" dirty="0" smtClean="0"/>
              <a:t> </a:t>
            </a:r>
            <a:r>
              <a:rPr lang="en-US" sz="1800" dirty="0">
                <a:solidFill>
                  <a:srgbClr val="0065BD"/>
                </a:solidFill>
              </a:rPr>
              <a:t>Future value creation in the welfare service  network. </a:t>
            </a:r>
            <a:r>
              <a:rPr lang="en-US" sz="1800" dirty="0">
                <a:solidFill>
                  <a:srgbClr val="6A6A6A"/>
                </a:solidFill>
              </a:rPr>
              <a:t>Consortium project with </a:t>
            </a:r>
            <a:r>
              <a:rPr lang="en-US" sz="1800" dirty="0" err="1">
                <a:solidFill>
                  <a:srgbClr val="6A6A6A"/>
                </a:solidFill>
              </a:rPr>
              <a:t>Laurea</a:t>
            </a:r>
            <a:r>
              <a:rPr lang="en-US" sz="1800" dirty="0">
                <a:solidFill>
                  <a:srgbClr val="6A6A6A"/>
                </a:solidFill>
              </a:rPr>
              <a:t>. </a:t>
            </a:r>
            <a:r>
              <a:rPr lang="en-US" sz="1800" dirty="0" err="1">
                <a:solidFill>
                  <a:srgbClr val="6A6A6A"/>
                </a:solidFill>
              </a:rPr>
              <a:t>Tekes</a:t>
            </a:r>
            <a:r>
              <a:rPr lang="en-US" sz="1800" dirty="0">
                <a:solidFill>
                  <a:srgbClr val="6A6A6A"/>
                </a:solidFill>
              </a:rPr>
              <a:t>, Municipalities, Healthcare and welfare organizations, ICT </a:t>
            </a:r>
            <a:r>
              <a:rPr lang="en-US" sz="1800" dirty="0" smtClean="0">
                <a:solidFill>
                  <a:srgbClr val="6A6A6A"/>
                </a:solidFill>
              </a:rPr>
              <a:t>companies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i-FI" sz="1800" dirty="0" smtClean="0">
                <a:solidFill>
                  <a:srgbClr val="6A6A6A"/>
                </a:solidFill>
              </a:rPr>
              <a:t>…</a:t>
            </a:r>
            <a:endParaRPr lang="fi-FI" sz="1800" dirty="0">
              <a:solidFill>
                <a:srgbClr val="6A6A6A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14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1447800" y="0"/>
            <a:ext cx="7697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/>
            <a:endParaRPr lang="en-GB" sz="440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389" name="Line 31"/>
          <p:cNvSpPr>
            <a:spLocks noChangeShapeType="1"/>
          </p:cNvSpPr>
          <p:nvPr/>
        </p:nvSpPr>
        <p:spPr bwMode="auto">
          <a:xfrm>
            <a:off x="360389" y="1340768"/>
            <a:ext cx="35860038" cy="0"/>
          </a:xfrm>
          <a:prstGeom prst="line">
            <a:avLst/>
          </a:prstGeom>
          <a:noFill/>
          <a:ln w="63500">
            <a:solidFill>
              <a:srgbClr val="0065BD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32774" name="Otsikko 1"/>
          <p:cNvSpPr txBox="1">
            <a:spLocks/>
          </p:cNvSpPr>
          <p:nvPr/>
        </p:nvSpPr>
        <p:spPr bwMode="auto">
          <a:xfrm>
            <a:off x="1224485" y="188640"/>
            <a:ext cx="83460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0" tIns="45650" rIns="91300" bIns="45650" anchor="ctr"/>
          <a:lstStyle/>
          <a:p>
            <a:pPr algn="ctr" eaLnBrk="0" hangingPunct="0"/>
            <a:r>
              <a:rPr lang="fi-FI" sz="3600" dirty="0" err="1">
                <a:solidFill>
                  <a:srgbClr val="6A6A6A"/>
                </a:solidFill>
              </a:rPr>
              <a:t>Researchers</a:t>
            </a:r>
            <a:r>
              <a:rPr lang="fi-FI" sz="3600" dirty="0">
                <a:solidFill>
                  <a:srgbClr val="6A6A6A"/>
                </a:solidFill>
              </a:rPr>
              <a:t> </a:t>
            </a:r>
            <a:r>
              <a:rPr lang="fi-FI" sz="3600" dirty="0" err="1">
                <a:solidFill>
                  <a:srgbClr val="6A6A6A"/>
                </a:solidFill>
              </a:rPr>
              <a:t>facilitate</a:t>
            </a:r>
            <a:r>
              <a:rPr lang="fi-FI" sz="3600" dirty="0">
                <a:solidFill>
                  <a:srgbClr val="6A6A6A"/>
                </a:solidFill>
              </a:rPr>
              <a:t> the </a:t>
            </a:r>
            <a:r>
              <a:rPr lang="fi-FI" sz="3600" dirty="0" err="1">
                <a:solidFill>
                  <a:srgbClr val="6A6A6A"/>
                </a:solidFill>
              </a:rPr>
              <a:t>interventions</a:t>
            </a:r>
            <a:r>
              <a:rPr lang="fi-FI" sz="3600" dirty="0">
                <a:solidFill>
                  <a:srgbClr val="6A6A6A"/>
                </a:solidFill>
              </a:rPr>
              <a:t> </a:t>
            </a:r>
            <a:endParaRPr lang="fi-FI" sz="3600" dirty="0">
              <a:solidFill>
                <a:srgbClr val="6A6A6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10369501" y="188640"/>
            <a:ext cx="156257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6A6A6A"/>
                </a:solidFill>
              </a:rPr>
              <a:t>Researchers </a:t>
            </a:r>
            <a:r>
              <a:rPr lang="en-US" sz="3600" dirty="0" smtClean="0">
                <a:solidFill>
                  <a:srgbClr val="6A6A6A"/>
                </a:solidFill>
              </a:rPr>
              <a:t>collect and analyze </a:t>
            </a:r>
            <a:r>
              <a:rPr lang="en-US" sz="3600" dirty="0">
                <a:solidFill>
                  <a:srgbClr val="6A6A6A"/>
                </a:solidFill>
              </a:rPr>
              <a:t>the </a:t>
            </a:r>
            <a:r>
              <a:rPr lang="en-US" sz="3600" dirty="0" smtClean="0">
                <a:solidFill>
                  <a:srgbClr val="6A6A6A"/>
                </a:solidFill>
              </a:rPr>
              <a:t>intervention data to </a:t>
            </a:r>
            <a:r>
              <a:rPr lang="en-US" sz="3600" dirty="0">
                <a:solidFill>
                  <a:srgbClr val="6A6A6A"/>
                </a:solidFill>
              </a:rPr>
              <a:t>create / test theory</a:t>
            </a:r>
            <a:endParaRPr lang="fi-FI" sz="3600" dirty="0">
              <a:solidFill>
                <a:srgbClr val="6A6A6A"/>
              </a:solidFill>
              <a:latin typeface="Tahoma" pitchFamily="34" charset="0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618432" y="1604062"/>
            <a:ext cx="3922713" cy="41354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1600" kern="0" dirty="0" smtClean="0"/>
              <a:t>Before the simulation:</a:t>
            </a:r>
          </a:p>
          <a:p>
            <a:pPr>
              <a:defRPr/>
            </a:pPr>
            <a:r>
              <a:rPr lang="en-US" sz="1600" kern="0" dirty="0" smtClean="0"/>
              <a:t>Collect and analyze the data</a:t>
            </a:r>
          </a:p>
          <a:p>
            <a:pPr>
              <a:defRPr/>
            </a:pPr>
            <a:r>
              <a:rPr lang="en-US" sz="1600" kern="0" dirty="0" smtClean="0"/>
              <a:t>Design the process model and other boundary objects</a:t>
            </a:r>
          </a:p>
          <a:p>
            <a:pPr>
              <a:defRPr/>
            </a:pPr>
            <a:r>
              <a:rPr lang="en-US" sz="1600" kern="0" dirty="0" smtClean="0"/>
              <a:t>Co-develop the objectives for the simulation</a:t>
            </a:r>
          </a:p>
          <a:p>
            <a:pPr>
              <a:defRPr/>
            </a:pPr>
            <a:r>
              <a:rPr lang="en-US" sz="1600" kern="0" dirty="0" smtClean="0"/>
              <a:t>Prepare the manuscript</a:t>
            </a:r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6180113" y="1671983"/>
            <a:ext cx="3924300" cy="41370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1600" kern="0" dirty="0" smtClean="0"/>
              <a:t>In the simulation:</a:t>
            </a:r>
          </a:p>
          <a:p>
            <a:pPr>
              <a:defRPr/>
            </a:pPr>
            <a:r>
              <a:rPr lang="en-US" sz="1600" kern="0" dirty="0" smtClean="0"/>
              <a:t>Put questions</a:t>
            </a:r>
          </a:p>
          <a:p>
            <a:pPr>
              <a:defRPr/>
            </a:pPr>
            <a:r>
              <a:rPr lang="en-US" sz="1600" kern="0" dirty="0" smtClean="0"/>
              <a:t>Encourage the dialogue</a:t>
            </a:r>
          </a:p>
          <a:p>
            <a:pPr>
              <a:defRPr/>
            </a:pPr>
            <a:r>
              <a:rPr lang="en-US" sz="1600" kern="0" dirty="0" smtClean="0"/>
              <a:t>Organize group work on critical points</a:t>
            </a:r>
          </a:p>
          <a:p>
            <a:pPr>
              <a:defRPr/>
            </a:pPr>
            <a:r>
              <a:rPr lang="en-US" sz="1600" kern="0" dirty="0" smtClean="0"/>
              <a:t>Manage the schedule</a:t>
            </a:r>
          </a:p>
          <a:p>
            <a:pPr>
              <a:defRPr/>
            </a:pPr>
            <a:r>
              <a:rPr lang="en-US" sz="1600" kern="0" dirty="0" smtClean="0"/>
              <a:t>Observe and collect the data</a:t>
            </a:r>
          </a:p>
          <a:p>
            <a:pPr>
              <a:defRPr/>
            </a:pPr>
            <a:endParaRPr lang="en-US" sz="1600" kern="0" dirty="0" smtClean="0"/>
          </a:p>
          <a:p>
            <a:pPr>
              <a:defRPr/>
            </a:pPr>
            <a:endParaRPr lang="en-US" sz="1600" kern="0" dirty="0" smtClean="0"/>
          </a:p>
        </p:txBody>
      </p:sp>
      <p:pic>
        <p:nvPicPr>
          <p:cNvPr id="47" name="Picture 2" descr="O:\SimLab Common\SimLab valokuvia\InnoSchool kuvia\2007_12_11\IMG_4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45" y="3837210"/>
            <a:ext cx="273685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O:\SimLab Common\SimLab valokuvia\InnoSchool kuvia\2007_12_11\IMG_4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70" y="4027947"/>
            <a:ext cx="338455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O:\SimLab Common\SimLab valokuvia\InnoSchool kuvia\2007_12_11\IMG_43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70" y="4267659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ontent Placeholder 2"/>
          <p:cNvSpPr txBox="1">
            <a:spLocks/>
          </p:cNvSpPr>
          <p:nvPr/>
        </p:nvSpPr>
        <p:spPr>
          <a:xfrm>
            <a:off x="10480576" y="1724372"/>
            <a:ext cx="3922712" cy="41354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1800" b="1" kern="0" dirty="0" smtClean="0">
                <a:solidFill>
                  <a:srgbClr val="0065BD"/>
                </a:solidFill>
              </a:rPr>
              <a:t>Each intervention produces a wealth of data</a:t>
            </a:r>
          </a:p>
          <a:p>
            <a:pPr>
              <a:defRPr/>
            </a:pPr>
            <a:r>
              <a:rPr lang="en-US" sz="1600" kern="0" dirty="0" smtClean="0"/>
              <a:t>Interview recordings and transcriptions</a:t>
            </a:r>
          </a:p>
          <a:p>
            <a:pPr>
              <a:defRPr/>
            </a:pPr>
            <a:r>
              <a:rPr lang="en-US" sz="1600" kern="0" dirty="0" smtClean="0"/>
              <a:t>Video and audio recordings of the dialogue during the intervention day</a:t>
            </a:r>
          </a:p>
          <a:p>
            <a:pPr>
              <a:defRPr/>
            </a:pPr>
            <a:r>
              <a:rPr lang="en-US" sz="1600" kern="0" dirty="0" smtClean="0"/>
              <a:t>Observations of the intervention day </a:t>
            </a:r>
          </a:p>
          <a:p>
            <a:pPr>
              <a:defRPr/>
            </a:pPr>
            <a:r>
              <a:rPr lang="en-US" sz="1600" kern="0" dirty="0" smtClean="0"/>
              <a:t>Observations from the intervention project </a:t>
            </a:r>
          </a:p>
          <a:p>
            <a:pPr>
              <a:defRPr/>
            </a:pPr>
            <a:r>
              <a:rPr lang="en-US" sz="1600" kern="0" dirty="0" smtClean="0"/>
              <a:t>Documentary data from the participant organizations</a:t>
            </a:r>
          </a:p>
          <a:p>
            <a:pPr>
              <a:defRPr/>
            </a:pPr>
            <a:r>
              <a:rPr lang="en-US" sz="1600" kern="0" dirty="0" smtClean="0"/>
              <a:t>Follow-up interviews as audio recordings and transcriptions</a:t>
            </a:r>
          </a:p>
          <a:p>
            <a:pPr>
              <a:defRPr/>
            </a:pPr>
            <a:r>
              <a:rPr lang="en-US" sz="1600" kern="0" dirty="0" smtClean="0"/>
              <a:t>Surveys</a:t>
            </a:r>
            <a:endParaRPr lang="en-US" sz="1600" kern="0" dirty="0"/>
          </a:p>
        </p:txBody>
      </p:sp>
      <p:sp>
        <p:nvSpPr>
          <p:cNvPr id="51" name="Content Placeholder 3"/>
          <p:cNvSpPr txBox="1">
            <a:spLocks/>
          </p:cNvSpPr>
          <p:nvPr/>
        </p:nvSpPr>
        <p:spPr>
          <a:xfrm>
            <a:off x="14550926" y="1757709"/>
            <a:ext cx="4027487" cy="43910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1800" b="1" kern="0" dirty="0" smtClean="0">
                <a:solidFill>
                  <a:srgbClr val="0065BD"/>
                </a:solidFill>
              </a:rPr>
              <a:t>The data is analyzed applying multiple methods and theoretical lenses</a:t>
            </a:r>
            <a:endParaRPr lang="en-US" sz="1800" kern="0" dirty="0" smtClean="0">
              <a:solidFill>
                <a:srgbClr val="0065BD"/>
              </a:solidFill>
            </a:endParaRPr>
          </a:p>
          <a:p>
            <a:pPr>
              <a:defRPr/>
            </a:pPr>
            <a:r>
              <a:rPr lang="en-US" sz="1600" kern="0" dirty="0" smtClean="0"/>
              <a:t>Content analyses of the observations and interviews </a:t>
            </a:r>
          </a:p>
          <a:p>
            <a:pPr>
              <a:defRPr/>
            </a:pPr>
            <a:r>
              <a:rPr lang="en-US" sz="1600" kern="0" dirty="0" smtClean="0"/>
              <a:t>Content analyses of the video recordings</a:t>
            </a:r>
          </a:p>
          <a:p>
            <a:pPr lvl="1">
              <a:defRPr/>
            </a:pPr>
            <a:r>
              <a:rPr lang="en-US" sz="1400" kern="0" dirty="0" smtClean="0"/>
              <a:t>Visual analyses of the data</a:t>
            </a:r>
          </a:p>
          <a:p>
            <a:pPr>
              <a:defRPr/>
            </a:pPr>
            <a:r>
              <a:rPr lang="en-US" sz="1600" kern="0" dirty="0" smtClean="0"/>
              <a:t>Comparative analyses across several intervention projects</a:t>
            </a:r>
          </a:p>
          <a:p>
            <a:pPr>
              <a:defRPr/>
            </a:pPr>
            <a:r>
              <a:rPr lang="en-US" sz="1600" kern="0" dirty="0" smtClean="0"/>
              <a:t>Quantitative survey analyses</a:t>
            </a:r>
            <a:endParaRPr lang="en-US" sz="1800" kern="0" dirty="0" smtClean="0"/>
          </a:p>
        </p:txBody>
      </p:sp>
      <p:pic>
        <p:nvPicPr>
          <p:cNvPr id="52" name="Picture 2" descr="\\Simlab-siilo\nauhoitukset\Aalto 1st year experience\1stexp\antero\IMG_02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224" y="1700808"/>
            <a:ext cx="3850255" cy="23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224" y="4455665"/>
            <a:ext cx="3849980" cy="220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360" y="1704823"/>
            <a:ext cx="4131533" cy="23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360" y="4455666"/>
            <a:ext cx="4131533" cy="220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27546149" y="1411436"/>
            <a:ext cx="8674278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4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3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"/>
              </a:spcAft>
              <a:defRPr/>
            </a:pPr>
            <a:r>
              <a:rPr lang="en-US" altLang="fi-FI" sz="1000" dirty="0" err="1">
                <a:solidFill>
                  <a:srgbClr val="6A6A6A"/>
                </a:solidFill>
              </a:rPr>
              <a:t>Alin</a:t>
            </a:r>
            <a:r>
              <a:rPr lang="en-US" altLang="fi-FI" sz="1000" dirty="0">
                <a:solidFill>
                  <a:srgbClr val="6A6A6A"/>
                </a:solidFill>
              </a:rPr>
              <a:t>, P., Taylor, J.E. &amp; </a:t>
            </a:r>
            <a:r>
              <a:rPr lang="en-US" altLang="fi-FI" sz="1000" dirty="0" err="1">
                <a:solidFill>
                  <a:srgbClr val="6A6A6A"/>
                </a:solidFill>
              </a:rPr>
              <a:t>Smeds</a:t>
            </a:r>
            <a:r>
              <a:rPr lang="en-US" altLang="fi-FI" sz="1000" dirty="0">
                <a:solidFill>
                  <a:srgbClr val="6A6A6A"/>
                </a:solidFill>
              </a:rPr>
              <a:t>, R. </a:t>
            </a:r>
            <a:r>
              <a:rPr lang="en-US" altLang="fi-FI" sz="1000" dirty="0" smtClean="0">
                <a:solidFill>
                  <a:srgbClr val="6A6A6A"/>
                </a:solidFill>
              </a:rPr>
              <a:t>(2011) </a:t>
            </a:r>
            <a:r>
              <a:rPr lang="en-US" altLang="fi-FI" sz="1000" dirty="0">
                <a:solidFill>
                  <a:srgbClr val="6A6A6A"/>
                </a:solidFill>
              </a:rPr>
              <a:t>Knowledge transformation in project networks: A speech act level cross-boundary analysis. </a:t>
            </a:r>
            <a:r>
              <a:rPr lang="en-US" altLang="fi-FI" sz="1000" b="1" dirty="0">
                <a:solidFill>
                  <a:srgbClr val="0065BD"/>
                </a:solidFill>
              </a:rPr>
              <a:t>Project Management Journal </a:t>
            </a:r>
            <a:r>
              <a:rPr lang="en-US" altLang="fi-FI" sz="1000" dirty="0">
                <a:solidFill>
                  <a:srgbClr val="6A6A6A"/>
                </a:solidFill>
              </a:rPr>
              <a:t>42(4): 58-75 (Winner of the 2012 Project Management Journal Paper of the Year Award</a:t>
            </a:r>
            <a:r>
              <a:rPr lang="en-US" altLang="fi-FI" sz="1000" dirty="0" smtClean="0">
                <a:solidFill>
                  <a:srgbClr val="6A6A6A"/>
                </a:solidFill>
              </a:rPr>
              <a:t>)</a:t>
            </a: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lang="en-US" altLang="fi-FI" sz="1000" dirty="0">
                <a:solidFill>
                  <a:srgbClr val="6A6A6A"/>
                </a:solidFill>
              </a:rPr>
              <a:t>Feller, J., </a:t>
            </a:r>
            <a:r>
              <a:rPr lang="en-US" altLang="fi-FI" sz="1000" dirty="0" err="1">
                <a:solidFill>
                  <a:srgbClr val="6A6A6A"/>
                </a:solidFill>
              </a:rPr>
              <a:t>Parhankangas</a:t>
            </a:r>
            <a:r>
              <a:rPr lang="en-US" altLang="fi-FI" sz="1000" dirty="0">
                <a:solidFill>
                  <a:srgbClr val="6A6A6A"/>
                </a:solidFill>
              </a:rPr>
              <a:t>, A., </a:t>
            </a:r>
            <a:r>
              <a:rPr lang="en-US" altLang="fi-FI" sz="1000" dirty="0" err="1">
                <a:solidFill>
                  <a:srgbClr val="6A6A6A"/>
                </a:solidFill>
              </a:rPr>
              <a:t>Smeds</a:t>
            </a:r>
            <a:r>
              <a:rPr lang="en-US" altLang="fi-FI" sz="1000" dirty="0">
                <a:solidFill>
                  <a:srgbClr val="6A6A6A"/>
                </a:solidFill>
              </a:rPr>
              <a:t>, R. &amp; </a:t>
            </a:r>
            <a:r>
              <a:rPr lang="en-US" altLang="fi-FI" sz="1000" dirty="0" err="1">
                <a:solidFill>
                  <a:srgbClr val="6A6A6A"/>
                </a:solidFill>
              </a:rPr>
              <a:t>Jaatinen</a:t>
            </a:r>
            <a:r>
              <a:rPr lang="en-US" altLang="fi-FI" sz="1000" dirty="0">
                <a:solidFill>
                  <a:srgbClr val="6A6A6A"/>
                </a:solidFill>
              </a:rPr>
              <a:t>, </a:t>
            </a:r>
            <a:r>
              <a:rPr lang="en-US" altLang="fi-FI" sz="1000" dirty="0" smtClean="0">
                <a:solidFill>
                  <a:srgbClr val="6A6A6A"/>
                </a:solidFill>
              </a:rPr>
              <a:t>M. (2012) </a:t>
            </a:r>
            <a:r>
              <a:rPr lang="en-US" altLang="fi-FI" sz="1000" dirty="0">
                <a:solidFill>
                  <a:srgbClr val="6A6A6A"/>
                </a:solidFill>
              </a:rPr>
              <a:t>How companies learn to collaborate: The emergence of improved inter-organizational processes in R&amp;D alliances. </a:t>
            </a:r>
            <a:r>
              <a:rPr lang="en-US" altLang="fi-FI" sz="1000" b="1" dirty="0">
                <a:solidFill>
                  <a:srgbClr val="0065BD"/>
                </a:solidFill>
              </a:rPr>
              <a:t>Organization Studies</a:t>
            </a:r>
            <a:r>
              <a:rPr lang="en-US" altLang="fi-FI" sz="1000" dirty="0">
                <a:solidFill>
                  <a:srgbClr val="6A6A6A"/>
                </a:solidFill>
              </a:rPr>
              <a:t>., Vol. 34, No. 3, </a:t>
            </a:r>
            <a:r>
              <a:rPr lang="en-US" altLang="fi-FI" sz="1000" dirty="0" smtClean="0">
                <a:solidFill>
                  <a:srgbClr val="6A6A6A"/>
                </a:solidFill>
              </a:rPr>
              <a:t>313-343.</a:t>
            </a: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000" dirty="0">
                <a:solidFill>
                  <a:srgbClr val="6A6A6A"/>
                </a:solidFill>
              </a:rPr>
              <a:t>Hall, D., Algiers, A., Lehtinen, T., Levitt, R.E., Li, C. &amp; </a:t>
            </a:r>
            <a:r>
              <a:rPr lang="en-US" sz="1000" dirty="0" err="1">
                <a:solidFill>
                  <a:srgbClr val="6A6A6A"/>
                </a:solidFill>
              </a:rPr>
              <a:t>Padachuri</a:t>
            </a:r>
            <a:r>
              <a:rPr lang="en-US" sz="1000" dirty="0">
                <a:solidFill>
                  <a:srgbClr val="6A6A6A"/>
                </a:solidFill>
              </a:rPr>
              <a:t>, P. (2014) </a:t>
            </a:r>
            <a:r>
              <a:rPr lang="en-US" sz="1000" dirty="0" smtClean="0">
                <a:solidFill>
                  <a:srgbClr val="6A6A6A"/>
                </a:solidFill>
              </a:rPr>
              <a:t>The </a:t>
            </a:r>
            <a:r>
              <a:rPr lang="en-US" sz="1000" dirty="0">
                <a:solidFill>
                  <a:srgbClr val="6A6A6A"/>
                </a:solidFill>
              </a:rPr>
              <a:t>role of Integrated Project Delivery elements in adoption of integral </a:t>
            </a:r>
            <a:r>
              <a:rPr lang="en-US" sz="1000" dirty="0" smtClean="0">
                <a:solidFill>
                  <a:srgbClr val="6A6A6A"/>
                </a:solidFill>
              </a:rPr>
              <a:t>innovations, </a:t>
            </a:r>
            <a:r>
              <a:rPr lang="en-US" sz="1000" dirty="0">
                <a:solidFill>
                  <a:srgbClr val="6A6A6A"/>
                </a:solidFill>
              </a:rPr>
              <a:t>In: Chan, P. &amp; </a:t>
            </a:r>
            <a:r>
              <a:rPr lang="en-US" sz="1000" dirty="0" err="1">
                <a:solidFill>
                  <a:srgbClr val="6A6A6A"/>
                </a:solidFill>
              </a:rPr>
              <a:t>Leicht</a:t>
            </a:r>
            <a:r>
              <a:rPr lang="en-US" sz="1000" dirty="0">
                <a:solidFill>
                  <a:srgbClr val="6A6A6A"/>
                </a:solidFill>
              </a:rPr>
              <a:t>, R. (eds.): </a:t>
            </a:r>
            <a:r>
              <a:rPr lang="en-US" sz="1000" b="1" dirty="0">
                <a:solidFill>
                  <a:srgbClr val="0065BD"/>
                </a:solidFill>
              </a:rPr>
              <a:t>Engineering Project Organization Conference 2014</a:t>
            </a:r>
            <a:r>
              <a:rPr lang="en-US" sz="1000" dirty="0">
                <a:solidFill>
                  <a:srgbClr val="6A6A6A"/>
                </a:solidFill>
              </a:rPr>
              <a:t>. Conference proceedings: Devil’s Thumb Ranch, Colorado, USA, July 29-31, 2014</a:t>
            </a:r>
            <a:r>
              <a:rPr lang="en-US" sz="1000" dirty="0" smtClean="0">
                <a:solidFill>
                  <a:srgbClr val="6A6A6A"/>
                </a:solidFill>
              </a:rPr>
              <a:t>.</a:t>
            </a: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000" dirty="0">
                <a:solidFill>
                  <a:srgbClr val="6A6A6A"/>
                </a:solidFill>
              </a:rPr>
              <a:t>Hall, </a:t>
            </a:r>
            <a:r>
              <a:rPr lang="en-US" sz="1000" dirty="0" smtClean="0">
                <a:solidFill>
                  <a:srgbClr val="6A6A6A"/>
                </a:solidFill>
              </a:rPr>
              <a:t>D. &amp; Lehtinen</a:t>
            </a:r>
            <a:r>
              <a:rPr lang="en-US" sz="1000" dirty="0">
                <a:solidFill>
                  <a:srgbClr val="6A6A6A"/>
                </a:solidFill>
              </a:rPr>
              <a:t>, T</a:t>
            </a:r>
            <a:r>
              <a:rPr lang="en-US" sz="1000" dirty="0" smtClean="0">
                <a:solidFill>
                  <a:srgbClr val="6A6A6A"/>
                </a:solidFill>
              </a:rPr>
              <a:t>. (2015) Agile </a:t>
            </a:r>
            <a:r>
              <a:rPr lang="en-US" sz="1000" dirty="0">
                <a:solidFill>
                  <a:srgbClr val="6A6A6A"/>
                </a:solidFill>
              </a:rPr>
              <a:t>cost shifting as a mechanism for systemic </a:t>
            </a:r>
            <a:r>
              <a:rPr lang="en-US" sz="1000" dirty="0" smtClean="0">
                <a:solidFill>
                  <a:srgbClr val="6A6A6A"/>
                </a:solidFill>
              </a:rPr>
              <a:t>innovations, In</a:t>
            </a:r>
            <a:r>
              <a:rPr lang="en-US" sz="1000" dirty="0">
                <a:solidFill>
                  <a:srgbClr val="6A6A6A"/>
                </a:solidFill>
              </a:rPr>
              <a:t>: Chan, P. &amp; </a:t>
            </a:r>
            <a:r>
              <a:rPr lang="en-US" sz="1000" dirty="0" err="1">
                <a:solidFill>
                  <a:srgbClr val="6A6A6A"/>
                </a:solidFill>
              </a:rPr>
              <a:t>Leicht</a:t>
            </a:r>
            <a:r>
              <a:rPr lang="en-US" sz="1000" dirty="0">
                <a:solidFill>
                  <a:srgbClr val="6A6A6A"/>
                </a:solidFill>
              </a:rPr>
              <a:t>, R. (eds.): </a:t>
            </a:r>
            <a:r>
              <a:rPr lang="en-US" sz="1000" b="1" dirty="0">
                <a:solidFill>
                  <a:srgbClr val="0065BD"/>
                </a:solidFill>
              </a:rPr>
              <a:t>Engineering Project Organization Conference 2015</a:t>
            </a:r>
            <a:r>
              <a:rPr lang="en-US" sz="1000" dirty="0">
                <a:solidFill>
                  <a:srgbClr val="6A6A6A"/>
                </a:solidFill>
              </a:rPr>
              <a:t>. Conference proceedings: University of Edinburgh, Scotland, June 24-26, 2015</a:t>
            </a:r>
            <a:r>
              <a:rPr lang="en-US" sz="1000" dirty="0" smtClean="0">
                <a:solidFill>
                  <a:srgbClr val="6A6A6A"/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100"/>
              </a:spcAft>
              <a:defRPr/>
            </a:pPr>
            <a:r>
              <a:rPr lang="fi-FI" sz="1000" dirty="0" smtClean="0">
                <a:solidFill>
                  <a:srgbClr val="6A6A6A"/>
                </a:solidFill>
              </a:rPr>
              <a:t>Hirvensalo, A. (2015</a:t>
            </a:r>
            <a:r>
              <a:rPr lang="fi-FI" sz="1000" dirty="0">
                <a:solidFill>
                  <a:srgbClr val="6A6A6A"/>
                </a:solidFill>
              </a:rPr>
              <a:t>) </a:t>
            </a:r>
            <a:r>
              <a:rPr lang="en-US" sz="1000" dirty="0">
                <a:solidFill>
                  <a:srgbClr val="6A6A6A"/>
                </a:solidFill>
              </a:rPr>
              <a:t>Inter-organizational knowledge creation during conflict of interest - a study of interaction in a facilitated workshop (In Finnish). Aalto University publication series </a:t>
            </a:r>
            <a:r>
              <a:rPr lang="en-US" sz="1000" b="1" dirty="0">
                <a:solidFill>
                  <a:srgbClr val="0065BD"/>
                </a:solidFill>
                <a:latin typeface="Arial"/>
              </a:rPr>
              <a:t>DOCTORAL DISSERTATIONS </a:t>
            </a:r>
            <a:r>
              <a:rPr lang="en-US" sz="1000" dirty="0">
                <a:solidFill>
                  <a:srgbClr val="6A6A6A"/>
                </a:solidFill>
              </a:rPr>
              <a:t>45/2015.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altLang="fi-FI" sz="1000" dirty="0" err="1">
                <a:solidFill>
                  <a:srgbClr val="6A6A6A"/>
                </a:solidFill>
              </a:rPr>
              <a:t>Jarvenpaa</a:t>
            </a:r>
            <a:r>
              <a:rPr lang="en-US" altLang="fi-FI" sz="1000" dirty="0">
                <a:solidFill>
                  <a:srgbClr val="6A6A6A"/>
                </a:solidFill>
              </a:rPr>
              <a:t>, S.L. and </a:t>
            </a:r>
            <a:r>
              <a:rPr lang="en-US" altLang="fi-FI" sz="1000" dirty="0" err="1">
                <a:solidFill>
                  <a:srgbClr val="6A6A6A"/>
                </a:solidFill>
              </a:rPr>
              <a:t>Wernick</a:t>
            </a:r>
            <a:r>
              <a:rPr lang="en-US" altLang="fi-FI" sz="1000" dirty="0">
                <a:solidFill>
                  <a:srgbClr val="6A6A6A"/>
                </a:solidFill>
              </a:rPr>
              <a:t>, A., </a:t>
            </a:r>
            <a:r>
              <a:rPr lang="en-US" altLang="fi-FI" sz="1000" dirty="0" smtClean="0">
                <a:solidFill>
                  <a:srgbClr val="6A6A6A"/>
                </a:solidFill>
              </a:rPr>
              <a:t>(2011). </a:t>
            </a:r>
            <a:r>
              <a:rPr lang="en-US" altLang="fi-FI" sz="1000" dirty="0">
                <a:solidFill>
                  <a:srgbClr val="6A6A6A"/>
                </a:solidFill>
              </a:rPr>
              <a:t>Exploring Paradoxical Tensions in Open Innovation Networks, </a:t>
            </a:r>
            <a:r>
              <a:rPr lang="en-US" altLang="fi-FI" sz="1000" b="1" dirty="0">
                <a:solidFill>
                  <a:srgbClr val="0065BD"/>
                </a:solidFill>
              </a:rPr>
              <a:t>European Journal of Innovation management</a:t>
            </a:r>
            <a:r>
              <a:rPr lang="en-US" altLang="fi-FI" sz="1000" dirty="0">
                <a:solidFill>
                  <a:srgbClr val="0065BD"/>
                </a:solidFill>
              </a:rPr>
              <a:t>, </a:t>
            </a:r>
            <a:r>
              <a:rPr lang="en-US" altLang="fi-FI" sz="1000" dirty="0">
                <a:solidFill>
                  <a:srgbClr val="6A6A6A"/>
                </a:solidFill>
              </a:rPr>
              <a:t>14 (4) Fall 2011, 521-548.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en-US" altLang="fi-FI" sz="1000" dirty="0" err="1">
                <a:solidFill>
                  <a:srgbClr val="6A6A6A"/>
                </a:solidFill>
              </a:rPr>
              <a:t>Jarvenpaa</a:t>
            </a:r>
            <a:r>
              <a:rPr lang="en-US" altLang="fi-FI" sz="1000" dirty="0">
                <a:solidFill>
                  <a:srgbClr val="6A6A6A"/>
                </a:solidFill>
              </a:rPr>
              <a:t>, S.L. and </a:t>
            </a:r>
            <a:r>
              <a:rPr lang="en-US" altLang="fi-FI" sz="1000" dirty="0" err="1">
                <a:solidFill>
                  <a:srgbClr val="6A6A6A"/>
                </a:solidFill>
              </a:rPr>
              <a:t>Wernick</a:t>
            </a:r>
            <a:r>
              <a:rPr lang="en-US" altLang="fi-FI" sz="1000" dirty="0">
                <a:solidFill>
                  <a:srgbClr val="6A6A6A"/>
                </a:solidFill>
              </a:rPr>
              <a:t>, A., </a:t>
            </a:r>
            <a:r>
              <a:rPr lang="en-US" altLang="fi-FI" sz="1000" dirty="0" smtClean="0">
                <a:solidFill>
                  <a:srgbClr val="6A6A6A"/>
                </a:solidFill>
              </a:rPr>
              <a:t>(2012). </a:t>
            </a:r>
            <a:r>
              <a:rPr lang="en-US" altLang="fi-FI" sz="1000" dirty="0">
                <a:solidFill>
                  <a:srgbClr val="6A6A6A"/>
                </a:solidFill>
              </a:rPr>
              <a:t>Open Innovation Networks: The Evolution of Bureaucratic Control, Chapter 2,  Collaborative Communities of Firms: Purpose, Process, and Design, edited by Snow, C.C., </a:t>
            </a:r>
            <a:r>
              <a:rPr lang="en-US" altLang="fi-FI" sz="1000" b="1" dirty="0">
                <a:solidFill>
                  <a:srgbClr val="0065BD"/>
                </a:solidFill>
              </a:rPr>
              <a:t>Information and Organization Design Series</a:t>
            </a:r>
            <a:r>
              <a:rPr lang="en-US" altLang="fi-FI" sz="1000" dirty="0">
                <a:solidFill>
                  <a:srgbClr val="6A6A6A"/>
                </a:solidFill>
              </a:rPr>
              <a:t>, Springer</a:t>
            </a: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000" dirty="0" smtClean="0">
                <a:solidFill>
                  <a:srgbClr val="6A6A6A"/>
                </a:solidFill>
                <a:latin typeface="Arial"/>
              </a:rPr>
              <a:t>Kohonen-Aho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, L., &amp; Alin, P. </a:t>
            </a:r>
            <a:r>
              <a:rPr lang="en-US" sz="1000" dirty="0" smtClean="0">
                <a:solidFill>
                  <a:srgbClr val="6A6A6A"/>
                </a:solidFill>
                <a:latin typeface="Arial"/>
              </a:rPr>
              <a:t>(2015)  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Introducing a </a:t>
            </a:r>
            <a:r>
              <a:rPr lang="en-US" sz="1000" dirty="0">
                <a:solidFill>
                  <a:srgbClr val="6A6A6A"/>
                </a:solidFill>
              </a:rPr>
              <a:t>video-based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 strategy for theorizing social presence emergence in 3D virtual environments. </a:t>
            </a:r>
            <a:r>
              <a:rPr lang="fi-FI" sz="1000" b="1" dirty="0" err="1">
                <a:solidFill>
                  <a:srgbClr val="0065BD"/>
                </a:solidFill>
                <a:latin typeface="Arial"/>
              </a:rPr>
              <a:t>Presence</a:t>
            </a:r>
            <a:r>
              <a:rPr lang="fi-FI" sz="1000" b="1" dirty="0">
                <a:solidFill>
                  <a:srgbClr val="0065BD"/>
                </a:solidFill>
                <a:latin typeface="Arial"/>
              </a:rPr>
              <a:t>: </a:t>
            </a:r>
            <a:r>
              <a:rPr lang="fi-FI" sz="1000" b="1" dirty="0" err="1">
                <a:solidFill>
                  <a:srgbClr val="0065BD"/>
                </a:solidFill>
                <a:latin typeface="Arial"/>
              </a:rPr>
              <a:t>Teleoperators</a:t>
            </a:r>
            <a:r>
              <a:rPr lang="fi-FI" sz="1000" b="1" dirty="0">
                <a:solidFill>
                  <a:srgbClr val="0065BD"/>
                </a:solidFill>
                <a:latin typeface="Arial"/>
              </a:rPr>
              <a:t> and Virtual </a:t>
            </a:r>
            <a:r>
              <a:rPr lang="fi-FI" sz="1000" b="1" dirty="0" err="1">
                <a:solidFill>
                  <a:srgbClr val="0065BD"/>
                </a:solidFill>
                <a:latin typeface="Arial"/>
              </a:rPr>
              <a:t>Environments</a:t>
            </a:r>
            <a:r>
              <a:rPr lang="fi-FI" sz="1000" dirty="0">
                <a:solidFill>
                  <a:srgbClr val="6A6A6A"/>
                </a:solidFill>
                <a:latin typeface="Arial"/>
              </a:rPr>
              <a:t>, 24(2</a:t>
            </a:r>
            <a:r>
              <a:rPr lang="fi-FI" sz="1000" dirty="0" smtClean="0">
                <a:solidFill>
                  <a:srgbClr val="6A6A6A"/>
                </a:solidFill>
                <a:latin typeface="Arial"/>
              </a:rPr>
              <a:t>).</a:t>
            </a: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lang="fi-FI" altLang="fi-FI" sz="1000" dirty="0" smtClean="0">
                <a:solidFill>
                  <a:srgbClr val="6A6A6A"/>
                </a:solidFill>
                <a:latin typeface="Arial"/>
              </a:rPr>
              <a:t>Kokkonen, A. &amp; Alin, P. (2015) 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Practice-based learning in construction projects: a literature </a:t>
            </a:r>
            <a:r>
              <a:rPr lang="en-US" sz="1000" dirty="0" smtClean="0">
                <a:solidFill>
                  <a:srgbClr val="6A6A6A"/>
                </a:solidFill>
                <a:latin typeface="Arial"/>
              </a:rPr>
              <a:t>review, </a:t>
            </a:r>
            <a:r>
              <a:rPr lang="en-US" sz="1000" b="1" dirty="0" smtClean="0">
                <a:solidFill>
                  <a:srgbClr val="0065BD"/>
                </a:solidFill>
                <a:latin typeface="Arial"/>
              </a:rPr>
              <a:t>Construction Management and Economics.</a:t>
            </a:r>
            <a:endParaRPr lang="en-US" sz="1000" dirty="0" smtClean="0">
              <a:solidFill>
                <a:srgbClr val="6A6A6A"/>
              </a:solidFill>
              <a:latin typeface="Arial"/>
            </a:endParaRP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000" dirty="0" err="1">
                <a:solidFill>
                  <a:srgbClr val="6A6A6A"/>
                </a:solidFill>
                <a:latin typeface="Arial"/>
              </a:rPr>
              <a:t>Kokkonen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, </a:t>
            </a:r>
            <a:r>
              <a:rPr lang="en-US" sz="1000" dirty="0" smtClean="0">
                <a:solidFill>
                  <a:srgbClr val="6A6A6A"/>
                </a:solidFill>
                <a:latin typeface="Arial"/>
              </a:rPr>
              <a:t>A. &amp; </a:t>
            </a:r>
            <a:r>
              <a:rPr lang="en-US" sz="1000" dirty="0" err="1">
                <a:solidFill>
                  <a:srgbClr val="6A6A6A"/>
                </a:solidFill>
                <a:latin typeface="Arial"/>
              </a:rPr>
              <a:t>Alin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, </a:t>
            </a:r>
            <a:r>
              <a:rPr lang="en-US" sz="1000" dirty="0" smtClean="0">
                <a:solidFill>
                  <a:srgbClr val="6A6A6A"/>
                </a:solidFill>
                <a:latin typeface="Arial"/>
              </a:rPr>
              <a:t>P. (2015) Collaboration 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in construction projects: investigating cross-boundary participation in </a:t>
            </a:r>
            <a:r>
              <a:rPr lang="en-US" sz="1000" dirty="0" smtClean="0">
                <a:solidFill>
                  <a:srgbClr val="6A6A6A"/>
                </a:solidFill>
                <a:latin typeface="Arial"/>
              </a:rPr>
              <a:t>colocation, 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C</a:t>
            </a:r>
            <a:r>
              <a:rPr lang="en-US" sz="1000" dirty="0" smtClean="0">
                <a:solidFill>
                  <a:srgbClr val="6A6A6A"/>
                </a:solidFill>
                <a:latin typeface="Arial"/>
              </a:rPr>
              <a:t>onference paper, </a:t>
            </a:r>
            <a:r>
              <a:rPr lang="en-US" sz="1000" b="1" dirty="0" smtClean="0">
                <a:solidFill>
                  <a:srgbClr val="0065BD"/>
                </a:solidFill>
                <a:latin typeface="Arial"/>
              </a:rPr>
              <a:t>EGOS </a:t>
            </a:r>
            <a:r>
              <a:rPr lang="en-US" sz="1000" b="1" dirty="0">
                <a:solidFill>
                  <a:srgbClr val="0065BD"/>
                </a:solidFill>
                <a:latin typeface="Arial"/>
              </a:rPr>
              <a:t>2015</a:t>
            </a:r>
            <a:r>
              <a:rPr lang="en-US" sz="1000" dirty="0">
                <a:solidFill>
                  <a:srgbClr val="6A6A6A"/>
                </a:solidFill>
                <a:latin typeface="Arial"/>
              </a:rPr>
              <a:t>, Athens, Greece, July 2-4, 2015.</a:t>
            </a:r>
            <a:endParaRPr lang="en-US" altLang="fi-FI" sz="1000" dirty="0">
              <a:solidFill>
                <a:srgbClr val="6A6A6A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fi-FI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Lavikka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, R., Smeds, R. &amp; Jaatinen, M. (2009</a:t>
            </a:r>
            <a:r>
              <a:rPr lang="en-US" altLang="fi-FI" sz="1000" dirty="0">
                <a:solidFill>
                  <a:srgbClr val="6A6A6A"/>
                </a:solidFill>
                <a:latin typeface="Arial"/>
              </a:rPr>
              <a:t>)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 Coordinating the service process of two business units </a:t>
            </a:r>
            <a:r>
              <a:rPr lang="en-US" altLang="fi-FI" sz="1000" dirty="0">
                <a:solidFill>
                  <a:srgbClr val="6A6A6A"/>
                </a:solidFill>
                <a:latin typeface="Arial"/>
              </a:rPr>
              <a:t>towards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 a joint customer</a:t>
            </a:r>
            <a:r>
              <a:rPr kumimoji="0" lang="en-US" alt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. </a:t>
            </a:r>
            <a:r>
              <a:rPr kumimoji="0" lang="en-US" alt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</a:rPr>
              <a:t>Production Planning and Control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</a:rPr>
              <a:t>.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 Special Issue. vol. 20, no. 2, pp. 135-146.</a:t>
            </a: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lang="en-US" altLang="fi-FI" sz="1000" dirty="0" err="1">
                <a:solidFill>
                  <a:srgbClr val="6A6A6A"/>
                </a:solidFill>
              </a:rPr>
              <a:t>Lavikka</a:t>
            </a:r>
            <a:r>
              <a:rPr lang="en-US" altLang="fi-FI" sz="1000" dirty="0">
                <a:solidFill>
                  <a:srgbClr val="6A6A6A"/>
                </a:solidFill>
              </a:rPr>
              <a:t>, R., </a:t>
            </a:r>
            <a:r>
              <a:rPr lang="en-US" altLang="fi-FI" sz="1000" dirty="0" err="1">
                <a:solidFill>
                  <a:srgbClr val="6A6A6A"/>
                </a:solidFill>
              </a:rPr>
              <a:t>Smeds</a:t>
            </a:r>
            <a:r>
              <a:rPr lang="en-US" altLang="fi-FI" sz="1000" dirty="0">
                <a:solidFill>
                  <a:srgbClr val="6A6A6A"/>
                </a:solidFill>
              </a:rPr>
              <a:t>, R. and </a:t>
            </a:r>
            <a:r>
              <a:rPr lang="en-US" altLang="fi-FI" sz="1000" dirty="0" err="1">
                <a:solidFill>
                  <a:srgbClr val="6A6A6A"/>
                </a:solidFill>
              </a:rPr>
              <a:t>Jaatinen</a:t>
            </a:r>
            <a:r>
              <a:rPr lang="en-US" altLang="fi-FI" sz="1000" dirty="0">
                <a:solidFill>
                  <a:srgbClr val="6A6A6A"/>
                </a:solidFill>
              </a:rPr>
              <a:t>, M. (</a:t>
            </a:r>
            <a:r>
              <a:rPr lang="en-US" altLang="fi-FI" sz="1000" dirty="0" smtClean="0">
                <a:solidFill>
                  <a:srgbClr val="6A6A6A"/>
                </a:solidFill>
              </a:rPr>
              <a:t>2015) Interventions </a:t>
            </a:r>
            <a:r>
              <a:rPr lang="en-US" altLang="fi-FI" sz="1000" dirty="0">
                <a:solidFill>
                  <a:srgbClr val="6A6A6A"/>
                </a:solidFill>
              </a:rPr>
              <a:t>for managing ambidexterity in inter-organizational collaboration </a:t>
            </a:r>
            <a:r>
              <a:rPr lang="en-US" altLang="fi-FI" sz="1000" dirty="0" smtClean="0">
                <a:solidFill>
                  <a:srgbClr val="6A6A6A"/>
                </a:solidFill>
              </a:rPr>
              <a:t>processes, </a:t>
            </a:r>
            <a:r>
              <a:rPr lang="en-US" altLang="fi-FI" sz="1000" b="1" dirty="0">
                <a:solidFill>
                  <a:srgbClr val="0065BD"/>
                </a:solidFill>
              </a:rPr>
              <a:t>Business Process Management Journal</a:t>
            </a:r>
            <a:r>
              <a:rPr lang="en-US" altLang="fi-FI" sz="1000" dirty="0">
                <a:solidFill>
                  <a:srgbClr val="6A6A6A"/>
                </a:solidFill>
              </a:rPr>
              <a:t>, V</a:t>
            </a:r>
            <a:r>
              <a:rPr lang="en-US" sz="1000" dirty="0">
                <a:solidFill>
                  <a:srgbClr val="6A6A6A"/>
                </a:solidFill>
              </a:rPr>
              <a:t>ol 21, No. 5.</a:t>
            </a:r>
            <a:endParaRPr lang="en-US" altLang="fi-FI" sz="1000" dirty="0">
              <a:solidFill>
                <a:srgbClr val="6A6A6A"/>
              </a:solidFill>
            </a:endParaRPr>
          </a:p>
          <a:p>
            <a:pPr>
              <a:spcBef>
                <a:spcPts val="0"/>
              </a:spcBef>
              <a:spcAft>
                <a:spcPts val="100"/>
              </a:spcAft>
              <a:defRPr/>
            </a:pPr>
            <a:r>
              <a:rPr lang="en-US" altLang="fi-FI" sz="1000" dirty="0" err="1">
                <a:solidFill>
                  <a:srgbClr val="6A6A6A"/>
                </a:solidFill>
              </a:rPr>
              <a:t>Lavikka</a:t>
            </a:r>
            <a:r>
              <a:rPr lang="en-US" altLang="fi-FI" sz="1000" dirty="0">
                <a:solidFill>
                  <a:srgbClr val="6A6A6A"/>
                </a:solidFill>
              </a:rPr>
              <a:t>, R., </a:t>
            </a:r>
            <a:r>
              <a:rPr lang="en-US" altLang="fi-FI" sz="1000" dirty="0" err="1">
                <a:solidFill>
                  <a:srgbClr val="6A6A6A"/>
                </a:solidFill>
              </a:rPr>
              <a:t>Smeds</a:t>
            </a:r>
            <a:r>
              <a:rPr lang="en-US" altLang="fi-FI" sz="1000" dirty="0">
                <a:solidFill>
                  <a:srgbClr val="6A6A6A"/>
                </a:solidFill>
              </a:rPr>
              <a:t>, R. and </a:t>
            </a:r>
            <a:r>
              <a:rPr lang="en-US" altLang="fi-FI" sz="1000" dirty="0" err="1">
                <a:solidFill>
                  <a:srgbClr val="6A6A6A"/>
                </a:solidFill>
              </a:rPr>
              <a:t>Jaatinen</a:t>
            </a:r>
            <a:r>
              <a:rPr lang="en-US" altLang="fi-FI" sz="1000" dirty="0">
                <a:solidFill>
                  <a:srgbClr val="6A6A6A"/>
                </a:solidFill>
              </a:rPr>
              <a:t>, M. (</a:t>
            </a:r>
            <a:r>
              <a:rPr lang="en-US" altLang="fi-FI" sz="1000" dirty="0" smtClean="0">
                <a:solidFill>
                  <a:srgbClr val="6A6A6A"/>
                </a:solidFill>
              </a:rPr>
              <a:t>2015) Coordinating </a:t>
            </a:r>
            <a:r>
              <a:rPr lang="en-US" altLang="fi-FI" sz="1000" dirty="0">
                <a:solidFill>
                  <a:srgbClr val="6A6A6A"/>
                </a:solidFill>
              </a:rPr>
              <a:t>collaboration in contractually different construction </a:t>
            </a:r>
            <a:r>
              <a:rPr lang="en-US" altLang="fi-FI" sz="1000" dirty="0" smtClean="0">
                <a:solidFill>
                  <a:srgbClr val="6A6A6A"/>
                </a:solidFill>
              </a:rPr>
              <a:t>projects, </a:t>
            </a:r>
            <a:r>
              <a:rPr lang="en-US" altLang="fi-FI" sz="1000" b="1" dirty="0">
                <a:solidFill>
                  <a:srgbClr val="0065BD"/>
                </a:solidFill>
              </a:rPr>
              <a:t>Supply Chain Management: An International Journal</a:t>
            </a:r>
            <a:r>
              <a:rPr lang="en-US" altLang="fi-FI" sz="1000" dirty="0">
                <a:solidFill>
                  <a:srgbClr val="6A6A6A"/>
                </a:solidFill>
              </a:rPr>
              <a:t>, </a:t>
            </a:r>
            <a:r>
              <a:rPr lang="en-US" sz="1000" dirty="0">
                <a:solidFill>
                  <a:srgbClr val="6A6A6A"/>
                </a:solidFill>
              </a:rPr>
              <a:t>Vol. 20 No. 2. pp. 205-217</a:t>
            </a:r>
            <a:r>
              <a:rPr lang="en-US" sz="1000" dirty="0" smtClean="0">
                <a:solidFill>
                  <a:srgbClr val="6A6A6A"/>
                </a:solidFill>
              </a:rPr>
              <a:t>.</a:t>
            </a:r>
            <a:endParaRPr kumimoji="0" lang="en-US" altLang="fi-FI" sz="1000" b="0" i="0" u="none" strike="noStrike" kern="1200" cap="none" spc="0" normalizeH="0" baseline="0" noProof="0" dirty="0" smtClean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fi-FI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Maunula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, A., Taylor, J.E., Alin, P. and Smeds, R. (2013) Aligning Misaligned Systemic Innovations: Probing Inter-firm Effects Development in Project Networks</a:t>
            </a:r>
            <a:r>
              <a:rPr kumimoji="0" lang="en-US" alt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</a:rPr>
              <a:t>. Project Management Journal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, Vol. 44, No. 1, 77-93. </a:t>
            </a:r>
          </a:p>
          <a:p>
            <a:pPr lvl="0">
              <a:spcBef>
                <a:spcPts val="0"/>
              </a:spcBef>
              <a:spcAft>
                <a:spcPts val="100"/>
              </a:spcAft>
              <a:defRPr/>
            </a:pP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Paananen, H., Irrmann, O. and Smeds, R. (2013) “Perceived Proximity and Paradoxical Tensions in an Innovative Industry-Academia </a:t>
            </a:r>
            <a:r>
              <a:rPr lang="en-US" altLang="fi-FI" sz="1000" dirty="0" smtClean="0">
                <a:solidFill>
                  <a:srgbClr val="6A6A6A"/>
                </a:solidFill>
              </a:rPr>
              <a:t>Consortium. </a:t>
            </a:r>
            <a:r>
              <a:rPr lang="en-US" altLang="fi-FI" sz="1000" b="1" dirty="0" smtClean="0">
                <a:solidFill>
                  <a:srgbClr val="0070C0"/>
                </a:solidFill>
              </a:rPr>
              <a:t>Proceedings </a:t>
            </a:r>
            <a:r>
              <a:rPr lang="en-US" altLang="fi-FI" sz="1000" b="1" dirty="0">
                <a:solidFill>
                  <a:srgbClr val="0070C0"/>
                </a:solidFill>
              </a:rPr>
              <a:t>of the 46th Hawaii International Conference on System Sciences (HICSS), </a:t>
            </a:r>
            <a:r>
              <a:rPr lang="en-US" altLang="fi-FI" sz="1000" dirty="0">
                <a:solidFill>
                  <a:srgbClr val="6A6A6A"/>
                </a:solidFill>
              </a:rPr>
              <a:t>January 2013, Hawaii (USA)</a:t>
            </a:r>
            <a:endParaRPr kumimoji="0" lang="en-US" altLang="fi-FI" sz="1000" b="0" i="0" u="none" strike="noStrike" kern="1200" cap="none" spc="0" normalizeH="0" baseline="0" noProof="0" dirty="0" smtClean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Salmi, A.; </a:t>
            </a:r>
            <a:r>
              <a:rPr kumimoji="0" lang="en-US" altLang="fi-FI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Pöyry-Lassila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, P.; Kronqvist, J. (2012) Supporting Empathetic Boundary Spanning in Participatory Workshops with Scenarios and Personas. </a:t>
            </a:r>
            <a:r>
              <a:rPr kumimoji="0" lang="en-US" altLang="fi-FI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</a:rPr>
              <a:t>International Journal of Ambient Computing and Intelligence</a:t>
            </a:r>
            <a:r>
              <a:rPr kumimoji="0" lang="en-US" alt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</a:rPr>
              <a:t>, Vol. 4, No. 4, pp. 21-39.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2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fi-FI" sz="1000" b="0" i="0" u="none" strike="noStrike" kern="1200" cap="none" spc="0" normalizeH="0" baseline="0" noProof="0" dirty="0" smtClean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fi-FI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28443509" y="197768"/>
            <a:ext cx="70567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dirty="0" smtClean="0">
                <a:solidFill>
                  <a:srgbClr val="6A6A6A"/>
                </a:solidFill>
              </a:rPr>
              <a:t>Recent publications</a:t>
            </a:r>
            <a:endParaRPr lang="fi-FI" sz="3600" dirty="0">
              <a:solidFill>
                <a:srgbClr val="6A6A6A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1621" b="1168"/>
          <a:stretch/>
        </p:blipFill>
        <p:spPr>
          <a:xfrm>
            <a:off x="17440244" y="1155833"/>
            <a:ext cx="5458649" cy="44334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28285" y="5589240"/>
            <a:ext cx="1008112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4365" y="43885"/>
            <a:ext cx="11665296" cy="601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</a:pPr>
            <a: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  <a:t>Project </a:t>
            </a:r>
            <a:r>
              <a:rPr lang="en-US" sz="3600" dirty="0">
                <a:solidFill>
                  <a:sysClr val="windowText" lastClr="000000"/>
                </a:solidFill>
                <a:latin typeface="Calibri Light" panose="020F0302020204030204"/>
              </a:rPr>
              <a:t>management </a:t>
            </a:r>
            <a: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  <a:t>and process </a:t>
            </a:r>
            <a:r>
              <a:rPr lang="en-US" sz="3600" dirty="0">
                <a:solidFill>
                  <a:sysClr val="windowText" lastClr="000000"/>
                </a:solidFill>
                <a:latin typeface="Calibri Light" panose="020F0302020204030204"/>
              </a:rPr>
              <a:t>innovation in construction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8381" y="5589240"/>
            <a:ext cx="1008112" cy="100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249821" y="43885"/>
            <a:ext cx="7992888" cy="908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</a:pPr>
            <a: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  <a:t>Proactive </a:t>
            </a:r>
            <a:r>
              <a:rPr lang="en-US" sz="3600" dirty="0">
                <a:solidFill>
                  <a:sysClr val="windowText" lastClr="000000"/>
                </a:solidFill>
                <a:latin typeface="Calibri Light" panose="020F0302020204030204"/>
              </a:rPr>
              <a:t>contracting </a:t>
            </a:r>
            <a: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  <a:t>and</a:t>
            </a:r>
            <a:b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  <a:t>inter-organizational </a:t>
            </a:r>
            <a:r>
              <a:rPr lang="en-US" sz="3600" dirty="0">
                <a:solidFill>
                  <a:sysClr val="windowText" lastClr="000000"/>
                </a:solidFill>
                <a:latin typeface="Calibri Light" panose="020F0302020204030204"/>
              </a:rPr>
              <a:t>processes in services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413" y="6188572"/>
            <a:ext cx="1603906" cy="552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28523" r="10482" b="53905"/>
          <a:stretch/>
        </p:blipFill>
        <p:spPr>
          <a:xfrm>
            <a:off x="12747091" y="6247728"/>
            <a:ext cx="1699029" cy="402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8538" y="5743746"/>
            <a:ext cx="2069995" cy="8753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529741" y="1353688"/>
            <a:ext cx="4752528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Starting point:</a:t>
            </a:r>
            <a:r>
              <a:rPr lang="en-US" sz="1600" dirty="0"/>
              <a:t> Proactive Contracting, a cross-disciplinary and cross-professional approach to promote successful collaboration and knowledge sharing – to co-create and reach the mutual goals.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583151" y="2806768"/>
            <a:ext cx="4285633" cy="11262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Contracts and contracting processes can become </a:t>
            </a:r>
            <a:r>
              <a:rPr lang="en-US" sz="1600" b="1" dirty="0"/>
              <a:t>user-friendly boundary </a:t>
            </a:r>
            <a:r>
              <a:rPr lang="en-US" sz="1600" b="1" dirty="0" smtClean="0"/>
              <a:t>objects</a:t>
            </a:r>
            <a:r>
              <a:rPr lang="en-US" sz="1600" dirty="0"/>
              <a:t> </a:t>
            </a:r>
            <a:r>
              <a:rPr lang="en-US" sz="1600" dirty="0" smtClean="0"/>
              <a:t>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visualizing </a:t>
            </a:r>
            <a:r>
              <a:rPr lang="en-US" sz="1600" dirty="0"/>
              <a:t>them and their </a:t>
            </a:r>
            <a:r>
              <a:rPr lang="en-US" sz="1600" dirty="0" smtClean="0"/>
              <a:t>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developing </a:t>
            </a:r>
            <a:r>
              <a:rPr lang="en-US" sz="1600" dirty="0"/>
              <a:t>digital </a:t>
            </a:r>
            <a:r>
              <a:rPr lang="en-US" sz="1600" dirty="0" smtClean="0"/>
              <a:t>tools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2241709" y="4149080"/>
            <a:ext cx="4248472" cy="1882556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 main research problem of the ongoing MORFEUS project is how cross-organizational collaboration can be facilitated when developing customer-centered wellbeing service ecosystems. MORFEUS introduces the idea of </a:t>
            </a:r>
            <a:r>
              <a:rPr lang="en-US" sz="1600" b="1" dirty="0"/>
              <a:t>Service Information Modeling (SIM)</a:t>
            </a:r>
            <a:r>
              <a:rPr lang="en-US" sz="1600" dirty="0"/>
              <a:t> which includes contracts.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141" flipV="1">
            <a:off x="12568339" y="2603133"/>
            <a:ext cx="1003293" cy="10032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859" flipH="1" flipV="1">
            <a:off x="16528410" y="3971654"/>
            <a:ext cx="1003293" cy="100329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4365" y="548680"/>
            <a:ext cx="7311884" cy="1609637"/>
            <a:chOff x="144365" y="900335"/>
            <a:chExt cx="7311884" cy="160963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4365" y="900335"/>
              <a:ext cx="5975144" cy="1088505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32397" y="1634234"/>
              <a:ext cx="7023852" cy="875738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/>
                <a:t>New Business Model Based on Process Network and Building Information Modeling (BIM</a:t>
              </a:r>
              <a:r>
                <a:rPr lang="en-US" sz="1600" dirty="0" smtClean="0"/>
                <a:t>). Main research themes are 1) </a:t>
              </a:r>
              <a:r>
                <a:rPr lang="fi-FI" sz="1600" b="1" dirty="0" smtClean="0"/>
                <a:t>TO-BE BIM </a:t>
              </a:r>
              <a:r>
                <a:rPr lang="fi-FI" sz="1600" b="1" dirty="0" err="1" smtClean="0"/>
                <a:t>process</a:t>
              </a:r>
              <a:r>
                <a:rPr lang="fi-FI" sz="1600" dirty="0" smtClean="0"/>
                <a:t>, 2</a:t>
              </a:r>
              <a:r>
                <a:rPr lang="fi-FI" sz="1600" b="1" dirty="0" smtClean="0"/>
                <a:t>) </a:t>
              </a:r>
              <a:r>
                <a:rPr lang="fi-FI" sz="1600" b="1" dirty="0" err="1"/>
                <a:t>l</a:t>
              </a:r>
              <a:r>
                <a:rPr lang="fi-FI" sz="1600" b="1" dirty="0" err="1" smtClean="0"/>
                <a:t>ean</a:t>
              </a:r>
              <a:r>
                <a:rPr lang="fi-FI" sz="1600" b="1" dirty="0" smtClean="0"/>
                <a:t> and </a:t>
              </a:r>
              <a:r>
                <a:rPr lang="fi-FI" sz="1600" b="1" dirty="0" err="1" smtClean="0"/>
                <a:t>integrated</a:t>
              </a:r>
              <a:r>
                <a:rPr lang="fi-FI" sz="1600" b="1" dirty="0" smtClean="0"/>
                <a:t> </a:t>
              </a:r>
              <a:r>
                <a:rPr lang="fi-FI" sz="1600" b="1" dirty="0" err="1" smtClean="0"/>
                <a:t>practices</a:t>
              </a:r>
              <a:r>
                <a:rPr lang="fi-FI" sz="1600" dirty="0" smtClean="0"/>
                <a:t>, and 3) </a:t>
              </a:r>
              <a:r>
                <a:rPr lang="fi-FI" sz="1600" b="1" dirty="0" err="1"/>
                <a:t>c</a:t>
              </a:r>
              <a:r>
                <a:rPr lang="fi-FI" sz="1600" b="1" dirty="0" err="1" smtClean="0"/>
                <a:t>ontract</a:t>
              </a:r>
              <a:r>
                <a:rPr lang="fi-FI" sz="1600" b="1" dirty="0" smtClean="0"/>
                <a:t> </a:t>
              </a:r>
              <a:r>
                <a:rPr lang="fi-FI" sz="1600" b="1" dirty="0" err="1" smtClean="0"/>
                <a:t>models</a:t>
              </a:r>
              <a:r>
                <a:rPr lang="fi-FI" sz="1600" dirty="0" smtClean="0"/>
                <a:t>.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44765" y="4614217"/>
            <a:ext cx="7992888" cy="1911127"/>
            <a:chOff x="5898307" y="855083"/>
            <a:chExt cx="7992888" cy="1911127"/>
          </a:xfrm>
        </p:grpSpPr>
        <p:sp>
          <p:nvSpPr>
            <p:cNvPr id="27" name="Rectangle 26"/>
            <p:cNvSpPr/>
            <p:nvPr/>
          </p:nvSpPr>
          <p:spPr>
            <a:xfrm>
              <a:off x="6186338" y="1634234"/>
              <a:ext cx="7704857" cy="113197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/>
                <a:t>Co-creation and Coordination in Emerging Value Networks – the double role of ICT-enabled modeling tools and </a:t>
              </a:r>
              <a:r>
                <a:rPr lang="en-US" sz="1600" dirty="0" smtClean="0"/>
                <a:t>methods. This </a:t>
              </a:r>
              <a:r>
                <a:rPr lang="en-US" sz="1600" dirty="0"/>
                <a:t>double role </a:t>
              </a:r>
              <a:r>
                <a:rPr lang="en-US" sz="1600" dirty="0" smtClean="0"/>
                <a:t>for innovation and efficiency is </a:t>
              </a:r>
              <a:r>
                <a:rPr lang="en-US" sz="1600" dirty="0"/>
                <a:t>analyzed from three theoretical domains: 1) </a:t>
              </a:r>
              <a:r>
                <a:rPr lang="en-US" sz="1600" b="1" dirty="0"/>
                <a:t>collaborative innovation</a:t>
              </a:r>
              <a:r>
                <a:rPr lang="en-US" sz="1600" dirty="0"/>
                <a:t>, 2) </a:t>
              </a:r>
              <a:r>
                <a:rPr lang="en-US" sz="1600" b="1" dirty="0"/>
                <a:t>coordination and integration</a:t>
              </a:r>
              <a:r>
                <a:rPr lang="en-US" sz="1600" dirty="0"/>
                <a:t>, and 3) </a:t>
              </a:r>
              <a:r>
                <a:rPr lang="en-US" sz="1600" b="1" dirty="0"/>
                <a:t>inter-organizational </a:t>
              </a:r>
              <a:r>
                <a:rPr lang="en-US" sz="1600" b="1" dirty="0" smtClean="0"/>
                <a:t>learning</a:t>
              </a:r>
              <a:r>
                <a:rPr lang="en-US" sz="1600" dirty="0" smtClean="0"/>
                <a:t>.</a:t>
              </a:r>
              <a:endParaRPr lang="en-US" sz="1600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98307" y="855083"/>
              <a:ext cx="3031785" cy="1197355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0317" y="858951"/>
            <a:ext cx="4753400" cy="148992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305321" y="3140968"/>
            <a:ext cx="3295428" cy="3384376"/>
            <a:chOff x="114458" y="3469259"/>
            <a:chExt cx="3295428" cy="3384376"/>
          </a:xfrm>
        </p:grpSpPr>
        <p:sp>
          <p:nvSpPr>
            <p:cNvPr id="37" name="Rounded Rectangle 36"/>
            <p:cNvSpPr/>
            <p:nvPr/>
          </p:nvSpPr>
          <p:spPr>
            <a:xfrm>
              <a:off x="114458" y="3469259"/>
              <a:ext cx="1817612" cy="196730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i-FI" sz="1600" b="1" dirty="0"/>
                <a:t>BIM </a:t>
              </a:r>
              <a:r>
                <a:rPr lang="fi-FI" sz="1600" b="1" dirty="0" err="1"/>
                <a:t>process</a:t>
              </a:r>
              <a:r>
                <a:rPr lang="fi-FI" sz="1600" b="1" dirty="0"/>
                <a:t> </a:t>
              </a:r>
              <a:r>
                <a:rPr lang="fi-FI" sz="1600" b="1" dirty="0" err="1"/>
                <a:t>redefined</a:t>
              </a:r>
              <a:r>
                <a:rPr lang="fi-FI" sz="1600" b="1" dirty="0"/>
                <a:t>: </a:t>
              </a:r>
              <a:r>
                <a:rPr lang="fi-FI" sz="1600" dirty="0" err="1"/>
                <a:t>identification</a:t>
              </a:r>
              <a:r>
                <a:rPr lang="fi-FI" sz="1600" dirty="0"/>
                <a:t> of </a:t>
              </a:r>
              <a:r>
                <a:rPr lang="fi-FI" sz="1600" dirty="0" err="1"/>
                <a:t>tasks</a:t>
              </a:r>
              <a:r>
                <a:rPr lang="fi-FI" sz="1600" dirty="0"/>
                <a:t> and </a:t>
              </a:r>
              <a:r>
                <a:rPr lang="fi-FI" sz="1600" dirty="0" err="1"/>
                <a:t>intensive</a:t>
              </a:r>
              <a:r>
                <a:rPr lang="fi-FI" sz="1600" dirty="0"/>
                <a:t> </a:t>
              </a:r>
              <a:r>
                <a:rPr lang="fi-FI" sz="1600" dirty="0" err="1"/>
                <a:t>collaboration</a:t>
              </a:r>
              <a:r>
                <a:rPr lang="fi-FI" sz="1600" dirty="0"/>
                <a:t> </a:t>
              </a:r>
              <a:r>
                <a:rPr lang="fi-FI" sz="1600" dirty="0" err="1" smtClean="0"/>
                <a:t>points</a:t>
              </a:r>
              <a:endParaRPr lang="en-US" sz="16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1249646" y="4693395"/>
              <a:ext cx="2160240" cy="2160240"/>
            </a:xfrm>
            <a:prstGeom prst="ellipse">
              <a:avLst/>
            </a:pr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20629" y="2420889"/>
            <a:ext cx="4464496" cy="2232247"/>
            <a:chOff x="2592637" y="3109220"/>
            <a:chExt cx="4464496" cy="2232247"/>
          </a:xfrm>
        </p:grpSpPr>
        <p:sp>
          <p:nvSpPr>
            <p:cNvPr id="38" name="Rounded Rectangle 37"/>
            <p:cNvSpPr/>
            <p:nvPr/>
          </p:nvSpPr>
          <p:spPr>
            <a:xfrm>
              <a:off x="2592637" y="3109220"/>
              <a:ext cx="2872571" cy="144015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i-FI" sz="1600" b="1" dirty="0" smtClean="0"/>
                <a:t>Team </a:t>
              </a:r>
              <a:r>
                <a:rPr lang="fi-FI" sz="1600" b="1" dirty="0" err="1" smtClean="0"/>
                <a:t>co-location</a:t>
              </a:r>
              <a:r>
                <a:rPr lang="fi-FI" sz="1600" b="1" dirty="0" smtClean="0"/>
                <a:t>: </a:t>
              </a:r>
              <a:r>
                <a:rPr lang="fi-FI" sz="1600" dirty="0" err="1" smtClean="0"/>
                <a:t>Coordinating</a:t>
              </a:r>
              <a:r>
                <a:rPr lang="fi-FI" sz="1600" dirty="0" smtClean="0"/>
                <a:t> </a:t>
              </a:r>
              <a:r>
                <a:rPr lang="fi-FI" sz="1600" dirty="0" err="1" smtClean="0"/>
                <a:t>agile</a:t>
              </a:r>
              <a:r>
                <a:rPr lang="fi-FI" sz="1600" dirty="0"/>
                <a:t/>
              </a:r>
              <a:br>
                <a:rPr lang="fi-FI" sz="1600" dirty="0"/>
              </a:br>
              <a:r>
                <a:rPr lang="fi-FI" sz="1600" dirty="0" err="1" smtClean="0"/>
                <a:t>co-working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space</a:t>
              </a:r>
              <a:r>
                <a:rPr lang="fi-FI" sz="1600" dirty="0" smtClean="0"/>
                <a:t> as</a:t>
              </a:r>
              <a:br>
                <a:rPr lang="fi-FI" sz="1600" dirty="0" smtClean="0"/>
              </a:br>
              <a:r>
                <a:rPr lang="fi-FI" sz="1600" dirty="0" smtClean="0"/>
                <a:t>a </a:t>
              </a:r>
              <a:r>
                <a:rPr lang="fi-FI" sz="1600" dirty="0" err="1" smtClean="0"/>
                <a:t>tool</a:t>
              </a:r>
              <a:r>
                <a:rPr lang="fi-FI" sz="1600" dirty="0" smtClean="0"/>
                <a:t> for </a:t>
              </a:r>
              <a:r>
                <a:rPr lang="fi-FI" sz="1600" dirty="0" err="1" smtClean="0"/>
                <a:t>collaborative</a:t>
              </a:r>
              <a:r>
                <a:rPr lang="fi-FI" sz="1600" dirty="0" smtClean="0"/>
                <a:t> </a:t>
              </a:r>
              <a:r>
                <a:rPr lang="fi-FI" sz="1600" dirty="0" err="1" smtClean="0"/>
                <a:t>project</a:t>
              </a:r>
              <a:r>
                <a:rPr lang="fi-FI" sz="1600" dirty="0" smtClean="0"/>
                <a:t> management</a:t>
              </a:r>
              <a:endParaRPr lang="en-US" sz="16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896893" y="3181227"/>
              <a:ext cx="2160240" cy="2160240"/>
            </a:xfrm>
            <a:prstGeom prst="ellipse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45165" y="2420888"/>
            <a:ext cx="3528392" cy="2571548"/>
            <a:chOff x="7417173" y="2801668"/>
            <a:chExt cx="3528392" cy="2571548"/>
          </a:xfrm>
        </p:grpSpPr>
        <p:sp>
          <p:nvSpPr>
            <p:cNvPr id="41" name="Rounded Rectangle 40"/>
            <p:cNvSpPr/>
            <p:nvPr/>
          </p:nvSpPr>
          <p:spPr>
            <a:xfrm>
              <a:off x="7417173" y="2801668"/>
              <a:ext cx="1817612" cy="217861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i-FI" sz="1600" b="1" dirty="0" err="1" smtClean="0"/>
                <a:t>Integrated</a:t>
              </a:r>
              <a:r>
                <a:rPr lang="fi-FI" sz="1600" b="1" dirty="0" smtClean="0"/>
                <a:t> Project Delivery: </a:t>
              </a:r>
              <a:r>
                <a:rPr lang="fi-FI" sz="1600" dirty="0" smtClean="0"/>
                <a:t>IPD and cross-</a:t>
              </a:r>
              <a:r>
                <a:rPr lang="fi-FI" sz="1600" dirty="0" err="1" smtClean="0"/>
                <a:t>disciplinary</a:t>
              </a:r>
              <a:r>
                <a:rPr lang="fi-FI" sz="1600" dirty="0" smtClean="0"/>
                <a:t> </a:t>
              </a:r>
              <a:r>
                <a:rPr lang="fi-FI" sz="1600" dirty="0" err="1" smtClean="0"/>
                <a:t>innovations</a:t>
              </a:r>
              <a:r>
                <a:rPr lang="fi-FI" sz="1600" dirty="0" smtClean="0"/>
                <a:t>, </a:t>
              </a:r>
              <a:r>
                <a:rPr lang="fi-FI" sz="1600" dirty="0" err="1" smtClean="0"/>
                <a:t>agile</a:t>
              </a:r>
              <a:r>
                <a:rPr lang="fi-FI" sz="1600" dirty="0" smtClean="0"/>
                <a:t> </a:t>
              </a:r>
              <a:r>
                <a:rPr lang="fi-FI" sz="1600" dirty="0" err="1" smtClean="0"/>
                <a:t>cost</a:t>
              </a:r>
              <a:r>
                <a:rPr lang="fi-FI" sz="1600" dirty="0" smtClean="0"/>
                <a:t> </a:t>
              </a:r>
              <a:r>
                <a:rPr lang="fi-FI" sz="1600" dirty="0" err="1" smtClean="0"/>
                <a:t>shifting</a:t>
              </a:r>
              <a:endParaRPr lang="en-US" sz="16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8785325" y="3212976"/>
              <a:ext cx="2160240" cy="2160240"/>
            </a:xfrm>
            <a:prstGeom prst="ellipse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27939454" y="874912"/>
            <a:ext cx="4119171" cy="2721091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collaboration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Communicating social presence in virtual teams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Avatar-based interaction in 3D environments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 of verbal and non-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verbal communication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AivoSenses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project/Laura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2076042" y="882375"/>
            <a:ext cx="4119171" cy="2721091"/>
          </a:xfrm>
          <a:prstGeom prst="round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Face-to-face knowledge creation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14375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creation in inter-organizational context</a:t>
            </a:r>
          </a:p>
          <a:p>
            <a:pPr marL="1341438" marR="0" lvl="0" indent="-3730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alibri" panose="020F0502020204030204"/>
              </a:rPr>
              <a:t>Co-creation 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of collaboration practices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6563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Facilitator’s activity in guiding interaction</a:t>
            </a:r>
          </a:p>
          <a:p>
            <a:pPr marL="1436688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66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Facilitation project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/Antero, Miia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27939453" y="3620884"/>
            <a:ext cx="4119171" cy="2721091"/>
          </a:xfrm>
          <a:prstGeom prst="roundRect">
            <a:avLst/>
          </a:prstGeom>
          <a:noFill/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44450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19700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ICT-supported </a:t>
            </a:r>
          </a:p>
          <a:p>
            <a:pPr marL="53975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19700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19700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group participation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19700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Metagroup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process: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 of face-to-face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ICT-mediated collaboration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1970088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1970088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1970088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MARIANNE project/Elina, Laura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492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2075757" y="3620884"/>
            <a:ext cx="4119171" cy="2721091"/>
          </a:xfrm>
          <a:prstGeom prst="roundRect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20637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8763" algn="l"/>
                <a:tab pos="2333625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 in </a:t>
            </a:r>
          </a:p>
          <a:p>
            <a:pPr marL="15240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1188" algn="l"/>
                <a:tab pos="2333625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Creation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3388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Artefact-mediated dialogue</a:t>
            </a:r>
          </a:p>
          <a:p>
            <a:pPr marL="1341438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Playful co-development of practices</a:t>
            </a:r>
          </a:p>
          <a:p>
            <a:pPr marL="9842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Instrumental play</a:t>
            </a:r>
          </a:p>
          <a:p>
            <a:pPr marL="1703388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CECO project/Otso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8119966" y="43885"/>
            <a:ext cx="7886700" cy="601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 smtClean="0">
                <a:solidFill>
                  <a:sysClr val="windowText" lastClr="000000"/>
                </a:solidFill>
                <a:latin typeface="Calibri Light" panose="020F0302020204030204"/>
              </a:rPr>
              <a:t>Facilitation and knowledge co-creation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983" y="1936706"/>
            <a:ext cx="3331027" cy="333102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30393353" y="3134338"/>
            <a:ext cx="3347391" cy="92333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Facilitation</a:t>
            </a:r>
            <a:endParaRPr lang="en-US" sz="5400" b="1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2970901" y="-27384"/>
            <a:ext cx="4637319" cy="1111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  <a:t>Emerging</a:t>
            </a:r>
            <a:b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</a:br>
            <a:r>
              <a:rPr lang="en-US" sz="3600" dirty="0" smtClean="0">
                <a:solidFill>
                  <a:sysClr val="windowText" lastClr="000000"/>
                </a:solidFill>
                <a:latin typeface="Calibri Light" panose="020F0302020204030204"/>
              </a:rPr>
              <a:t>Business </a:t>
            </a:r>
            <a:r>
              <a:rPr lang="en-US" sz="3600" dirty="0">
                <a:solidFill>
                  <a:sysClr val="windowText" lastClr="000000"/>
                </a:solidFill>
                <a:latin typeface="Calibri Light" panose="020F0302020204030204"/>
              </a:rPr>
              <a:t>Ecosystems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957" y="4077072"/>
            <a:ext cx="3682333" cy="2496108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89263738"/>
              </p:ext>
            </p:extLst>
          </p:nvPr>
        </p:nvGraphicFramePr>
        <p:xfrm>
          <a:off x="18734546" y="1130809"/>
          <a:ext cx="13110027" cy="271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3615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847" y="0"/>
            <a:ext cx="12481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tmlehti3\Box Sync\SimLab DPR case studies\Photos\Alta Bates Sutter\IMG_1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605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mlehti3\Box Sync\SimLab DPR case studies\Photos\UCSF Mission Bay\IMG_17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7"/>
          <a:stretch/>
        </p:blipFill>
        <p:spPr bwMode="auto">
          <a:xfrm>
            <a:off x="14330957" y="1073"/>
            <a:ext cx="791986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rk-lpr.fi/wp-content/uploads/2013/03/helsingin_musiikkitalo_0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33" y="-6147"/>
            <a:ext cx="10296219" cy="686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8381" y="5589240"/>
            <a:ext cx="1008112" cy="100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\\home.org.aalto.fi\tmlehti3\data\Desktop\Tomi Perkon lähettämät kuvat\Ahtisaari_sisustus_1KR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/>
          <a:stretch/>
        </p:blipFill>
        <p:spPr bwMode="auto">
          <a:xfrm>
            <a:off x="-1727842" y="-171400"/>
            <a:ext cx="9145016" cy="715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1699" y="-603448"/>
            <a:ext cx="3237257" cy="3243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253" y="5049287"/>
            <a:ext cx="6932912" cy="1980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8308" y="257655"/>
            <a:ext cx="3237257" cy="3243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7173" y="4829149"/>
            <a:ext cx="7587406" cy="2128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22429" y="257655"/>
            <a:ext cx="3237257" cy="3243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06405" y="4982318"/>
            <a:ext cx="6937950" cy="19750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23229" y="257655"/>
            <a:ext cx="3237257" cy="3243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22829" y="5105627"/>
            <a:ext cx="6339290" cy="18321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42756" y="257655"/>
            <a:ext cx="3237257" cy="3243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79613" y="5157192"/>
            <a:ext cx="6339290" cy="18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5177</TotalTime>
  <Words>2420</Words>
  <Application>Microsoft Office PowerPoint</Application>
  <PresentationFormat>Custom</PresentationFormat>
  <Paragraphs>374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Custom Design</vt:lpstr>
      <vt:lpstr>PowerPoint Presentation</vt:lpstr>
      <vt:lpstr>PowerPoint Presentation</vt:lpstr>
      <vt:lpstr>PowerPoint Presentation</vt:lpstr>
      <vt:lpstr> SimLab at Aalto University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TKK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epyykko</dc:creator>
  <cp:lastModifiedBy>Pohjonen Soile</cp:lastModifiedBy>
  <cp:revision>365</cp:revision>
  <cp:lastPrinted>2013-04-08T08:19:59Z</cp:lastPrinted>
  <dcterms:created xsi:type="dcterms:W3CDTF">2010-10-19T09:48:08Z</dcterms:created>
  <dcterms:modified xsi:type="dcterms:W3CDTF">2015-09-15T06:36:34Z</dcterms:modified>
</cp:coreProperties>
</file>