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7" r:id="rId5"/>
    <p:sldId id="261" r:id="rId6"/>
    <p:sldId id="310" r:id="rId7"/>
    <p:sldId id="311" r:id="rId8"/>
    <p:sldId id="312" r:id="rId9"/>
    <p:sldId id="324" r:id="rId10"/>
    <p:sldId id="325" r:id="rId11"/>
    <p:sldId id="329" r:id="rId12"/>
    <p:sldId id="326" r:id="rId13"/>
    <p:sldId id="328" r:id="rId14"/>
    <p:sldId id="294" r:id="rId15"/>
    <p:sldId id="300" r:id="rId16"/>
    <p:sldId id="301" r:id="rId17"/>
    <p:sldId id="260" r:id="rId18"/>
    <p:sldId id="262" r:id="rId19"/>
    <p:sldId id="263" r:id="rId20"/>
    <p:sldId id="264" r:id="rId21"/>
    <p:sldId id="267" r:id="rId22"/>
    <p:sldId id="266" r:id="rId23"/>
    <p:sldId id="265" r:id="rId24"/>
    <p:sldId id="307" r:id="rId25"/>
    <p:sldId id="308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31" r:id="rId36"/>
    <p:sldId id="330" r:id="rId37"/>
    <p:sldId id="322" r:id="rId38"/>
    <p:sldId id="323" r:id="rId39"/>
  </p:sldIdLst>
  <p:sldSz cx="9144000" cy="6858000" type="screen4x3"/>
  <p:notesSz cx="6819900" cy="99187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B6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485" autoAdjust="0"/>
  </p:normalViewPr>
  <p:slideViewPr>
    <p:cSldViewPr>
      <p:cViewPr>
        <p:scale>
          <a:sx n="75" d="100"/>
          <a:sy n="75" d="100"/>
        </p:scale>
        <p:origin x="12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786" y="-84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Taul1!$A$2:$A$5</c:f>
              <c:strCache>
                <c:ptCount val="4"/>
                <c:pt idx="0">
                  <c:v>Social and health care services</c:v>
                </c:pt>
                <c:pt idx="1">
                  <c:v>HUS</c:v>
                </c:pt>
                <c:pt idx="2">
                  <c:v>Social assistance</c:v>
                </c:pt>
                <c:pt idx="3">
                  <c:v>Employment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1460</c:v>
                </c:pt>
                <c:pt idx="1">
                  <c:v>523</c:v>
                </c:pt>
                <c:pt idx="2">
                  <c:v>172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kern="1400" baseline="0"/>
            </a:pPr>
            <a:endParaRPr lang="fi-FI"/>
          </a:p>
        </c:txPr>
      </c:legendEntry>
      <c:layout>
        <c:manualLayout>
          <c:xMode val="edge"/>
          <c:yMode val="edge"/>
          <c:x val="0.71764329881201172"/>
          <c:y val="0"/>
          <c:w val="0.28235670118798828"/>
          <c:h val="1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zero"/>
    <c:showDLblsOverMax val="0"/>
  </c:chart>
  <c:txPr>
    <a:bodyPr/>
    <a:lstStyle/>
    <a:p>
      <a:pPr rtl="0">
        <a:defRPr sz="1800"/>
      </a:pPr>
      <a:endParaRPr lang="fi-FI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F07E8-83F7-4C2C-AC0E-E92D32D8448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</dgm:pt>
    <dgm:pt modelId="{C4E97E04-ECA9-42E2-8AFC-E253B4A87A2A}">
      <dgm:prSet phldrT="[Teksti]" custT="1"/>
      <dgm:spPr/>
      <dgm:t>
        <a:bodyPr/>
        <a:lstStyle/>
        <a:p>
          <a:pPr algn="l" rtl="0"/>
          <a:r>
            <a:rPr lang="en-GB" sz="2000" b="0" i="0" u="none" baseline="0"/>
            <a:t>Service network</a:t>
          </a:r>
          <a:endParaRPr lang="en-GB" sz="2000" dirty="0"/>
        </a:p>
      </dgm:t>
    </dgm:pt>
    <dgm:pt modelId="{9523C37D-65EC-4106-AACE-1649D05CCF95}" type="parTrans" cxnId="{36FD6FF2-BF7B-4EFA-926B-F3545B4841AD}">
      <dgm:prSet/>
      <dgm:spPr/>
      <dgm:t>
        <a:bodyPr/>
        <a:lstStyle/>
        <a:p>
          <a:endParaRPr lang="en-GB"/>
        </a:p>
      </dgm:t>
    </dgm:pt>
    <dgm:pt modelId="{FE8FFF7A-D08B-464F-9CA5-8A963D56529F}" type="sibTrans" cxnId="{36FD6FF2-BF7B-4EFA-926B-F3545B4841AD}">
      <dgm:prSet/>
      <dgm:spPr/>
      <dgm:t>
        <a:bodyPr/>
        <a:lstStyle/>
        <a:p>
          <a:endParaRPr lang="en-GB"/>
        </a:p>
      </dgm:t>
    </dgm:pt>
    <dgm:pt modelId="{6A14B7EB-85A2-4E9D-8C1C-A7271C9919F3}">
      <dgm:prSet phldrT="[Teksti]" custT="1"/>
      <dgm:spPr/>
      <dgm:t>
        <a:bodyPr/>
        <a:lstStyle/>
        <a:p>
          <a:pPr algn="l" rtl="0"/>
          <a:r>
            <a:rPr lang="en-GB" sz="2000" b="0" i="0" u="none" baseline="0"/>
            <a:t>Service</a:t>
          </a:r>
        </a:p>
        <a:p>
          <a:pPr algn="l" rtl="0"/>
          <a:r>
            <a:rPr lang="en-GB" sz="2000" b="0" i="0" u="none" baseline="0"/>
            <a:t>concepts</a:t>
          </a:r>
          <a:endParaRPr lang="en-GB" sz="2000" dirty="0"/>
        </a:p>
      </dgm:t>
    </dgm:pt>
    <dgm:pt modelId="{42F0A491-A68B-4DE7-834D-9CFD93352C55}" type="parTrans" cxnId="{2E56333E-14D7-4159-9BB8-B7F2A341CB23}">
      <dgm:prSet/>
      <dgm:spPr/>
      <dgm:t>
        <a:bodyPr/>
        <a:lstStyle/>
        <a:p>
          <a:endParaRPr lang="en-GB"/>
        </a:p>
      </dgm:t>
    </dgm:pt>
    <dgm:pt modelId="{4CF3E09A-D960-46DA-A8F9-2BB52ACD0B81}" type="sibTrans" cxnId="{2E56333E-14D7-4159-9BB8-B7F2A341CB23}">
      <dgm:prSet/>
      <dgm:spPr/>
      <dgm:t>
        <a:bodyPr/>
        <a:lstStyle/>
        <a:p>
          <a:endParaRPr lang="en-GB"/>
        </a:p>
      </dgm:t>
    </dgm:pt>
    <dgm:pt modelId="{A4D0ABD6-5F52-4A5E-A02D-826A6F48FAD6}">
      <dgm:prSet phldrT="[Teksti]" custT="1"/>
      <dgm:spPr>
        <a:solidFill>
          <a:srgbClr val="00A0B6"/>
        </a:solidFill>
      </dgm:spPr>
      <dgm:t>
        <a:bodyPr/>
        <a:lstStyle/>
        <a:p>
          <a:pPr algn="l" rtl="0"/>
          <a:r>
            <a:rPr lang="en-GB" sz="2000" b="0" i="0" u="none" baseline="0"/>
            <a:t>Service renewal</a:t>
          </a:r>
          <a:endParaRPr lang="en-GB" sz="2000" dirty="0"/>
        </a:p>
      </dgm:t>
    </dgm:pt>
    <dgm:pt modelId="{97843BCA-5FCC-4C2C-A319-76B60883BFF9}" type="parTrans" cxnId="{9BFFD455-1F0F-4160-A84F-6DE1809595DE}">
      <dgm:prSet/>
      <dgm:spPr/>
      <dgm:t>
        <a:bodyPr/>
        <a:lstStyle/>
        <a:p>
          <a:endParaRPr lang="en-GB"/>
        </a:p>
      </dgm:t>
    </dgm:pt>
    <dgm:pt modelId="{3E2CE39C-00F3-4190-B10C-153E3FD1E96E}" type="sibTrans" cxnId="{9BFFD455-1F0F-4160-A84F-6DE1809595DE}">
      <dgm:prSet/>
      <dgm:spPr/>
      <dgm:t>
        <a:bodyPr/>
        <a:lstStyle/>
        <a:p>
          <a:endParaRPr lang="en-GB"/>
        </a:p>
      </dgm:t>
    </dgm:pt>
    <dgm:pt modelId="{FFBEA630-A0AA-4B93-A13B-025991BF6EAC}" type="pres">
      <dgm:prSet presAssocID="{28CF07E8-83F7-4C2C-AC0E-E92D32D8448E}" presName="Name0" presStyleCnt="0">
        <dgm:presLayoutVars>
          <dgm:dir/>
          <dgm:animOne val="branch"/>
          <dgm:animLvl val="lvl"/>
        </dgm:presLayoutVars>
      </dgm:prSet>
      <dgm:spPr/>
    </dgm:pt>
    <dgm:pt modelId="{D516C0CE-D66E-43B2-BC57-B51C2C948AB4}" type="pres">
      <dgm:prSet presAssocID="{C4E97E04-ECA9-42E2-8AFC-E253B4A87A2A}" presName="chaos" presStyleCnt="0"/>
      <dgm:spPr/>
    </dgm:pt>
    <dgm:pt modelId="{AA36F2A4-7937-473A-8BE8-0FA1D53DE877}" type="pres">
      <dgm:prSet presAssocID="{C4E97E04-ECA9-42E2-8AFC-E253B4A87A2A}" presName="parTx1" presStyleLbl="revTx" presStyleIdx="0" presStyleCnt="2"/>
      <dgm:spPr/>
      <dgm:t>
        <a:bodyPr/>
        <a:lstStyle/>
        <a:p>
          <a:endParaRPr lang="en-GB"/>
        </a:p>
      </dgm:t>
    </dgm:pt>
    <dgm:pt modelId="{0634BEEE-D41C-4622-B42D-94C73CDEE6B5}" type="pres">
      <dgm:prSet presAssocID="{C4E97E04-ECA9-42E2-8AFC-E253B4A87A2A}" presName="c1" presStyleLbl="node1" presStyleIdx="0" presStyleCnt="19"/>
      <dgm:spPr>
        <a:solidFill>
          <a:srgbClr val="00A0B6"/>
        </a:solidFill>
      </dgm:spPr>
    </dgm:pt>
    <dgm:pt modelId="{2BD62ED3-65B1-4781-9241-D2962B269FE8}" type="pres">
      <dgm:prSet presAssocID="{C4E97E04-ECA9-42E2-8AFC-E253B4A87A2A}" presName="c2" presStyleLbl="node1" presStyleIdx="1" presStyleCnt="19"/>
      <dgm:spPr>
        <a:solidFill>
          <a:srgbClr val="00A0B6"/>
        </a:solidFill>
      </dgm:spPr>
    </dgm:pt>
    <dgm:pt modelId="{F2E58031-6B1B-4E11-B4E0-00EC175ACF1D}" type="pres">
      <dgm:prSet presAssocID="{C4E97E04-ECA9-42E2-8AFC-E253B4A87A2A}" presName="c3" presStyleLbl="node1" presStyleIdx="2" presStyleCnt="19"/>
      <dgm:spPr>
        <a:solidFill>
          <a:srgbClr val="00A0B6"/>
        </a:solidFill>
      </dgm:spPr>
    </dgm:pt>
    <dgm:pt modelId="{38C0A2CF-B757-4749-B2CD-50B0823393AE}" type="pres">
      <dgm:prSet presAssocID="{C4E97E04-ECA9-42E2-8AFC-E253B4A87A2A}" presName="c4" presStyleLbl="node1" presStyleIdx="3" presStyleCnt="19"/>
      <dgm:spPr>
        <a:solidFill>
          <a:srgbClr val="00A0B6"/>
        </a:solidFill>
      </dgm:spPr>
    </dgm:pt>
    <dgm:pt modelId="{4058C524-27B6-4CFE-AB62-30389FCA46BC}" type="pres">
      <dgm:prSet presAssocID="{C4E97E04-ECA9-42E2-8AFC-E253B4A87A2A}" presName="c5" presStyleLbl="node1" presStyleIdx="4" presStyleCnt="19"/>
      <dgm:spPr>
        <a:solidFill>
          <a:srgbClr val="00A0B6"/>
        </a:solidFill>
      </dgm:spPr>
    </dgm:pt>
    <dgm:pt modelId="{A5A48711-E3B6-49A4-A28A-0233344C5BE1}" type="pres">
      <dgm:prSet presAssocID="{C4E97E04-ECA9-42E2-8AFC-E253B4A87A2A}" presName="c6" presStyleLbl="node1" presStyleIdx="5" presStyleCnt="19"/>
      <dgm:spPr>
        <a:solidFill>
          <a:srgbClr val="00A0B6"/>
        </a:solidFill>
      </dgm:spPr>
    </dgm:pt>
    <dgm:pt modelId="{189ED441-3243-4E60-B654-7D73BE151569}" type="pres">
      <dgm:prSet presAssocID="{C4E97E04-ECA9-42E2-8AFC-E253B4A87A2A}" presName="c7" presStyleLbl="node1" presStyleIdx="6" presStyleCnt="19"/>
      <dgm:spPr>
        <a:solidFill>
          <a:srgbClr val="00A0B6"/>
        </a:solidFill>
      </dgm:spPr>
    </dgm:pt>
    <dgm:pt modelId="{45EB9584-7B6D-4BE2-8FAB-D0C32E335934}" type="pres">
      <dgm:prSet presAssocID="{C4E97E04-ECA9-42E2-8AFC-E253B4A87A2A}" presName="c8" presStyleLbl="node1" presStyleIdx="7" presStyleCnt="19"/>
      <dgm:spPr>
        <a:solidFill>
          <a:srgbClr val="00A0B6"/>
        </a:solidFill>
      </dgm:spPr>
    </dgm:pt>
    <dgm:pt modelId="{63B008ED-9E6F-404C-9500-493953C79893}" type="pres">
      <dgm:prSet presAssocID="{C4E97E04-ECA9-42E2-8AFC-E253B4A87A2A}" presName="c9" presStyleLbl="node1" presStyleIdx="8" presStyleCnt="19"/>
      <dgm:spPr>
        <a:solidFill>
          <a:srgbClr val="00A0B6"/>
        </a:solidFill>
      </dgm:spPr>
    </dgm:pt>
    <dgm:pt modelId="{CB10E2EE-C13B-4D0C-A173-18F2570FBE95}" type="pres">
      <dgm:prSet presAssocID="{C4E97E04-ECA9-42E2-8AFC-E253B4A87A2A}" presName="c10" presStyleLbl="node1" presStyleIdx="9" presStyleCnt="19"/>
      <dgm:spPr>
        <a:solidFill>
          <a:srgbClr val="00A0B6"/>
        </a:solidFill>
      </dgm:spPr>
    </dgm:pt>
    <dgm:pt modelId="{EC6BBDB8-2CEC-4AD0-A0EF-C1904D3459A1}" type="pres">
      <dgm:prSet presAssocID="{C4E97E04-ECA9-42E2-8AFC-E253B4A87A2A}" presName="c11" presStyleLbl="node1" presStyleIdx="10" presStyleCnt="19"/>
      <dgm:spPr>
        <a:solidFill>
          <a:srgbClr val="00A0B6"/>
        </a:solidFill>
        <a:ln>
          <a:solidFill>
            <a:srgbClr val="00A0B6"/>
          </a:solidFill>
        </a:ln>
      </dgm:spPr>
    </dgm:pt>
    <dgm:pt modelId="{B0ECAC8F-2CA1-4FAE-8A5E-896CE8EFBCF2}" type="pres">
      <dgm:prSet presAssocID="{C4E97E04-ECA9-42E2-8AFC-E253B4A87A2A}" presName="c12" presStyleLbl="node1" presStyleIdx="11" presStyleCnt="19"/>
      <dgm:spPr>
        <a:solidFill>
          <a:srgbClr val="00A0B6"/>
        </a:solidFill>
      </dgm:spPr>
    </dgm:pt>
    <dgm:pt modelId="{EC35FCD5-FBA8-4F47-96D2-F1120205EED1}" type="pres">
      <dgm:prSet presAssocID="{C4E97E04-ECA9-42E2-8AFC-E253B4A87A2A}" presName="c13" presStyleLbl="node1" presStyleIdx="12" presStyleCnt="19"/>
      <dgm:spPr>
        <a:solidFill>
          <a:srgbClr val="00A0B6"/>
        </a:solidFill>
      </dgm:spPr>
    </dgm:pt>
    <dgm:pt modelId="{3703278E-FE77-4010-A897-D1001E717FA4}" type="pres">
      <dgm:prSet presAssocID="{C4E97E04-ECA9-42E2-8AFC-E253B4A87A2A}" presName="c14" presStyleLbl="node1" presStyleIdx="13" presStyleCnt="19"/>
      <dgm:spPr>
        <a:solidFill>
          <a:srgbClr val="00A0B6"/>
        </a:solidFill>
      </dgm:spPr>
    </dgm:pt>
    <dgm:pt modelId="{26ACA515-A8AD-43EC-A03A-D77639F3FC29}" type="pres">
      <dgm:prSet presAssocID="{C4E97E04-ECA9-42E2-8AFC-E253B4A87A2A}" presName="c15" presStyleLbl="node1" presStyleIdx="14" presStyleCnt="19"/>
      <dgm:spPr>
        <a:solidFill>
          <a:srgbClr val="00A0B6"/>
        </a:solidFill>
      </dgm:spPr>
    </dgm:pt>
    <dgm:pt modelId="{4FC29DBC-7126-4929-85E1-72E324AC949A}" type="pres">
      <dgm:prSet presAssocID="{C4E97E04-ECA9-42E2-8AFC-E253B4A87A2A}" presName="c16" presStyleLbl="node1" presStyleIdx="15" presStyleCnt="19"/>
      <dgm:spPr>
        <a:solidFill>
          <a:srgbClr val="00A0B6"/>
        </a:solidFill>
      </dgm:spPr>
    </dgm:pt>
    <dgm:pt modelId="{9C6854F5-54D6-4E84-8C08-40D890614BCF}" type="pres">
      <dgm:prSet presAssocID="{C4E97E04-ECA9-42E2-8AFC-E253B4A87A2A}" presName="c17" presStyleLbl="node1" presStyleIdx="16" presStyleCnt="19"/>
      <dgm:spPr>
        <a:solidFill>
          <a:srgbClr val="00A0B6"/>
        </a:solidFill>
      </dgm:spPr>
    </dgm:pt>
    <dgm:pt modelId="{2B6FA682-1564-4219-B4A5-2ACCBAEC64D7}" type="pres">
      <dgm:prSet presAssocID="{C4E97E04-ECA9-42E2-8AFC-E253B4A87A2A}" presName="c18" presStyleLbl="node1" presStyleIdx="17" presStyleCnt="19"/>
      <dgm:spPr>
        <a:solidFill>
          <a:srgbClr val="00A0B6"/>
        </a:solidFill>
      </dgm:spPr>
    </dgm:pt>
    <dgm:pt modelId="{470B69A3-E2CC-46A5-89ED-FD4358787A3E}" type="pres">
      <dgm:prSet presAssocID="{FE8FFF7A-D08B-464F-9CA5-8A963D56529F}" presName="chevronComposite1" presStyleCnt="0"/>
      <dgm:spPr/>
    </dgm:pt>
    <dgm:pt modelId="{48024124-7AE4-4AC1-BD98-4C6D9568AF30}" type="pres">
      <dgm:prSet presAssocID="{FE8FFF7A-D08B-464F-9CA5-8A963D56529F}" presName="chevron1" presStyleLbl="sibTrans2D1" presStyleIdx="0" presStyleCnt="2"/>
      <dgm:spPr>
        <a:solidFill>
          <a:srgbClr val="00A0B6"/>
        </a:solidFill>
      </dgm:spPr>
    </dgm:pt>
    <dgm:pt modelId="{FCA4F7EB-54FB-4981-90FD-08910CC73D11}" type="pres">
      <dgm:prSet presAssocID="{FE8FFF7A-D08B-464F-9CA5-8A963D56529F}" presName="spChevron1" presStyleCnt="0"/>
      <dgm:spPr/>
    </dgm:pt>
    <dgm:pt modelId="{479F4752-D6A8-490E-ABFD-38036F009D51}" type="pres">
      <dgm:prSet presAssocID="{6A14B7EB-85A2-4E9D-8C1C-A7271C9919F3}" presName="middle" presStyleCnt="0"/>
      <dgm:spPr/>
    </dgm:pt>
    <dgm:pt modelId="{ECD36F46-AECC-47AF-A4E6-FD97480644B9}" type="pres">
      <dgm:prSet presAssocID="{6A14B7EB-85A2-4E9D-8C1C-A7271C9919F3}" presName="parTxMid" presStyleLbl="revTx" presStyleIdx="1" presStyleCnt="2" custScaleX="76536" custScaleY="70278" custLinFactNeighborX="-2006" custLinFactNeighborY="4454"/>
      <dgm:spPr/>
      <dgm:t>
        <a:bodyPr/>
        <a:lstStyle/>
        <a:p>
          <a:endParaRPr lang="en-GB"/>
        </a:p>
      </dgm:t>
    </dgm:pt>
    <dgm:pt modelId="{676BA4D1-3569-4E90-BB8D-56DD2E75FABF}" type="pres">
      <dgm:prSet presAssocID="{6A14B7EB-85A2-4E9D-8C1C-A7271C9919F3}" presName="spMid" presStyleCnt="0"/>
      <dgm:spPr/>
    </dgm:pt>
    <dgm:pt modelId="{95F8643D-5839-43CC-BDA3-51C1FC4AA9E0}" type="pres">
      <dgm:prSet presAssocID="{4CF3E09A-D960-46DA-A8F9-2BB52ACD0B81}" presName="chevronComposite1" presStyleCnt="0"/>
      <dgm:spPr/>
    </dgm:pt>
    <dgm:pt modelId="{15B685E6-00BE-482E-A4C3-89C40170CF66}" type="pres">
      <dgm:prSet presAssocID="{4CF3E09A-D960-46DA-A8F9-2BB52ACD0B81}" presName="chevron1" presStyleLbl="sibTrans2D1" presStyleIdx="1" presStyleCnt="2" custLinFactNeighborX="-29546" custLinFactNeighborY="1202"/>
      <dgm:spPr>
        <a:solidFill>
          <a:srgbClr val="00A0B6"/>
        </a:solidFill>
      </dgm:spPr>
    </dgm:pt>
    <dgm:pt modelId="{A7CD0951-F904-4551-91AB-3554CF4DAA96}" type="pres">
      <dgm:prSet presAssocID="{4CF3E09A-D960-46DA-A8F9-2BB52ACD0B81}" presName="spChevron1" presStyleCnt="0"/>
      <dgm:spPr/>
    </dgm:pt>
    <dgm:pt modelId="{7B44BDD4-0752-4672-99D3-3296496BA467}" type="pres">
      <dgm:prSet presAssocID="{A4D0ABD6-5F52-4A5E-A02D-826A6F48FAD6}" presName="last" presStyleCnt="0"/>
      <dgm:spPr/>
    </dgm:pt>
    <dgm:pt modelId="{BE2748DE-0EB5-408C-B911-317CD7582C99}" type="pres">
      <dgm:prSet presAssocID="{A4D0ABD6-5F52-4A5E-A02D-826A6F48FAD6}" presName="circleTx" presStyleLbl="node1" presStyleIdx="18" presStyleCnt="19" custScaleX="114170" custScaleY="119043"/>
      <dgm:spPr/>
      <dgm:t>
        <a:bodyPr/>
        <a:lstStyle/>
        <a:p>
          <a:endParaRPr lang="en-GB"/>
        </a:p>
      </dgm:t>
    </dgm:pt>
    <dgm:pt modelId="{A20BC58E-87E7-439A-889E-6268D52998CD}" type="pres">
      <dgm:prSet presAssocID="{A4D0ABD6-5F52-4A5E-A02D-826A6F48FAD6}" presName="spN" presStyleCnt="0"/>
      <dgm:spPr/>
    </dgm:pt>
  </dgm:ptLst>
  <dgm:cxnLst>
    <dgm:cxn modelId="{9BFFD455-1F0F-4160-A84F-6DE1809595DE}" srcId="{28CF07E8-83F7-4C2C-AC0E-E92D32D8448E}" destId="{A4D0ABD6-5F52-4A5E-A02D-826A6F48FAD6}" srcOrd="2" destOrd="0" parTransId="{97843BCA-5FCC-4C2C-A319-76B60883BFF9}" sibTransId="{3E2CE39C-00F3-4190-B10C-153E3FD1E96E}"/>
    <dgm:cxn modelId="{58629714-E5EF-4803-A582-C922C11C6125}" type="presOf" srcId="{A4D0ABD6-5F52-4A5E-A02D-826A6F48FAD6}" destId="{BE2748DE-0EB5-408C-B911-317CD7582C99}" srcOrd="0" destOrd="0" presId="urn:microsoft.com/office/officeart/2009/3/layout/RandomtoResultProcess"/>
    <dgm:cxn modelId="{FF400C92-76DD-44EA-82D6-8CDC138242D4}" type="presOf" srcId="{6A14B7EB-85A2-4E9D-8C1C-A7271C9919F3}" destId="{ECD36F46-AECC-47AF-A4E6-FD97480644B9}" srcOrd="0" destOrd="0" presId="urn:microsoft.com/office/officeart/2009/3/layout/RandomtoResultProcess"/>
    <dgm:cxn modelId="{2E56333E-14D7-4159-9BB8-B7F2A341CB23}" srcId="{28CF07E8-83F7-4C2C-AC0E-E92D32D8448E}" destId="{6A14B7EB-85A2-4E9D-8C1C-A7271C9919F3}" srcOrd="1" destOrd="0" parTransId="{42F0A491-A68B-4DE7-834D-9CFD93352C55}" sibTransId="{4CF3E09A-D960-46DA-A8F9-2BB52ACD0B81}"/>
    <dgm:cxn modelId="{E1F6903D-A6D0-421C-860C-DE2A575406DE}" type="presOf" srcId="{C4E97E04-ECA9-42E2-8AFC-E253B4A87A2A}" destId="{AA36F2A4-7937-473A-8BE8-0FA1D53DE877}" srcOrd="0" destOrd="0" presId="urn:microsoft.com/office/officeart/2009/3/layout/RandomtoResultProcess"/>
    <dgm:cxn modelId="{71F2A789-A7B6-4128-8C7F-A020AEF9FD02}" type="presOf" srcId="{28CF07E8-83F7-4C2C-AC0E-E92D32D8448E}" destId="{FFBEA630-A0AA-4B93-A13B-025991BF6EAC}" srcOrd="0" destOrd="0" presId="urn:microsoft.com/office/officeart/2009/3/layout/RandomtoResultProcess"/>
    <dgm:cxn modelId="{36FD6FF2-BF7B-4EFA-926B-F3545B4841AD}" srcId="{28CF07E8-83F7-4C2C-AC0E-E92D32D8448E}" destId="{C4E97E04-ECA9-42E2-8AFC-E253B4A87A2A}" srcOrd="0" destOrd="0" parTransId="{9523C37D-65EC-4106-AACE-1649D05CCF95}" sibTransId="{FE8FFF7A-D08B-464F-9CA5-8A963D56529F}"/>
    <dgm:cxn modelId="{3765F1D9-4B2B-4729-B59A-608DEF013260}" type="presParOf" srcId="{FFBEA630-A0AA-4B93-A13B-025991BF6EAC}" destId="{D516C0CE-D66E-43B2-BC57-B51C2C948AB4}" srcOrd="0" destOrd="0" presId="urn:microsoft.com/office/officeart/2009/3/layout/RandomtoResultProcess"/>
    <dgm:cxn modelId="{E5AAA16E-53C2-40B5-9710-55373B9ABDD2}" type="presParOf" srcId="{D516C0CE-D66E-43B2-BC57-B51C2C948AB4}" destId="{AA36F2A4-7937-473A-8BE8-0FA1D53DE877}" srcOrd="0" destOrd="0" presId="urn:microsoft.com/office/officeart/2009/3/layout/RandomtoResultProcess"/>
    <dgm:cxn modelId="{6AAD6955-07CF-4CF8-9F93-1027A91D40CD}" type="presParOf" srcId="{D516C0CE-D66E-43B2-BC57-B51C2C948AB4}" destId="{0634BEEE-D41C-4622-B42D-94C73CDEE6B5}" srcOrd="1" destOrd="0" presId="urn:microsoft.com/office/officeart/2009/3/layout/RandomtoResultProcess"/>
    <dgm:cxn modelId="{FE2FC2FE-55B9-4901-85A1-FF6E6C555ABE}" type="presParOf" srcId="{D516C0CE-D66E-43B2-BC57-B51C2C948AB4}" destId="{2BD62ED3-65B1-4781-9241-D2962B269FE8}" srcOrd="2" destOrd="0" presId="urn:microsoft.com/office/officeart/2009/3/layout/RandomtoResultProcess"/>
    <dgm:cxn modelId="{2AE2283D-7DF9-4B70-ADAE-CBF9C1FDB679}" type="presParOf" srcId="{D516C0CE-D66E-43B2-BC57-B51C2C948AB4}" destId="{F2E58031-6B1B-4E11-B4E0-00EC175ACF1D}" srcOrd="3" destOrd="0" presId="urn:microsoft.com/office/officeart/2009/3/layout/RandomtoResultProcess"/>
    <dgm:cxn modelId="{7E47B716-6443-423A-875C-1CF3386F939A}" type="presParOf" srcId="{D516C0CE-D66E-43B2-BC57-B51C2C948AB4}" destId="{38C0A2CF-B757-4749-B2CD-50B0823393AE}" srcOrd="4" destOrd="0" presId="urn:microsoft.com/office/officeart/2009/3/layout/RandomtoResultProcess"/>
    <dgm:cxn modelId="{312B784E-B4BF-4CF4-8DF8-DD394973C20A}" type="presParOf" srcId="{D516C0CE-D66E-43B2-BC57-B51C2C948AB4}" destId="{4058C524-27B6-4CFE-AB62-30389FCA46BC}" srcOrd="5" destOrd="0" presId="urn:microsoft.com/office/officeart/2009/3/layout/RandomtoResultProcess"/>
    <dgm:cxn modelId="{9B3BE23B-8E32-45AB-A0E6-A4BB0C030FD2}" type="presParOf" srcId="{D516C0CE-D66E-43B2-BC57-B51C2C948AB4}" destId="{A5A48711-E3B6-49A4-A28A-0233344C5BE1}" srcOrd="6" destOrd="0" presId="urn:microsoft.com/office/officeart/2009/3/layout/RandomtoResultProcess"/>
    <dgm:cxn modelId="{B5220228-0CCC-4479-BE72-F3D6273983A1}" type="presParOf" srcId="{D516C0CE-D66E-43B2-BC57-B51C2C948AB4}" destId="{189ED441-3243-4E60-B654-7D73BE151569}" srcOrd="7" destOrd="0" presId="urn:microsoft.com/office/officeart/2009/3/layout/RandomtoResultProcess"/>
    <dgm:cxn modelId="{37A61269-7C54-4814-9219-CDE0A27086A7}" type="presParOf" srcId="{D516C0CE-D66E-43B2-BC57-B51C2C948AB4}" destId="{45EB9584-7B6D-4BE2-8FAB-D0C32E335934}" srcOrd="8" destOrd="0" presId="urn:microsoft.com/office/officeart/2009/3/layout/RandomtoResultProcess"/>
    <dgm:cxn modelId="{B1672294-30D9-4FC4-90D2-B840B3D0C07F}" type="presParOf" srcId="{D516C0CE-D66E-43B2-BC57-B51C2C948AB4}" destId="{63B008ED-9E6F-404C-9500-493953C79893}" srcOrd="9" destOrd="0" presId="urn:microsoft.com/office/officeart/2009/3/layout/RandomtoResultProcess"/>
    <dgm:cxn modelId="{F7EE4873-AA77-48D2-AE0B-F9D85A05F51D}" type="presParOf" srcId="{D516C0CE-D66E-43B2-BC57-B51C2C948AB4}" destId="{CB10E2EE-C13B-4D0C-A173-18F2570FBE95}" srcOrd="10" destOrd="0" presId="urn:microsoft.com/office/officeart/2009/3/layout/RandomtoResultProcess"/>
    <dgm:cxn modelId="{B370D1AD-B6B2-4474-AB11-3008118E587B}" type="presParOf" srcId="{D516C0CE-D66E-43B2-BC57-B51C2C948AB4}" destId="{EC6BBDB8-2CEC-4AD0-A0EF-C1904D3459A1}" srcOrd="11" destOrd="0" presId="urn:microsoft.com/office/officeart/2009/3/layout/RandomtoResultProcess"/>
    <dgm:cxn modelId="{6E03A023-942A-4557-937C-E6CE88A28C6A}" type="presParOf" srcId="{D516C0CE-D66E-43B2-BC57-B51C2C948AB4}" destId="{B0ECAC8F-2CA1-4FAE-8A5E-896CE8EFBCF2}" srcOrd="12" destOrd="0" presId="urn:microsoft.com/office/officeart/2009/3/layout/RandomtoResultProcess"/>
    <dgm:cxn modelId="{0BBAAA6D-4E32-4B11-9F61-026544632EBF}" type="presParOf" srcId="{D516C0CE-D66E-43B2-BC57-B51C2C948AB4}" destId="{EC35FCD5-FBA8-4F47-96D2-F1120205EED1}" srcOrd="13" destOrd="0" presId="urn:microsoft.com/office/officeart/2009/3/layout/RandomtoResultProcess"/>
    <dgm:cxn modelId="{5DBD40D2-C1E9-4A86-85FE-17C2F04F5A2D}" type="presParOf" srcId="{D516C0CE-D66E-43B2-BC57-B51C2C948AB4}" destId="{3703278E-FE77-4010-A897-D1001E717FA4}" srcOrd="14" destOrd="0" presId="urn:microsoft.com/office/officeart/2009/3/layout/RandomtoResultProcess"/>
    <dgm:cxn modelId="{F5A4219D-8843-4CAD-81D1-C7D554C3A4B9}" type="presParOf" srcId="{D516C0CE-D66E-43B2-BC57-B51C2C948AB4}" destId="{26ACA515-A8AD-43EC-A03A-D77639F3FC29}" srcOrd="15" destOrd="0" presId="urn:microsoft.com/office/officeart/2009/3/layout/RandomtoResultProcess"/>
    <dgm:cxn modelId="{4E2CF7D0-B986-4466-936F-8425EC851853}" type="presParOf" srcId="{D516C0CE-D66E-43B2-BC57-B51C2C948AB4}" destId="{4FC29DBC-7126-4929-85E1-72E324AC949A}" srcOrd="16" destOrd="0" presId="urn:microsoft.com/office/officeart/2009/3/layout/RandomtoResultProcess"/>
    <dgm:cxn modelId="{CBE13712-3F3E-46B8-AEB9-725AF9DD2FDF}" type="presParOf" srcId="{D516C0CE-D66E-43B2-BC57-B51C2C948AB4}" destId="{9C6854F5-54D6-4E84-8C08-40D890614BCF}" srcOrd="17" destOrd="0" presId="urn:microsoft.com/office/officeart/2009/3/layout/RandomtoResultProcess"/>
    <dgm:cxn modelId="{81BA8DE5-B7F0-469F-8685-21A05F79D808}" type="presParOf" srcId="{D516C0CE-D66E-43B2-BC57-B51C2C948AB4}" destId="{2B6FA682-1564-4219-B4A5-2ACCBAEC64D7}" srcOrd="18" destOrd="0" presId="urn:microsoft.com/office/officeart/2009/3/layout/RandomtoResultProcess"/>
    <dgm:cxn modelId="{38F24DB9-6BD1-4036-844D-40AA9A7FD3B8}" type="presParOf" srcId="{FFBEA630-A0AA-4B93-A13B-025991BF6EAC}" destId="{470B69A3-E2CC-46A5-89ED-FD4358787A3E}" srcOrd="1" destOrd="0" presId="urn:microsoft.com/office/officeart/2009/3/layout/RandomtoResultProcess"/>
    <dgm:cxn modelId="{FFB1DDAE-0E05-4416-976C-78C0F1C14861}" type="presParOf" srcId="{470B69A3-E2CC-46A5-89ED-FD4358787A3E}" destId="{48024124-7AE4-4AC1-BD98-4C6D9568AF30}" srcOrd="0" destOrd="0" presId="urn:microsoft.com/office/officeart/2009/3/layout/RandomtoResultProcess"/>
    <dgm:cxn modelId="{D8A1C517-EBC4-4ACB-9160-B444911D7B4F}" type="presParOf" srcId="{470B69A3-E2CC-46A5-89ED-FD4358787A3E}" destId="{FCA4F7EB-54FB-4981-90FD-08910CC73D11}" srcOrd="1" destOrd="0" presId="urn:microsoft.com/office/officeart/2009/3/layout/RandomtoResultProcess"/>
    <dgm:cxn modelId="{B6DDB31F-DEEF-436C-8F13-439741FBD66B}" type="presParOf" srcId="{FFBEA630-A0AA-4B93-A13B-025991BF6EAC}" destId="{479F4752-D6A8-490E-ABFD-38036F009D51}" srcOrd="2" destOrd="0" presId="urn:microsoft.com/office/officeart/2009/3/layout/RandomtoResultProcess"/>
    <dgm:cxn modelId="{D5670BBE-932D-44CD-A89C-C29BC4AC7B72}" type="presParOf" srcId="{479F4752-D6A8-490E-ABFD-38036F009D51}" destId="{ECD36F46-AECC-47AF-A4E6-FD97480644B9}" srcOrd="0" destOrd="0" presId="urn:microsoft.com/office/officeart/2009/3/layout/RandomtoResultProcess"/>
    <dgm:cxn modelId="{AF2F649C-5904-4B62-8721-D39A8F17EBAC}" type="presParOf" srcId="{479F4752-D6A8-490E-ABFD-38036F009D51}" destId="{676BA4D1-3569-4E90-BB8D-56DD2E75FABF}" srcOrd="1" destOrd="0" presId="urn:microsoft.com/office/officeart/2009/3/layout/RandomtoResultProcess"/>
    <dgm:cxn modelId="{280194E0-6BF8-40E2-9A44-60577902592E}" type="presParOf" srcId="{FFBEA630-A0AA-4B93-A13B-025991BF6EAC}" destId="{95F8643D-5839-43CC-BDA3-51C1FC4AA9E0}" srcOrd="3" destOrd="0" presId="urn:microsoft.com/office/officeart/2009/3/layout/RandomtoResultProcess"/>
    <dgm:cxn modelId="{125C5AA2-641D-4C4F-9D70-83130F9CEB40}" type="presParOf" srcId="{95F8643D-5839-43CC-BDA3-51C1FC4AA9E0}" destId="{15B685E6-00BE-482E-A4C3-89C40170CF66}" srcOrd="0" destOrd="0" presId="urn:microsoft.com/office/officeart/2009/3/layout/RandomtoResultProcess"/>
    <dgm:cxn modelId="{4B486A79-28A1-4DB7-ADF1-233F3AADDA97}" type="presParOf" srcId="{95F8643D-5839-43CC-BDA3-51C1FC4AA9E0}" destId="{A7CD0951-F904-4551-91AB-3554CF4DAA96}" srcOrd="1" destOrd="0" presId="urn:microsoft.com/office/officeart/2009/3/layout/RandomtoResultProcess"/>
    <dgm:cxn modelId="{1FBFC9C9-9064-441E-85F5-4C69353AA105}" type="presParOf" srcId="{FFBEA630-A0AA-4B93-A13B-025991BF6EAC}" destId="{7B44BDD4-0752-4672-99D3-3296496BA467}" srcOrd="4" destOrd="0" presId="urn:microsoft.com/office/officeart/2009/3/layout/RandomtoResultProcess"/>
    <dgm:cxn modelId="{9AF32469-4D59-47C4-9709-8A9A1A7360C3}" type="presParOf" srcId="{7B44BDD4-0752-4672-99D3-3296496BA467}" destId="{BE2748DE-0EB5-408C-B911-317CD7582C99}" srcOrd="0" destOrd="0" presId="urn:microsoft.com/office/officeart/2009/3/layout/RandomtoResultProcess"/>
    <dgm:cxn modelId="{2DF2B585-EC23-443F-8FD4-CE85529C3853}" type="presParOf" srcId="{7B44BDD4-0752-4672-99D3-3296496BA467}" destId="{A20BC58E-87E7-439A-889E-6268D52998C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6F2A4-7937-473A-8BE8-0FA1D53DE877}">
      <dsp:nvSpPr>
        <dsp:cNvPr id="0" name=""/>
        <dsp:cNvSpPr/>
      </dsp:nvSpPr>
      <dsp:spPr>
        <a:xfrm>
          <a:off x="131875" y="1333348"/>
          <a:ext cx="1967751" cy="64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baseline="0"/>
            <a:t>Service network</a:t>
          </a:r>
          <a:endParaRPr lang="en-GB" sz="2000" kern="1200" dirty="0"/>
        </a:p>
      </dsp:txBody>
      <dsp:txXfrm>
        <a:off x="131875" y="1333348"/>
        <a:ext cx="1967751" cy="648463"/>
      </dsp:txXfrm>
    </dsp:sp>
    <dsp:sp modelId="{0634BEEE-D41C-4622-B42D-94C73CDEE6B5}">
      <dsp:nvSpPr>
        <dsp:cNvPr id="0" name=""/>
        <dsp:cNvSpPr/>
      </dsp:nvSpPr>
      <dsp:spPr>
        <a:xfrm>
          <a:off x="129639" y="1136126"/>
          <a:ext cx="156525" cy="156525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62ED3-65B1-4781-9241-D2962B269FE8}">
      <dsp:nvSpPr>
        <dsp:cNvPr id="0" name=""/>
        <dsp:cNvSpPr/>
      </dsp:nvSpPr>
      <dsp:spPr>
        <a:xfrm>
          <a:off x="239207" y="916990"/>
          <a:ext cx="156525" cy="156525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58031-6B1B-4E11-B4E0-00EC175ACF1D}">
      <dsp:nvSpPr>
        <dsp:cNvPr id="0" name=""/>
        <dsp:cNvSpPr/>
      </dsp:nvSpPr>
      <dsp:spPr>
        <a:xfrm>
          <a:off x="502170" y="960817"/>
          <a:ext cx="245968" cy="245968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0A2CF-B757-4749-B2CD-50B0823393AE}">
      <dsp:nvSpPr>
        <dsp:cNvPr id="0" name=""/>
        <dsp:cNvSpPr/>
      </dsp:nvSpPr>
      <dsp:spPr>
        <a:xfrm>
          <a:off x="721306" y="719768"/>
          <a:ext cx="156525" cy="156525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8C524-27B6-4CFE-AB62-30389FCA46BC}">
      <dsp:nvSpPr>
        <dsp:cNvPr id="0" name=""/>
        <dsp:cNvSpPr/>
      </dsp:nvSpPr>
      <dsp:spPr>
        <a:xfrm>
          <a:off x="1006182" y="632113"/>
          <a:ext cx="156525" cy="156525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48711-E3B6-49A4-A28A-0233344C5BE1}">
      <dsp:nvSpPr>
        <dsp:cNvPr id="0" name=""/>
        <dsp:cNvSpPr/>
      </dsp:nvSpPr>
      <dsp:spPr>
        <a:xfrm>
          <a:off x="1356800" y="785508"/>
          <a:ext cx="156525" cy="156525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ED441-3243-4E60-B654-7D73BE151569}">
      <dsp:nvSpPr>
        <dsp:cNvPr id="0" name=""/>
        <dsp:cNvSpPr/>
      </dsp:nvSpPr>
      <dsp:spPr>
        <a:xfrm>
          <a:off x="1575936" y="895076"/>
          <a:ext cx="245968" cy="245968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B9584-7B6D-4BE2-8FAB-D0C32E335934}">
      <dsp:nvSpPr>
        <dsp:cNvPr id="0" name=""/>
        <dsp:cNvSpPr/>
      </dsp:nvSpPr>
      <dsp:spPr>
        <a:xfrm>
          <a:off x="1882726" y="1136126"/>
          <a:ext cx="156525" cy="156525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008ED-9E6F-404C-9500-493953C79893}">
      <dsp:nvSpPr>
        <dsp:cNvPr id="0" name=""/>
        <dsp:cNvSpPr/>
      </dsp:nvSpPr>
      <dsp:spPr>
        <a:xfrm>
          <a:off x="2014208" y="1377176"/>
          <a:ext cx="156525" cy="156525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0E2EE-C13B-4D0C-A173-18F2570FBE95}">
      <dsp:nvSpPr>
        <dsp:cNvPr id="0" name=""/>
        <dsp:cNvSpPr/>
      </dsp:nvSpPr>
      <dsp:spPr>
        <a:xfrm>
          <a:off x="874701" y="916990"/>
          <a:ext cx="402494" cy="402494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BBDB8-2CEC-4AD0-A0EF-C1904D3459A1}">
      <dsp:nvSpPr>
        <dsp:cNvPr id="0" name=""/>
        <dsp:cNvSpPr/>
      </dsp:nvSpPr>
      <dsp:spPr>
        <a:xfrm>
          <a:off x="20071" y="1749707"/>
          <a:ext cx="156525" cy="156525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rgbClr val="00A0B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CAC8F-2CA1-4FAE-8A5E-896CE8EFBCF2}">
      <dsp:nvSpPr>
        <dsp:cNvPr id="0" name=""/>
        <dsp:cNvSpPr/>
      </dsp:nvSpPr>
      <dsp:spPr>
        <a:xfrm>
          <a:off x="151552" y="1946929"/>
          <a:ext cx="245968" cy="245968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5FCD5-FBA8-4F47-96D2-F1120205EED1}">
      <dsp:nvSpPr>
        <dsp:cNvPr id="0" name=""/>
        <dsp:cNvSpPr/>
      </dsp:nvSpPr>
      <dsp:spPr>
        <a:xfrm>
          <a:off x="480256" y="2122238"/>
          <a:ext cx="357772" cy="357772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3278E-FE77-4010-A897-D1001E717FA4}">
      <dsp:nvSpPr>
        <dsp:cNvPr id="0" name=""/>
        <dsp:cNvSpPr/>
      </dsp:nvSpPr>
      <dsp:spPr>
        <a:xfrm>
          <a:off x="940442" y="2407115"/>
          <a:ext cx="156525" cy="156525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CA515-A8AD-43EC-A03A-D77639F3FC29}">
      <dsp:nvSpPr>
        <dsp:cNvPr id="0" name=""/>
        <dsp:cNvSpPr/>
      </dsp:nvSpPr>
      <dsp:spPr>
        <a:xfrm>
          <a:off x="1028096" y="2122238"/>
          <a:ext cx="245968" cy="245968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29DBC-7126-4929-85E1-72E324AC949A}">
      <dsp:nvSpPr>
        <dsp:cNvPr id="0" name=""/>
        <dsp:cNvSpPr/>
      </dsp:nvSpPr>
      <dsp:spPr>
        <a:xfrm>
          <a:off x="1247232" y="2429028"/>
          <a:ext cx="156525" cy="156525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854F5-54D6-4E84-8C08-40D890614BCF}">
      <dsp:nvSpPr>
        <dsp:cNvPr id="0" name=""/>
        <dsp:cNvSpPr/>
      </dsp:nvSpPr>
      <dsp:spPr>
        <a:xfrm>
          <a:off x="1444454" y="2078411"/>
          <a:ext cx="357772" cy="357772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FA682-1564-4219-B4A5-2ACCBAEC64D7}">
      <dsp:nvSpPr>
        <dsp:cNvPr id="0" name=""/>
        <dsp:cNvSpPr/>
      </dsp:nvSpPr>
      <dsp:spPr>
        <a:xfrm>
          <a:off x="1926553" y="1990756"/>
          <a:ext cx="245968" cy="245968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24124-7AE4-4AC1-BD98-4C6D9568AF30}">
      <dsp:nvSpPr>
        <dsp:cNvPr id="0" name=""/>
        <dsp:cNvSpPr/>
      </dsp:nvSpPr>
      <dsp:spPr>
        <a:xfrm>
          <a:off x="2172522" y="960453"/>
          <a:ext cx="722375" cy="1379094"/>
        </a:xfrm>
        <a:prstGeom prst="chevron">
          <a:avLst>
            <a:gd name="adj" fmla="val 62310"/>
          </a:avLst>
        </a:prstGeom>
        <a:solidFill>
          <a:srgbClr val="00A0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36F46-AECC-47AF-A4E6-FD97480644B9}">
      <dsp:nvSpPr>
        <dsp:cNvPr id="0" name=""/>
        <dsp:cNvSpPr/>
      </dsp:nvSpPr>
      <dsp:spPr>
        <a:xfrm>
          <a:off x="2855378" y="1227492"/>
          <a:ext cx="1507847" cy="96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baseline="0"/>
            <a:t>Service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baseline="0"/>
            <a:t>concepts</a:t>
          </a:r>
          <a:endParaRPr lang="en-GB" sz="2000" kern="1200" dirty="0"/>
        </a:p>
      </dsp:txBody>
      <dsp:txXfrm>
        <a:off x="2855378" y="1227492"/>
        <a:ext cx="1507847" cy="969190"/>
      </dsp:txXfrm>
    </dsp:sp>
    <dsp:sp modelId="{15B685E6-00BE-482E-A4C3-89C40170CF66}">
      <dsp:nvSpPr>
        <dsp:cNvPr id="0" name=""/>
        <dsp:cNvSpPr/>
      </dsp:nvSpPr>
      <dsp:spPr>
        <a:xfrm>
          <a:off x="4189313" y="977029"/>
          <a:ext cx="722375" cy="1379094"/>
        </a:xfrm>
        <a:prstGeom prst="chevron">
          <a:avLst>
            <a:gd name="adj" fmla="val 62310"/>
          </a:avLst>
        </a:prstGeom>
        <a:solidFill>
          <a:srgbClr val="00A0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748DE-0EB5-408C-B911-317CD7582C99}">
      <dsp:nvSpPr>
        <dsp:cNvPr id="0" name=""/>
        <dsp:cNvSpPr/>
      </dsp:nvSpPr>
      <dsp:spPr>
        <a:xfrm>
          <a:off x="5125122" y="687035"/>
          <a:ext cx="1911888" cy="1993492"/>
        </a:xfrm>
        <a:prstGeom prst="ellipse">
          <a:avLst/>
        </a:prstGeom>
        <a:solidFill>
          <a:srgbClr val="00A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baseline="0"/>
            <a:t>Service renewal</a:t>
          </a:r>
          <a:endParaRPr lang="en-GB" sz="2000" kern="1200" dirty="0"/>
        </a:p>
      </dsp:txBody>
      <dsp:txXfrm>
        <a:off x="5405112" y="978975"/>
        <a:ext cx="1351908" cy="140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8651AE-2CF0-4973-8832-6795F519F830}" type="datetimeFigureOut">
              <a:rPr lang="fi-FI"/>
              <a:pPr>
                <a:defRPr/>
              </a:pPr>
              <a:t>13.6.2016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2FB591-258A-4687-ADFA-0E90F053B3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523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1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52687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14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5268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15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5268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16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5268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17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52687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18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52687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19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52687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20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52687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23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435422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24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109556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25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68663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2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52687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27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639649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28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615722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33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330106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35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75055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fld id="{69E33DF2-BD78-4020-AE00-AAE5723F9B9A}" type="slidenum">
              <a:rPr/>
              <a:pPr algn="l" rtl="0" eaLnBrk="1" hangingPunct="1"/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16790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7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40220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8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31558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9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31580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11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01575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12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6528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E33DF2-BD78-4020-AE00-AAE5723F9B9A}" type="slidenum">
              <a:rPr lang="fi-FI" smtClean="0"/>
              <a:pPr eaLnBrk="1" hangingPunct="1"/>
              <a:t>13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28597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09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4BFFB-0557-4F8D-BEEC-B1B2F371170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1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F0C3B-2997-4044-9602-EB8943A2243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35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Otsikko, teksti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Kaavion paikkamerkki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A80B-4DD1-4A54-9CFD-2A36EC4616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55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8" descr="Sote_Eng_RGB_png_5961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56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Kuva 7" descr="kuvi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115888"/>
            <a:ext cx="1192212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981075"/>
            <a:ext cx="73437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060575"/>
            <a:ext cx="7345362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373C45-EB2F-4624-995B-EB353D46A2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  <p:sldLayoutId id="2147483687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A0B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A0B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A0B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A0B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A0B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A0B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A0B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A0B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A0B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A0B6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0B6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A0B6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A0B6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A0B6"/>
        </a:buClr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0B6"/>
        </a:buClr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A0B6"/>
        </a:buClr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A0B6"/>
        </a:buClr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A0B6"/>
        </a:buClr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.fi/perhevalmennu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hel.fi/en" TargetMode="External"/><Relationship Id="rId7" Type="http://schemas.openxmlformats.org/officeDocument/2006/relationships/hyperlink" Target="https://twitter.com/helsinginsot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://www.facebook.com/helsinginsosiaalijaterveysvirasto?fref=ts" TargetMode="External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 txBox="1">
            <a:spLocks/>
          </p:cNvSpPr>
          <p:nvPr/>
        </p:nvSpPr>
        <p:spPr>
          <a:xfrm>
            <a:off x="395288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Services and Health Care in Helsinki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kern="0" dirty="0">
              <a:solidFill>
                <a:srgbClr val="00A0B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MORFEUS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smtClean="0">
                <a:solidFill>
                  <a:srgbClr val="00A0B6"/>
                </a:solidFill>
                <a:latin typeface="+mj-lt"/>
                <a:ea typeface="+mj-ea"/>
                <a:cs typeface="+mj-cs"/>
              </a:rPr>
              <a:t>15.6.2016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00A0B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00A0B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Arja Peiponen</a:t>
            </a:r>
          </a:p>
          <a:p>
            <a:pPr>
              <a:defRPr/>
            </a:pPr>
            <a:r>
              <a:rPr lang="fi-FI" sz="2000" b="1" dirty="0" err="1">
                <a:solidFill>
                  <a:srgbClr val="00B0F0"/>
                </a:solidFill>
              </a:rPr>
              <a:t>Lic.Ssc</a:t>
            </a:r>
            <a:r>
              <a:rPr lang="fi-FI" sz="2000" b="1" dirty="0">
                <a:solidFill>
                  <a:srgbClr val="00B0F0"/>
                </a:solidFill>
              </a:rPr>
              <a:t>, MPH, </a:t>
            </a:r>
            <a:r>
              <a:rPr lang="fi-FI" sz="2000" b="1" dirty="0" err="1">
                <a:solidFill>
                  <a:srgbClr val="00B0F0"/>
                </a:solidFill>
              </a:rPr>
              <a:t>eMBA</a:t>
            </a:r>
            <a:endParaRPr lang="fi-FI" sz="2000" b="1" dirty="0">
              <a:solidFill>
                <a:srgbClr val="00B0F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Division Director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395288" y="2060575"/>
            <a:ext cx="7345362" cy="40941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26" y="2206503"/>
            <a:ext cx="4515237" cy="380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32" y="1061864"/>
            <a:ext cx="7268344" cy="1143000"/>
          </a:xfrm>
        </p:spPr>
        <p:txBody>
          <a:bodyPr/>
          <a:lstStyle/>
          <a:p>
            <a:pPr algn="l" rtl="0"/>
            <a:r>
              <a:rPr lang="en-GB" sz="2400" dirty="0"/>
              <a:t>What are the Department of Social Services and Health Care's funds used for?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(</a:t>
            </a:r>
            <a:r>
              <a:rPr lang="en-GB" sz="2400" dirty="0"/>
              <a:t>2015 budget, 2014 accounts in parentheses)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8032" y="2636912"/>
            <a:ext cx="3739952" cy="3888432"/>
          </a:xfrm>
        </p:spPr>
        <p:txBody>
          <a:bodyPr>
            <a:normAutofit/>
          </a:bodyPr>
          <a:lstStyle/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none" baseline="0" dirty="0"/>
              <a:t>Social and health care services MEUR 1,460 (MEUR 1,438) </a:t>
            </a:r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none" baseline="0" dirty="0"/>
              <a:t>HUS MEUR 524 (MEUR 527)</a:t>
            </a:r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none" baseline="0" dirty="0"/>
              <a:t>Social assistance MEUR 172 (MEUR 176)</a:t>
            </a:r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none" baseline="0" dirty="0"/>
              <a:t>Employment MEUR 33 (MEUR 37)</a:t>
            </a:r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none" baseline="0" dirty="0"/>
              <a:t>Total MEUR 2,188 (MEUR 2,178)</a:t>
            </a:r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en-GB" sz="1600" b="0" i="0" u="none" baseline="0" dirty="0"/>
              <a:t>The Department of Social Services and Health Care accounts for 46% of the City's total </a:t>
            </a:r>
            <a:r>
              <a:rPr lang="en-GB" sz="1600" b="0" i="0" u="none" baseline="0" dirty="0" smtClean="0"/>
              <a:t>budget</a:t>
            </a:r>
            <a:endParaRPr lang="en-GB" sz="1600" b="0" i="0" u="none" baseline="0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half" idx="2"/>
            <p:extLst/>
          </p:nvPr>
        </p:nvGraphicFramePr>
        <p:xfrm>
          <a:off x="4496335" y="3068960"/>
          <a:ext cx="4227146" cy="312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8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yhdysviiva 20"/>
          <p:cNvCxnSpPr/>
          <p:nvPr/>
        </p:nvCxnSpPr>
        <p:spPr>
          <a:xfrm flipV="1">
            <a:off x="1115616" y="4024808"/>
            <a:ext cx="0" cy="288032"/>
          </a:xfrm>
          <a:prstGeom prst="line">
            <a:avLst/>
          </a:prstGeom>
          <a:ln w="57150">
            <a:solidFill>
              <a:srgbClr val="FFB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uora yhdysviiva 3"/>
          <p:cNvCxnSpPr/>
          <p:nvPr/>
        </p:nvCxnSpPr>
        <p:spPr>
          <a:xfrm flipV="1">
            <a:off x="3995584" y="2114880"/>
            <a:ext cx="0" cy="1895722"/>
          </a:xfrm>
          <a:prstGeom prst="line">
            <a:avLst/>
          </a:prstGeom>
          <a:ln w="57150">
            <a:solidFill>
              <a:srgbClr val="FFB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4"/>
          <p:cNvCxnSpPr/>
          <p:nvPr/>
        </p:nvCxnSpPr>
        <p:spPr>
          <a:xfrm flipV="1">
            <a:off x="4823608" y="2120408"/>
            <a:ext cx="0" cy="972000"/>
          </a:xfrm>
          <a:prstGeom prst="line">
            <a:avLst/>
          </a:prstGeom>
          <a:ln w="57150">
            <a:solidFill>
              <a:srgbClr val="FFB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aman puolen kulmista pyöristetty suorakulmio 5"/>
          <p:cNvSpPr/>
          <p:nvPr/>
        </p:nvSpPr>
        <p:spPr>
          <a:xfrm rot="5400000">
            <a:off x="3671556" y="495044"/>
            <a:ext cx="504056" cy="6192000"/>
          </a:xfrm>
          <a:prstGeom prst="round2SameRect">
            <a:avLst>
              <a:gd name="adj1" fmla="val 36772"/>
              <a:gd name="adj2" fmla="val 0"/>
            </a:avLst>
          </a:prstGeom>
          <a:solidFill>
            <a:srgbClr val="00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GB" sz="1700" b="0" i="0" u="none" baseline="0" dirty="0">
                <a:latin typeface="Arial" pitchFamily="34" charset="0"/>
                <a:cs typeface="Arial" pitchFamily="34" charset="0"/>
              </a:rPr>
              <a:t>Head of Department</a:t>
            </a:r>
            <a:r>
              <a:rPr lang="en-GB" sz="1700" dirty="0">
                <a:latin typeface="Arial" pitchFamily="34" charset="0"/>
                <a:cs typeface="Arial" pitchFamily="34" charset="0"/>
              </a:rPr>
              <a:t/>
            </a:r>
            <a:br>
              <a:rPr lang="en-GB" sz="1700" dirty="0">
                <a:latin typeface="Arial" pitchFamily="34" charset="0"/>
                <a:cs typeface="Arial" pitchFamily="34" charset="0"/>
              </a:rPr>
            </a:br>
            <a:r>
              <a:rPr lang="en-GB" sz="1400" b="0" i="0" u="none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Juha Jolkkonen</a:t>
            </a:r>
            <a:endParaRPr lang="en-GB" sz="1400" b="0" i="0" u="none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aman puolen kulmista pyöristetty suorakulmio 9"/>
          <p:cNvSpPr/>
          <p:nvPr/>
        </p:nvSpPr>
        <p:spPr>
          <a:xfrm rot="5400000">
            <a:off x="3808384" y="3578408"/>
            <a:ext cx="522000" cy="1994400"/>
          </a:xfrm>
          <a:prstGeom prst="round2SameRect">
            <a:avLst>
              <a:gd name="adj1" fmla="val 27953"/>
              <a:gd name="adj2" fmla="val 0"/>
            </a:avLst>
          </a:prstGeom>
          <a:solidFill>
            <a:srgbClr val="4CAFDB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720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0" i="0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and substance abuse services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aman puolen kulmista pyöristetty suorakulmio 10"/>
          <p:cNvSpPr/>
          <p:nvPr/>
        </p:nvSpPr>
        <p:spPr>
          <a:xfrm rot="5400000">
            <a:off x="1747384" y="3655872"/>
            <a:ext cx="522000" cy="1836000"/>
          </a:xfrm>
          <a:prstGeom prst="round2SameRect">
            <a:avLst>
              <a:gd name="adj1" fmla="val 27953"/>
              <a:gd name="adj2" fmla="val 0"/>
            </a:avLst>
          </a:prstGeom>
          <a:solidFill>
            <a:srgbClr val="4CAFDB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720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0" i="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Family and social services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aman puolen kulmista pyöristetty suorakulmio 11"/>
          <p:cNvSpPr/>
          <p:nvPr/>
        </p:nvSpPr>
        <p:spPr>
          <a:xfrm rot="5400000">
            <a:off x="4745656" y="3008328"/>
            <a:ext cx="269804" cy="4567460"/>
          </a:xfrm>
          <a:prstGeom prst="round2SameRect">
            <a:avLst>
              <a:gd name="adj1" fmla="val 36772"/>
              <a:gd name="adj2" fmla="val 0"/>
            </a:avLst>
          </a:prstGeom>
          <a:solidFill>
            <a:srgbClr val="4CAFDB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080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0" i="0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Human resources and development services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aman puolen kulmista pyöristetty suorakulmio 12"/>
          <p:cNvSpPr/>
          <p:nvPr/>
        </p:nvSpPr>
        <p:spPr>
          <a:xfrm rot="5400000">
            <a:off x="4743790" y="3323394"/>
            <a:ext cx="273536" cy="4567460"/>
          </a:xfrm>
          <a:prstGeom prst="round2SameRect">
            <a:avLst>
              <a:gd name="adj1" fmla="val 36772"/>
              <a:gd name="adj2" fmla="val 0"/>
            </a:avLst>
          </a:prstGeom>
          <a:solidFill>
            <a:srgbClr val="4CAFDB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080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0" i="0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 and support services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aman puolen kulmista pyöristetty suorakulmio 13"/>
          <p:cNvSpPr/>
          <p:nvPr/>
        </p:nvSpPr>
        <p:spPr>
          <a:xfrm rot="5400000">
            <a:off x="4748645" y="3635886"/>
            <a:ext cx="264241" cy="4567044"/>
          </a:xfrm>
          <a:prstGeom prst="round2SameRect">
            <a:avLst>
              <a:gd name="adj1" fmla="val 36772"/>
              <a:gd name="adj2" fmla="val 0"/>
            </a:avLst>
          </a:prstGeom>
          <a:solidFill>
            <a:srgbClr val="4CAFDB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080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0" i="0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management and communication services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uora yhdysviiva 14"/>
          <p:cNvCxnSpPr/>
          <p:nvPr/>
        </p:nvCxnSpPr>
        <p:spPr>
          <a:xfrm flipH="1">
            <a:off x="4816800" y="2426408"/>
            <a:ext cx="252000" cy="0"/>
          </a:xfrm>
          <a:prstGeom prst="line">
            <a:avLst/>
          </a:prstGeom>
          <a:ln w="57150">
            <a:solidFill>
              <a:srgbClr val="FFB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5"/>
          <p:cNvCxnSpPr/>
          <p:nvPr/>
        </p:nvCxnSpPr>
        <p:spPr>
          <a:xfrm flipH="1">
            <a:off x="871200" y="5187608"/>
            <a:ext cx="1728192" cy="0"/>
          </a:xfrm>
          <a:prstGeom prst="line">
            <a:avLst/>
          </a:prstGeom>
          <a:ln w="57150">
            <a:solidFill>
              <a:srgbClr val="FFB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ulmayhdysviiva 16"/>
          <p:cNvCxnSpPr/>
          <p:nvPr/>
        </p:nvCxnSpPr>
        <p:spPr>
          <a:xfrm rot="5400000">
            <a:off x="755576" y="4131104"/>
            <a:ext cx="1800200" cy="1512168"/>
          </a:xfrm>
          <a:prstGeom prst="bentConnector3">
            <a:avLst>
              <a:gd name="adj1" fmla="val 1322"/>
            </a:avLst>
          </a:prstGeom>
          <a:ln w="57150">
            <a:solidFill>
              <a:srgbClr val="FFBF1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Kulmayhdysviiva 17"/>
          <p:cNvCxnSpPr/>
          <p:nvPr/>
        </p:nvCxnSpPr>
        <p:spPr>
          <a:xfrm>
            <a:off x="1677600" y="4014008"/>
            <a:ext cx="3564816" cy="288032"/>
          </a:xfrm>
          <a:prstGeom prst="bentConnector3">
            <a:avLst>
              <a:gd name="adj1" fmla="val 99231"/>
            </a:avLst>
          </a:prstGeom>
          <a:ln w="57150">
            <a:solidFill>
              <a:srgbClr val="FFBF1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8"/>
          <p:cNvCxnSpPr/>
          <p:nvPr/>
        </p:nvCxnSpPr>
        <p:spPr>
          <a:xfrm flipH="1">
            <a:off x="871200" y="5499256"/>
            <a:ext cx="1728192" cy="0"/>
          </a:xfrm>
          <a:prstGeom prst="line">
            <a:avLst/>
          </a:prstGeom>
          <a:ln w="57150">
            <a:solidFill>
              <a:srgbClr val="FFB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9"/>
          <p:cNvCxnSpPr/>
          <p:nvPr/>
        </p:nvCxnSpPr>
        <p:spPr>
          <a:xfrm flipH="1">
            <a:off x="871200" y="5817608"/>
            <a:ext cx="1728192" cy="0"/>
          </a:xfrm>
          <a:prstGeom prst="line">
            <a:avLst/>
          </a:prstGeom>
          <a:ln w="57150">
            <a:solidFill>
              <a:srgbClr val="FFB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aman puolen kulmista pyöristetty suorakulmio 21"/>
          <p:cNvSpPr/>
          <p:nvPr/>
        </p:nvSpPr>
        <p:spPr>
          <a:xfrm rot="5400000">
            <a:off x="3761584" y="-1107152"/>
            <a:ext cx="324000" cy="6192000"/>
          </a:xfrm>
          <a:prstGeom prst="round2SameRect">
            <a:avLst>
              <a:gd name="adj1" fmla="val 36772"/>
              <a:gd name="adj2" fmla="val 0"/>
            </a:avLst>
          </a:prstGeom>
          <a:solidFill>
            <a:srgbClr val="00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GB" sz="1700" b="0" i="0" u="none" baseline="0">
                <a:latin typeface="Arial" pitchFamily="34" charset="0"/>
                <a:cs typeface="Arial" pitchFamily="34" charset="0"/>
              </a:rPr>
              <a:t>SOCIAL SERVICES AND HEALTH CARE COMMITTEE</a:t>
            </a:r>
          </a:p>
        </p:txBody>
      </p:sp>
      <p:cxnSp>
        <p:nvCxnSpPr>
          <p:cNvPr id="18" name="Suora yhdysviiva 22"/>
          <p:cNvCxnSpPr/>
          <p:nvPr/>
        </p:nvCxnSpPr>
        <p:spPr>
          <a:xfrm flipH="1">
            <a:off x="4816800" y="2736008"/>
            <a:ext cx="252000" cy="0"/>
          </a:xfrm>
          <a:prstGeom prst="line">
            <a:avLst/>
          </a:prstGeom>
          <a:ln w="57150">
            <a:solidFill>
              <a:srgbClr val="FFB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23"/>
          <p:cNvCxnSpPr/>
          <p:nvPr/>
        </p:nvCxnSpPr>
        <p:spPr>
          <a:xfrm flipH="1">
            <a:off x="4816800" y="3063608"/>
            <a:ext cx="252000" cy="0"/>
          </a:xfrm>
          <a:prstGeom prst="line">
            <a:avLst/>
          </a:prstGeom>
          <a:ln w="57150">
            <a:solidFill>
              <a:srgbClr val="FFB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aman puolen kulmista pyöristetty suorakulmio 24"/>
          <p:cNvSpPr/>
          <p:nvPr/>
        </p:nvSpPr>
        <p:spPr>
          <a:xfrm rot="5400000">
            <a:off x="5913072" y="3599792"/>
            <a:ext cx="522000" cy="1980432"/>
          </a:xfrm>
          <a:prstGeom prst="round2SameRect">
            <a:avLst>
              <a:gd name="adj1" fmla="val 27953"/>
              <a:gd name="adj2" fmla="val 0"/>
            </a:avLst>
          </a:prstGeom>
          <a:solidFill>
            <a:srgbClr val="4CAFDB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720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0" i="0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Hospital, rehabilitation and care services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uorakulmio 25"/>
          <p:cNvSpPr/>
          <p:nvPr/>
        </p:nvSpPr>
        <p:spPr>
          <a:xfrm>
            <a:off x="683568" y="980728"/>
            <a:ext cx="752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3200" b="1" i="0" u="none" baseline="0" dirty="0">
                <a:solidFill>
                  <a:srgbClr val="00A0B6"/>
                </a:solidFill>
                <a:latin typeface="Arial" pitchFamily="34" charset="0"/>
                <a:cs typeface="Arial" pitchFamily="34" charset="0"/>
              </a:rPr>
              <a:t>Organisation </a:t>
            </a:r>
            <a:r>
              <a:rPr lang="en-GB" sz="3200" b="1" i="0" u="none" baseline="0" dirty="0" smtClean="0">
                <a:solidFill>
                  <a:srgbClr val="00A0B6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GB" sz="3200" b="1" dirty="0">
              <a:solidFill>
                <a:srgbClr val="00A0B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aman puolen kulmista pyöristetty suorakulmio 6"/>
          <p:cNvSpPr/>
          <p:nvPr/>
        </p:nvSpPr>
        <p:spPr>
          <a:xfrm rot="5400000">
            <a:off x="5921584" y="1539000"/>
            <a:ext cx="234000" cy="1944000"/>
          </a:xfrm>
          <a:prstGeom prst="round2SameRect">
            <a:avLst>
              <a:gd name="adj1" fmla="val 36772"/>
              <a:gd name="adj2" fmla="val 0"/>
            </a:avLst>
          </a:prstGeom>
          <a:solidFill>
            <a:srgbClr val="4CAFDB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080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0" i="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section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aman puolen kulmista pyöristetty suorakulmio 7"/>
          <p:cNvSpPr/>
          <p:nvPr/>
        </p:nvSpPr>
        <p:spPr>
          <a:xfrm rot="5400000">
            <a:off x="5921584" y="1854000"/>
            <a:ext cx="234000" cy="1944000"/>
          </a:xfrm>
          <a:prstGeom prst="round2SameRect">
            <a:avLst>
              <a:gd name="adj1" fmla="val 36772"/>
              <a:gd name="adj2" fmla="val 0"/>
            </a:avLst>
          </a:prstGeom>
          <a:solidFill>
            <a:srgbClr val="4CAFDB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080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0" i="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Second section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aman puolen kulmista pyöristetty suorakulmio 8"/>
          <p:cNvSpPr/>
          <p:nvPr/>
        </p:nvSpPr>
        <p:spPr>
          <a:xfrm rot="5400000">
            <a:off x="5921584" y="2178000"/>
            <a:ext cx="234000" cy="1944000"/>
          </a:xfrm>
          <a:prstGeom prst="round2SameRect">
            <a:avLst>
              <a:gd name="adj1" fmla="val 36772"/>
              <a:gd name="adj2" fmla="val 0"/>
            </a:avLst>
          </a:prstGeom>
          <a:solidFill>
            <a:srgbClr val="4CAFDB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080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0" i="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Third section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uora yhdysviiva 31"/>
          <p:cNvCxnSpPr/>
          <p:nvPr/>
        </p:nvCxnSpPr>
        <p:spPr>
          <a:xfrm flipV="1">
            <a:off x="3099600" y="4028408"/>
            <a:ext cx="0" cy="288032"/>
          </a:xfrm>
          <a:prstGeom prst="line">
            <a:avLst/>
          </a:prstGeom>
          <a:ln w="57150">
            <a:solidFill>
              <a:srgbClr val="FFB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2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684609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Department of Social Services and Health Care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684608" y="2132856"/>
            <a:ext cx="8135864" cy="11521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duty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(mission)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Wellbeing, health and social security for the residents of Helsinki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4896544" cy="32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684609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Department of Social Services and Health Care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684608" y="2204864"/>
            <a:ext cx="3680619" cy="43204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 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(vision)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City of Helsinki Department of Social Services and Health Care is the leading operator and reformer of social and health care in Finland.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encourage the city's residents to take responsibility for their own wellbeing and health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as well as that of their loved ones, and provide seamless help for those who need it.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15" y="2204864"/>
            <a:ext cx="39338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 txBox="1">
            <a:spLocks/>
          </p:cNvSpPr>
          <p:nvPr/>
        </p:nvSpPr>
        <p:spPr>
          <a:xfrm>
            <a:off x="395288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>
          <a:xfrm>
            <a:off x="395288" y="2060575"/>
            <a:ext cx="7345362" cy="40941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values of Helsinki: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Resident orientation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Ecological approach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Fairness and equality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Involvement and participation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Enterprise-friendliness.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10" y="1556792"/>
            <a:ext cx="3333750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 txBox="1">
            <a:spLocks/>
          </p:cNvSpPr>
          <p:nvPr/>
        </p:nvSpPr>
        <p:spPr>
          <a:xfrm>
            <a:off x="395288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Strategic objectives 2014 - 2016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isällön paikkamerkki 2"/>
          <p:cNvSpPr txBox="1">
            <a:spLocks/>
          </p:cNvSpPr>
          <p:nvPr/>
        </p:nvSpPr>
        <p:spPr>
          <a:xfrm>
            <a:off x="466998" y="3655590"/>
            <a:ext cx="7345362" cy="157361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culture reforms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is started in the first place of meeting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 customer has a flexible access to the services. “You've come to the right place. How may I help you?”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continuation of treatment is ensured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renewing the work methods.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0" y="1844824"/>
            <a:ext cx="3682380" cy="245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Strategic objectives 2014 - 2016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395288" y="2060575"/>
            <a:ext cx="4896792" cy="46087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health and wellbeing gaps of population groups grow narrower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assessment of health impacts affects the city’s decision-making.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Smoking and substance use decrease and the number of overweight Helsinki residents reduces.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regard to wellbeing and health, the underprivileged are the key customers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young people who have dropped out of education and work life decreases.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60651"/>
            <a:ext cx="2304256" cy="3476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23528" y="787993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Strategic objectives 2014 - 2016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420456" y="1340768"/>
            <a:ext cx="5832896" cy="55172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Integrated services and treatment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Improving the efficiency of service chain for the elderly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those with multiple illnesses.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resident requiring substance abuse and mental health services can receive an assessment of care needs without having to wait, as well as a treatment plan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treatment, rehabilitation and services in the right place without delay.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secure housing path for young people living in child welfare service’s institutions.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integrated support services will help the continuous improvement of service production, development of operations and leading with information.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8920"/>
            <a:ext cx="2448272" cy="3679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652463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Strategic objectives 2014 - 2016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395288" y="1340768"/>
            <a:ext cx="4608760" cy="55172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Lighter service structure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 and young people receive help within their own close community.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inpatient periods at hospitals and institutions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customers of mental health and substance abuse services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become shorter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repeated inpatient periods decrease.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home based services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services supporting living at home given to the elderly and those under 65 years of age with weakened functional abilities are increased and institutional care decreases.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2779677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764704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Strategic objectives 2014 - 2016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395288" y="1484784"/>
            <a:ext cx="5256832" cy="48965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Availability and productivity of services improve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availability of services improves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accordance with the service promises of the central functions.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implementation of legislated waiting times is ensured.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self-treatment and self-care of the citizens and informal care as well as service information and service guidance are reinforced.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productivity of operations is improved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increasing direct customer work and the number of customers.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Y:\Tievi\Tulosyksiköt\Viesti\Yhteiset\Kalvot\Vanhus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874712" cy="18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 txBox="1">
            <a:spLocks/>
          </p:cNvSpPr>
          <p:nvPr/>
        </p:nvSpPr>
        <p:spPr>
          <a:xfrm>
            <a:off x="395288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Helsinki residents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Sisällön paikkamerkki 2"/>
          <p:cNvSpPr txBox="1">
            <a:spLocks/>
          </p:cNvSpPr>
          <p:nvPr/>
        </p:nvSpPr>
        <p:spPr>
          <a:xfrm>
            <a:off x="395288" y="2060575"/>
            <a:ext cx="6103243" cy="432075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624 </a:t>
            </a:r>
            <a:r>
              <a:rPr lang="en-GB" sz="2000" b="1" kern="0" dirty="0" smtClean="0">
                <a:latin typeface="+mn-lt"/>
                <a:cs typeface="+mn-cs"/>
              </a:rPr>
              <a:t>000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inhabitants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population grew by 8,000 people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Residents with some other mother tongue than Finnish, Swedish or Sami language 13.5%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1.87 residents/household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25% lived alone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thirds of the population were working 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65-year-olds 16%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18-year-olds 16%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Life expectancy of a new born baby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women 83.5 years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men 77.8 years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61800"/>
            <a:ext cx="3347864" cy="219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Strategic objectives 2014 - 2016</a:t>
            </a:r>
            <a:endParaRPr kumimoji="0" lang="en-GB" sz="3200" b="1" i="0" u="none" strike="noStrike" kern="0" cap="none" spc="0" normalizeH="0" baseline="0" noProof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395288" y="2060575"/>
            <a:ext cx="5256832" cy="40941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Attractive work communities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Competent and functional work communities.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Optimal personnel structure for customer and patient work.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2" y="3789041"/>
            <a:ext cx="3826396" cy="2548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609" y="980728"/>
            <a:ext cx="6983735" cy="648072"/>
          </a:xfrm>
        </p:spPr>
        <p:txBody>
          <a:bodyPr anchor="t"/>
          <a:lstStyle/>
          <a:p>
            <a:pPr algn="l" rtl="0"/>
            <a:r>
              <a:rPr lang="en-GB" sz="3200" b="1" i="0" u="none" baseline="0" dirty="0"/>
              <a:t>Current </a:t>
            </a:r>
            <a:r>
              <a:rPr lang="en-GB" sz="3200" b="1" i="0" u="none" baseline="0" dirty="0" smtClean="0"/>
              <a:t>events 1/2 </a:t>
            </a:r>
            <a:endParaRPr lang="en-GB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608" y="1700807"/>
            <a:ext cx="7487792" cy="5040561"/>
          </a:xfrm>
        </p:spPr>
        <p:txBody>
          <a:bodyPr/>
          <a:lstStyle/>
          <a:p>
            <a:pPr algn="l" rtl="0"/>
            <a:r>
              <a:rPr lang="en-GB" b="1" i="0" u="none" baseline="0" dirty="0"/>
              <a:t>National social welfare and health care reform</a:t>
            </a:r>
          </a:p>
          <a:p>
            <a:pPr lvl="1" algn="l" rtl="0"/>
            <a:r>
              <a:rPr lang="en-GB" sz="2000" b="1" i="0" u="none" baseline="0" dirty="0"/>
              <a:t>In Finland, social welfare and health care services are currently organised by 317 municipalities</a:t>
            </a:r>
          </a:p>
          <a:p>
            <a:pPr lvl="1" algn="l" rtl="0"/>
            <a:r>
              <a:rPr lang="en-GB" sz="2000" b="1" i="0" u="none" baseline="0" dirty="0"/>
              <a:t>In the future services will be organised by a maximum of </a:t>
            </a:r>
            <a:r>
              <a:rPr lang="en-GB" sz="2000" b="1" i="0" u="none" baseline="0" dirty="0" smtClean="0"/>
              <a:t>18 </a:t>
            </a:r>
            <a:r>
              <a:rPr lang="en-GB" sz="2000" b="1" i="0" u="none" baseline="0" dirty="0"/>
              <a:t>regional management areas</a:t>
            </a:r>
          </a:p>
          <a:p>
            <a:pPr lvl="1" algn="l" rtl="0"/>
            <a:r>
              <a:rPr lang="en-GB" sz="2000" b="1" i="0" u="none" baseline="0" dirty="0"/>
              <a:t>Financing reform</a:t>
            </a:r>
          </a:p>
          <a:p>
            <a:pPr lvl="1" algn="l" rtl="0"/>
            <a:r>
              <a:rPr lang="en-GB" sz="2000" b="1" i="0" u="none" baseline="0" dirty="0"/>
              <a:t>Increasing freedom of choice</a:t>
            </a:r>
          </a:p>
          <a:p>
            <a:pPr algn="l" rtl="0"/>
            <a:endParaRPr lang="en-GB" b="0" i="0" u="none" baseline="0" dirty="0" smtClean="0"/>
          </a:p>
          <a:p>
            <a:pPr algn="l" rtl="0"/>
            <a:r>
              <a:rPr lang="en-GB" b="0" i="0" u="none" baseline="0" dirty="0" smtClean="0"/>
              <a:t>Successful </a:t>
            </a:r>
            <a:r>
              <a:rPr lang="en-GB" b="0" i="0" u="none" baseline="0" dirty="0"/>
              <a:t>integration of asylum seekers</a:t>
            </a:r>
          </a:p>
          <a:p>
            <a:pPr lvl="1" algn="l" rtl="0"/>
            <a:r>
              <a:rPr lang="en-GB" sz="2000" b="0" i="0" u="none" baseline="0" dirty="0"/>
              <a:t>New situation: significant increase in the number of asylum seekers in 2015 </a:t>
            </a:r>
            <a:endParaRPr lang="en-GB" sz="2000" b="0" i="0" u="none" baseline="0" dirty="0" smtClean="0"/>
          </a:p>
          <a:p>
            <a:pPr lvl="1" algn="l" rtl="0"/>
            <a:endParaRPr lang="en-GB" sz="2000" dirty="0"/>
          </a:p>
          <a:p>
            <a:r>
              <a:rPr lang="en-GB" dirty="0"/>
              <a:t>New client data </a:t>
            </a:r>
            <a:r>
              <a:rPr lang="en-GB" dirty="0" smtClean="0"/>
              <a:t>system </a:t>
            </a:r>
            <a:r>
              <a:rPr lang="en-GB" dirty="0" err="1" smtClean="0"/>
              <a:t>Apotti</a:t>
            </a:r>
            <a:r>
              <a:rPr lang="en-GB" dirty="0" smtClean="0"/>
              <a:t> (based on EPIC system)</a:t>
            </a:r>
            <a:endParaRPr lang="en-GB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12131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609" y="764704"/>
            <a:ext cx="7343775" cy="864096"/>
          </a:xfrm>
        </p:spPr>
        <p:txBody>
          <a:bodyPr anchor="t"/>
          <a:lstStyle/>
          <a:p>
            <a:pPr algn="l" rtl="0"/>
            <a:r>
              <a:rPr lang="en-GB" sz="3200" b="1" i="0" u="none" baseline="0" dirty="0"/>
              <a:t>Current </a:t>
            </a:r>
            <a:r>
              <a:rPr lang="en-GB" sz="3200" b="1" i="0" u="none" baseline="0" dirty="0" smtClean="0"/>
              <a:t>events 2/2 </a:t>
            </a:r>
            <a:endParaRPr lang="en-GB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608" y="1628800"/>
            <a:ext cx="7919840" cy="4525939"/>
          </a:xfrm>
        </p:spPr>
        <p:txBody>
          <a:bodyPr/>
          <a:lstStyle/>
          <a:p>
            <a:r>
              <a:rPr lang="en-GB" b="1" dirty="0"/>
              <a:t>Integration of social welfare and health care services</a:t>
            </a:r>
          </a:p>
          <a:p>
            <a:pPr lvl="1"/>
            <a:r>
              <a:rPr lang="en-GB" sz="2000" b="1" dirty="0"/>
              <a:t>Family centre model</a:t>
            </a:r>
          </a:p>
          <a:p>
            <a:pPr lvl="1"/>
            <a:r>
              <a:rPr lang="en-GB" sz="2000" b="1" dirty="0"/>
              <a:t>Health and well-being centre model</a:t>
            </a:r>
          </a:p>
          <a:p>
            <a:pPr lvl="1"/>
            <a:r>
              <a:rPr lang="en-GB" sz="2000" b="1" dirty="0"/>
              <a:t>Comprehensive service centres</a:t>
            </a:r>
          </a:p>
          <a:p>
            <a:pPr algn="l" rtl="0"/>
            <a:endParaRPr lang="en-GB" b="0" i="0" u="none" baseline="0" dirty="0" smtClean="0"/>
          </a:p>
          <a:p>
            <a:pPr algn="l" rtl="0"/>
            <a:r>
              <a:rPr lang="en-GB" b="0" i="0" u="none" baseline="0" dirty="0" smtClean="0"/>
              <a:t>Cost-effectiveness</a:t>
            </a:r>
            <a:endParaRPr lang="en-GB" b="0" i="0" u="none" baseline="0" dirty="0"/>
          </a:p>
          <a:p>
            <a:pPr lvl="1" algn="l" rtl="0"/>
            <a:r>
              <a:rPr lang="en-GB" sz="2000" b="0" i="0" u="none" baseline="0" dirty="0"/>
              <a:t>A lighter service structure as the cornerstone of </a:t>
            </a:r>
            <a:r>
              <a:rPr lang="en-GB" sz="2000" b="0" i="0" u="none" baseline="0" dirty="0" smtClean="0"/>
              <a:t>productivity</a:t>
            </a:r>
            <a:endParaRPr lang="en-GB" altLang="fi-FI" sz="2000" dirty="0"/>
          </a:p>
          <a:p>
            <a:pPr lvl="1" algn="l" rtl="0"/>
            <a:r>
              <a:rPr lang="en-GB" sz="2000" b="0" i="0" u="none" baseline="0" dirty="0"/>
              <a:t>Predictive and active definition of service needs and service </a:t>
            </a:r>
            <a:r>
              <a:rPr lang="en-GB" sz="2000" b="0" i="0" u="none" baseline="0" dirty="0" smtClean="0"/>
              <a:t>management</a:t>
            </a:r>
            <a:endParaRPr lang="en-GB" altLang="fi-FI" sz="2000" dirty="0"/>
          </a:p>
          <a:p>
            <a:pPr lvl="1" algn="l" rtl="0"/>
            <a:r>
              <a:rPr lang="en-GB" sz="2000" b="0" i="0" u="none" baseline="0" dirty="0"/>
              <a:t>Services emphasise outpatient care and are </a:t>
            </a:r>
            <a:r>
              <a:rPr lang="en-GB" sz="2000" b="0" i="0" u="none" baseline="0" dirty="0" smtClean="0"/>
              <a:t>cost-effective</a:t>
            </a:r>
            <a:endParaRPr lang="en-GB" altLang="fi-FI" sz="2000" dirty="0"/>
          </a:p>
          <a:p>
            <a:pPr lvl="1" algn="l" rtl="0"/>
            <a:r>
              <a:rPr lang="en-GB" sz="2000" b="0" i="0" u="none" baseline="0" dirty="0"/>
              <a:t>Service management is appealing for patients</a:t>
            </a:r>
            <a:r>
              <a:rPr lang="en-GB" b="0" i="0" u="none" baseline="0" dirty="0"/>
              <a:t>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6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service network is developed 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-5980" y="1916832"/>
            <a:ext cx="8034364" cy="4368813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Services in 2030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4" name="Picture 2" descr="C:\Users\sipilpi.HELSINKI1\AppData\Local\Microsoft\Windows\Temporary Internet Files\Content.IE5\O4ZHJO4X\CAM-KST-ilmakuva-raja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558382" cy="329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service network is developed </a:t>
            </a:r>
            <a:b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395288" y="1785926"/>
            <a:ext cx="8034364" cy="45954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cs typeface="+mn-cs"/>
              </a:rPr>
              <a:t>Why is the reform needed?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Customers' and patients' needs and expectations have changed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The tightening economy 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in connection with the population’s changing age structure requires more efficient services.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The City Council has set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 goal for integrating the social and health care services.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-&gt; requires changing the service structure and developing the contents of the services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cs typeface="+mn-cs"/>
              </a:rPr>
              <a:t>The reform has already begun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Helsinki's social services and health care were merged into one administrative unit in 2013.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 national social services and health care solution is currently being prepared.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Next phase is integrating the services in accordance with the customer needs.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8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When services are renewed, operating methods and processes change</a:t>
            </a:r>
            <a:endParaRPr lang="fi-FI" dirty="0" smtClean="0"/>
          </a:p>
        </p:txBody>
      </p:sp>
      <p:graphicFrame>
        <p:nvGraphicFramePr>
          <p:cNvPr id="4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683568" y="2060575"/>
          <a:ext cx="7057082" cy="331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683568" y="537321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development work requires a new kind of management and operating culture</a:t>
            </a:r>
            <a:r>
              <a:rPr lang="en-GB" dirty="0"/>
              <a:t>, </a:t>
            </a:r>
            <a:r>
              <a:rPr lang="en-GB" dirty="0" err="1"/>
              <a:t>experimentative</a:t>
            </a:r>
            <a:r>
              <a:rPr lang="en-GB" dirty="0"/>
              <a:t> spirit, and comprehensive recognition of client requirements!</a:t>
            </a:r>
          </a:p>
        </p:txBody>
      </p:sp>
    </p:spTree>
    <p:extLst>
      <p:ext uri="{BB962C8B-B14F-4D97-AF65-F5344CB8AC3E}">
        <p14:creationId xmlns:p14="http://schemas.microsoft.com/office/powerpoint/2010/main" val="34747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n numeron paikkamerkki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A0B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0B6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0B6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0B6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0B6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EA5D2F-49A8-40EA-929C-F9EBD85225A8}" type="slidenum">
              <a:rPr lang="fi-FI" altLang="fi-FI" sz="10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i-FI" altLang="fi-FI" sz="1000" smtClean="0">
              <a:solidFill>
                <a:srgbClr val="898989"/>
              </a:solidFill>
            </a:endParaRPr>
          </a:p>
        </p:txBody>
      </p:sp>
      <p:pic>
        <p:nvPicPr>
          <p:cNvPr id="1026" name="Picture 2" descr="BA4A4537-4483-4754-B018-852C6C05B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7" y="260648"/>
            <a:ext cx="784204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1071546"/>
            <a:ext cx="8248678" cy="10715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service network is developed </a:t>
            </a:r>
            <a:endParaRPr kumimoji="0" lang="en-GB" sz="3200" b="1" i="0" u="none" strike="noStrike" kern="0" cap="none" spc="0" normalizeH="0" baseline="0" noProof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467544" y="2060848"/>
            <a:ext cx="8033546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Health and well-being centres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Reception services of a health station, complemented with mental health and substance abuse services as well as with social services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be tested in 2018 in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Kalasatama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 include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Outpatient health care appointment services provided by doctors and public health nurses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Psychiatric and substance abuse services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Rehabilitation services for adults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Oral health care services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 management for the elderly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Youth and adult social work and social guidance services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services (for example laboratory services)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8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1071546"/>
            <a:ext cx="8248678" cy="10715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service network is developed </a:t>
            </a:r>
            <a:endParaRPr kumimoji="0" lang="en-GB" sz="3200" b="1" i="0" u="none" strike="noStrike" kern="0" cap="none" spc="0" normalizeH="0" baseline="0" noProof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467544" y="1988840"/>
            <a:ext cx="8033546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 centres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 for the whole family from a single location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premise is to improve the chances of preventing problems</a:t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 include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Maternity and child health clinic services provided by public health nurses and doctors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Oral health care services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 services for families with children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 work for families with children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Maternity and child health clinic psychologist services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Upbringing and family guidance services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Therapy services (speech, physical and occupational therapy services)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 welfare initial assessment, non-institutional social work and family work services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of children's long-term illnesses and rehabilitation services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1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06" y="836712"/>
            <a:ext cx="7488894" cy="927100"/>
          </a:xfrm>
        </p:spPr>
        <p:txBody>
          <a:bodyPr/>
          <a:lstStyle/>
          <a:p>
            <a:r>
              <a:rPr lang="en-GB" sz="3200" dirty="0"/>
              <a:t>Child Health Clinic at </a:t>
            </a:r>
            <a:r>
              <a:rPr lang="en-GB" sz="3200" dirty="0" err="1"/>
              <a:t>daycare</a:t>
            </a:r>
            <a:r>
              <a:rPr lang="en-GB" sz="3200" dirty="0"/>
              <a:t> model</a:t>
            </a:r>
            <a:endParaRPr lang="fi-FI" sz="3200" dirty="0"/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684213" y="1844825"/>
            <a:ext cx="6768107" cy="4309914"/>
          </a:xfrm>
        </p:spPr>
        <p:txBody>
          <a:bodyPr/>
          <a:lstStyle/>
          <a:p>
            <a:pPr algn="l" rtl="0">
              <a:spcAft>
                <a:spcPts val="600"/>
              </a:spcAft>
            </a:pPr>
            <a:r>
              <a:rPr lang="en-GB" sz="1800" b="1" i="0" u="none" baseline="0" dirty="0"/>
              <a:t>Families are offered the chance to conduct their 3-year-old's health examination, oral health examination and early childhood education discussion at the same time at their day care centre</a:t>
            </a:r>
          </a:p>
          <a:p>
            <a:pPr algn="l" rtl="0">
              <a:spcAft>
                <a:spcPts val="600"/>
              </a:spcAft>
            </a:pPr>
            <a:r>
              <a:rPr lang="en-GB" sz="1800" b="0" i="0" u="none" baseline="0" dirty="0"/>
              <a:t>Developed based on a trial conducted at 5 day care centres in the southern area</a:t>
            </a:r>
          </a:p>
          <a:p>
            <a:pPr algn="l" rtl="0">
              <a:spcAft>
                <a:spcPts val="600"/>
              </a:spcAft>
            </a:pPr>
            <a:r>
              <a:rPr lang="en-GB" sz="1800" b="0" i="0" u="none" baseline="0" dirty="0"/>
              <a:t>Feedback has been good, achieving a school grade of 9- from customers and 9 from personnel (28 October 2015)</a:t>
            </a:r>
          </a:p>
          <a:p>
            <a:pPr algn="l" rtl="0">
              <a:spcAft>
                <a:spcPts val="600"/>
              </a:spcAft>
            </a:pPr>
            <a:r>
              <a:rPr lang="en-GB" sz="1800" b="0" i="0" u="none" baseline="0" dirty="0"/>
              <a:t>A decision on the establishment and expansion of the model will be made for 2016 based on feedback received from the </a:t>
            </a:r>
            <a:r>
              <a:rPr lang="en-GB" sz="1800" b="0" i="0" u="none" baseline="0" dirty="0" smtClean="0"/>
              <a:t>trial</a:t>
            </a:r>
            <a:endParaRPr lang="en-GB" sz="1800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19189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980728"/>
            <a:ext cx="7101669" cy="52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609" y="1061740"/>
            <a:ext cx="7056041" cy="927100"/>
          </a:xfrm>
        </p:spPr>
        <p:txBody>
          <a:bodyPr/>
          <a:lstStyle/>
          <a:p>
            <a:r>
              <a:rPr lang="en-GB" sz="2800" dirty="0"/>
              <a:t>Electronic family </a:t>
            </a:r>
            <a:r>
              <a:rPr lang="en-GB" sz="2800" dirty="0" smtClean="0"/>
              <a:t>coaching/</a:t>
            </a:r>
            <a:br>
              <a:rPr lang="en-GB" sz="2800" dirty="0" smtClean="0"/>
            </a:br>
            <a:r>
              <a:rPr lang="en-GB" sz="2800" dirty="0" smtClean="0"/>
              <a:t>Family </a:t>
            </a:r>
            <a:r>
              <a:rPr lang="en-GB" sz="2800" dirty="0"/>
              <a:t>support page</a:t>
            </a:r>
            <a:endParaRPr lang="fi-FI" sz="2800" dirty="0"/>
          </a:p>
        </p:txBody>
      </p:sp>
      <p:sp>
        <p:nvSpPr>
          <p:cNvPr id="4" name="Sisällön paikkamerkki 4"/>
          <p:cNvSpPr>
            <a:spLocks noGrp="1"/>
          </p:cNvSpPr>
          <p:nvPr>
            <p:ph idx="1"/>
          </p:nvPr>
        </p:nvSpPr>
        <p:spPr>
          <a:xfrm>
            <a:off x="684213" y="2276872"/>
            <a:ext cx="7056437" cy="4176464"/>
          </a:xfrm>
        </p:spPr>
        <p:txBody>
          <a:bodyPr>
            <a:normAutofit/>
          </a:bodyPr>
          <a:lstStyle/>
          <a:p>
            <a:pPr algn="l" rtl="0"/>
            <a:r>
              <a:rPr lang="en-GB" sz="1800" b="0" i="0" u="none" baseline="0" dirty="0"/>
              <a:t>Online family coaching for families expecting their first child</a:t>
            </a:r>
          </a:p>
          <a:p>
            <a:pPr algn="l" rtl="0"/>
            <a:r>
              <a:rPr lang="en-GB" sz="1800" b="0" i="0" u="none" baseline="0" dirty="0"/>
              <a:t>Includes expert articles, videos and care instructions</a:t>
            </a:r>
          </a:p>
          <a:p>
            <a:pPr algn="l" rtl="0"/>
            <a:r>
              <a:rPr lang="en-GB" sz="1800" b="0" i="0" u="none" baseline="0" dirty="0"/>
              <a:t>Combines materials produced by the City, HUS and associations</a:t>
            </a:r>
          </a:p>
          <a:p>
            <a:pPr algn="l" rtl="0"/>
            <a:r>
              <a:rPr lang="en-GB" sz="1800" b="0" i="0" u="none" baseline="0" dirty="0"/>
              <a:t>Created collaboratively by the Department of Social Services and Health Care and the Department of Early Education and Care</a:t>
            </a:r>
          </a:p>
          <a:p>
            <a:pPr algn="l" rtl="0"/>
            <a:r>
              <a:rPr lang="en-GB" sz="1800" b="0" i="0" u="none" baseline="0" dirty="0">
                <a:hlinkClick r:id="rId2"/>
              </a:rPr>
              <a:t>www.hel.fi/www/perhevalmennus/en</a:t>
            </a:r>
            <a:endParaRPr lang="en-GB" sz="1800" dirty="0" smtClean="0"/>
          </a:p>
          <a:p>
            <a:pPr algn="l" rtl="0"/>
            <a:r>
              <a:rPr lang="en-GB" sz="1800" b="0" i="0" u="none" baseline="0" dirty="0"/>
              <a:t>In the next phase the website will be expanded to cover families with toddler-aged children / Family support page</a:t>
            </a:r>
          </a:p>
          <a:p>
            <a:pPr lvl="1" algn="l" rtl="0"/>
            <a:r>
              <a:rPr lang="en-GB" sz="1600" b="0" i="0" u="none" baseline="0" dirty="0"/>
              <a:t>the aim is to provide families living in Helsinki with multichannel electronic services</a:t>
            </a:r>
          </a:p>
          <a:p>
            <a:pPr marL="0" indent="0" algn="l" rtl="0">
              <a:buNone/>
            </a:pPr>
            <a:endParaRPr lang="en-GB" dirty="0" smtClean="0"/>
          </a:p>
          <a:p>
            <a:endParaRPr lang="en-GB" dirty="0" smtClean="0"/>
          </a:p>
          <a:p>
            <a:pPr marL="457200" lvl="1" indent="0" algn="l" rtl="0">
              <a:buNone/>
            </a:pPr>
            <a:endParaRPr lang="en-GB" dirty="0" smtClean="0"/>
          </a:p>
          <a:p>
            <a:pPr lvl="1"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2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609" y="1061740"/>
            <a:ext cx="7056041" cy="927100"/>
          </a:xfrm>
        </p:spPr>
        <p:txBody>
          <a:bodyPr/>
          <a:lstStyle/>
          <a:p>
            <a:r>
              <a:rPr lang="en-GB" sz="2800" dirty="0"/>
              <a:t>Electronic family </a:t>
            </a:r>
            <a:r>
              <a:rPr lang="en-GB" sz="2800" dirty="0" smtClean="0"/>
              <a:t>coaching/</a:t>
            </a:r>
            <a:br>
              <a:rPr lang="en-GB" sz="2800" dirty="0" smtClean="0"/>
            </a:br>
            <a:r>
              <a:rPr lang="en-GB" sz="2800" dirty="0" smtClean="0"/>
              <a:t>Family </a:t>
            </a:r>
            <a:r>
              <a:rPr lang="en-GB" sz="2800" dirty="0"/>
              <a:t>support page</a:t>
            </a:r>
            <a:endParaRPr lang="fi-FI" sz="2800" dirty="0"/>
          </a:p>
        </p:txBody>
      </p:sp>
      <p:sp>
        <p:nvSpPr>
          <p:cNvPr id="4" name="Sisällön paikkamerkki 4"/>
          <p:cNvSpPr>
            <a:spLocks noGrp="1"/>
          </p:cNvSpPr>
          <p:nvPr>
            <p:ph idx="1"/>
          </p:nvPr>
        </p:nvSpPr>
        <p:spPr>
          <a:xfrm>
            <a:off x="684213" y="2276872"/>
            <a:ext cx="7056437" cy="4176464"/>
          </a:xfrm>
        </p:spPr>
        <p:txBody>
          <a:bodyPr>
            <a:normAutofit/>
          </a:bodyPr>
          <a:lstStyle/>
          <a:p>
            <a:pPr algn="l" rtl="0"/>
            <a:r>
              <a:rPr lang="en-GB" sz="1800" b="0" i="0" u="none" baseline="0" dirty="0"/>
              <a:t>Online family coaching for families expecting their first child</a:t>
            </a:r>
          </a:p>
          <a:p>
            <a:pPr algn="l" rtl="0"/>
            <a:r>
              <a:rPr lang="en-GB" sz="1800" b="0" i="0" u="none" baseline="0" dirty="0"/>
              <a:t>Includes expert articles, videos and care instructions</a:t>
            </a:r>
          </a:p>
          <a:p>
            <a:pPr algn="l" rtl="0"/>
            <a:r>
              <a:rPr lang="en-GB" sz="1800" b="0" i="0" u="none" baseline="0" dirty="0"/>
              <a:t>Combines materials produced by the City, HUS and associations</a:t>
            </a:r>
          </a:p>
          <a:p>
            <a:pPr algn="l" rtl="0"/>
            <a:r>
              <a:rPr lang="en-GB" sz="1800" b="0" i="0" u="none" baseline="0" dirty="0"/>
              <a:t>Created collaboratively by the Department of Social Services and Health Care and the Department of Early Education and Care</a:t>
            </a:r>
          </a:p>
          <a:p>
            <a:pPr algn="l" rtl="0"/>
            <a:r>
              <a:rPr lang="en-GB" sz="1800" b="0" i="0" u="none" baseline="0" dirty="0" smtClean="0"/>
              <a:t>In </a:t>
            </a:r>
            <a:r>
              <a:rPr lang="en-GB" sz="1800" b="0" i="0" u="none" baseline="0" dirty="0"/>
              <a:t>the next phase the website will be expanded to cover families with toddler-aged children / Family support page</a:t>
            </a:r>
          </a:p>
          <a:p>
            <a:pPr lvl="1" algn="l" rtl="0"/>
            <a:r>
              <a:rPr lang="en-GB" sz="1600" b="0" i="0" u="none" baseline="0" dirty="0"/>
              <a:t>the aim is to provide families living in Helsinki with multichannel electronic services</a:t>
            </a:r>
          </a:p>
          <a:p>
            <a:pPr marL="0" indent="0" algn="l" rtl="0">
              <a:buNone/>
            </a:pPr>
            <a:endParaRPr lang="en-GB" dirty="0" smtClean="0"/>
          </a:p>
          <a:p>
            <a:endParaRPr lang="en-GB" dirty="0" smtClean="0"/>
          </a:p>
          <a:p>
            <a:pPr marL="457200" lvl="1" indent="0" algn="l" rtl="0">
              <a:buNone/>
            </a:pPr>
            <a:endParaRPr lang="en-GB" dirty="0" smtClean="0"/>
          </a:p>
          <a:p>
            <a:pPr lvl="1"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4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1334700" y="998730"/>
            <a:ext cx="6531666" cy="4574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A0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A0B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A0B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A0B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A0B6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A0B6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A0B6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A0B6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A0B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i-FI" sz="3000" kern="0" dirty="0">
                <a:solidFill>
                  <a:srgbClr val="282B68"/>
                </a:solidFill>
              </a:rPr>
              <a:t>Monipuolinen palvelukeskus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334700" y="1592796"/>
            <a:ext cx="6531666" cy="216024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500" b="1" kern="1200">
                <a:solidFill>
                  <a:srgbClr val="005EB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fi-FI" sz="1050" b="0" i="1" dirty="0">
                <a:solidFill>
                  <a:srgbClr val="282B68"/>
                </a:solidFill>
              </a:rPr>
              <a:t>Ikääntyneiden palvelut kotona asumisen tueksi </a:t>
            </a:r>
          </a:p>
        </p:txBody>
      </p:sp>
      <p:sp>
        <p:nvSpPr>
          <p:cNvPr id="7" name="Pyöristetty suorakulmio 10"/>
          <p:cNvSpPr/>
          <p:nvPr/>
        </p:nvSpPr>
        <p:spPr>
          <a:xfrm>
            <a:off x="1064419" y="2003630"/>
            <a:ext cx="1752767" cy="408623"/>
          </a:xfrm>
          <a:prstGeom prst="roundRect">
            <a:avLst/>
          </a:prstGeom>
          <a:ln w="19050" cmpd="sng">
            <a:solidFill>
              <a:srgbClr val="282B68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5EB8"/>
              </a:solidFill>
            </a:endParaRPr>
          </a:p>
        </p:txBody>
      </p:sp>
      <p:sp>
        <p:nvSpPr>
          <p:cNvPr id="8" name="Tekstin paikkamerkki 3"/>
          <p:cNvSpPr txBox="1">
            <a:spLocks/>
          </p:cNvSpPr>
          <p:nvPr/>
        </p:nvSpPr>
        <p:spPr>
          <a:xfrm>
            <a:off x="3036949" y="1972400"/>
            <a:ext cx="1458162" cy="59406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tabLst>
                <a:tab pos="571500" algn="l"/>
              </a:tabLst>
              <a:defRPr/>
            </a:pPr>
            <a:r>
              <a:rPr lang="en-GB" sz="1200" dirty="0" err="1">
                <a:solidFill>
                  <a:srgbClr val="282B68"/>
                </a:solidFill>
                <a:ea typeface="ＭＳ Ｐゴシック" pitchFamily="84" charset="-128"/>
              </a:rPr>
              <a:t>Eri</a:t>
            </a:r>
            <a:r>
              <a:rPr lang="en-GB" sz="1200" dirty="0">
                <a:solidFill>
                  <a:srgbClr val="282B68"/>
                </a:solidFill>
                <a:ea typeface="ＭＳ Ｐゴシック" pitchFamily="84" charset="-128"/>
              </a:rPr>
              <a:t> </a:t>
            </a:r>
            <a:r>
              <a:rPr lang="en-GB" sz="1200" dirty="0" err="1">
                <a:solidFill>
                  <a:srgbClr val="282B68"/>
                </a:solidFill>
                <a:ea typeface="ＭＳ Ｐゴシック" pitchFamily="84" charset="-128"/>
              </a:rPr>
              <a:t>palveluja</a:t>
            </a:r>
            <a:r>
              <a:rPr lang="en-GB" sz="1200" dirty="0">
                <a:solidFill>
                  <a:srgbClr val="282B68"/>
                </a:solidFill>
                <a:ea typeface="ＭＳ Ｐゴシック" pitchFamily="84" charset="-128"/>
              </a:rPr>
              <a:t> </a:t>
            </a:r>
          </a:p>
          <a:p>
            <a:pPr algn="ctr" eaLnBrk="0" hangingPunct="0">
              <a:tabLst>
                <a:tab pos="571500" algn="l"/>
              </a:tabLst>
              <a:defRPr/>
            </a:pPr>
            <a:r>
              <a:rPr lang="en-GB" sz="1200" dirty="0" err="1">
                <a:solidFill>
                  <a:srgbClr val="282B68"/>
                </a:solidFill>
                <a:ea typeface="ＭＳ Ｐゴシック" pitchFamily="84" charset="-128"/>
              </a:rPr>
              <a:t>eri</a:t>
            </a:r>
            <a:r>
              <a:rPr lang="en-GB" sz="1200" dirty="0">
                <a:solidFill>
                  <a:srgbClr val="282B68"/>
                </a:solidFill>
                <a:ea typeface="ＭＳ Ｐゴシック" pitchFamily="84" charset="-128"/>
              </a:rPr>
              <a:t> </a:t>
            </a:r>
            <a:r>
              <a:rPr lang="en-GB" sz="1200" dirty="0" err="1">
                <a:solidFill>
                  <a:srgbClr val="282B68"/>
                </a:solidFill>
                <a:ea typeface="ＭＳ Ｐゴシック" pitchFamily="84" charset="-128"/>
              </a:rPr>
              <a:t>tarpeisiin</a:t>
            </a:r>
            <a:endParaRPr lang="en-GB" sz="1200" dirty="0">
              <a:solidFill>
                <a:srgbClr val="282B68"/>
              </a:solidFill>
              <a:ea typeface="ＭＳ Ｐゴシック" pitchFamily="84" charset="-128"/>
            </a:endParaRPr>
          </a:p>
        </p:txBody>
      </p:sp>
      <p:sp>
        <p:nvSpPr>
          <p:cNvPr id="10" name="Tekstin paikkamerkki 3"/>
          <p:cNvSpPr txBox="1">
            <a:spLocks/>
          </p:cNvSpPr>
          <p:nvPr/>
        </p:nvSpPr>
        <p:spPr>
          <a:xfrm>
            <a:off x="4842030" y="1945452"/>
            <a:ext cx="1458162" cy="59406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tabLst>
                <a:tab pos="571500" algn="l"/>
              </a:tabLst>
              <a:defRPr/>
            </a:pPr>
            <a:r>
              <a:rPr lang="en-GB" sz="1200" dirty="0" err="1">
                <a:solidFill>
                  <a:srgbClr val="282B68"/>
                </a:solidFill>
                <a:ea typeface="ＭＳ Ｐゴシック" pitchFamily="84" charset="-128"/>
              </a:rPr>
              <a:t>Tuki</a:t>
            </a:r>
            <a:r>
              <a:rPr lang="en-GB" sz="1200" dirty="0">
                <a:solidFill>
                  <a:srgbClr val="282B68"/>
                </a:solidFill>
                <a:ea typeface="ＭＳ Ｐゴシック" pitchFamily="84" charset="-128"/>
              </a:rPr>
              <a:t> </a:t>
            </a:r>
            <a:r>
              <a:rPr lang="en-GB" sz="1200" dirty="0" err="1">
                <a:solidFill>
                  <a:srgbClr val="282B68"/>
                </a:solidFill>
                <a:ea typeface="ＭＳ Ｐゴシック" pitchFamily="84" charset="-128"/>
              </a:rPr>
              <a:t>tuodaan</a:t>
            </a:r>
            <a:endParaRPr lang="en-GB" sz="1200" dirty="0">
              <a:solidFill>
                <a:srgbClr val="282B68"/>
              </a:solidFill>
              <a:ea typeface="ＭＳ Ｐゴシック" pitchFamily="84" charset="-128"/>
            </a:endParaRPr>
          </a:p>
          <a:p>
            <a:pPr algn="ctr" eaLnBrk="0" hangingPunct="0">
              <a:tabLst>
                <a:tab pos="571500" algn="l"/>
              </a:tabLst>
              <a:defRPr/>
            </a:pPr>
            <a:r>
              <a:rPr lang="en-GB" sz="1200" dirty="0" err="1">
                <a:solidFill>
                  <a:srgbClr val="282B68"/>
                </a:solidFill>
                <a:ea typeface="ＭＳ Ｐゴシック" pitchFamily="84" charset="-128"/>
              </a:rPr>
              <a:t>asiakkaan</a:t>
            </a:r>
            <a:r>
              <a:rPr lang="en-GB" sz="1200" dirty="0">
                <a:solidFill>
                  <a:srgbClr val="282B68"/>
                </a:solidFill>
                <a:ea typeface="ＭＳ Ｐゴシック" pitchFamily="84" charset="-128"/>
              </a:rPr>
              <a:t> </a:t>
            </a:r>
            <a:r>
              <a:rPr lang="en-GB" sz="1200" dirty="0" err="1">
                <a:solidFill>
                  <a:srgbClr val="282B68"/>
                </a:solidFill>
                <a:ea typeface="ＭＳ Ｐゴシック" pitchFamily="84" charset="-128"/>
              </a:rPr>
              <a:t>luokse</a:t>
            </a:r>
            <a:endParaRPr lang="en-GB" sz="1200" dirty="0">
              <a:solidFill>
                <a:srgbClr val="282B68"/>
              </a:solidFill>
              <a:ea typeface="ＭＳ Ｐゴシック" pitchFamily="84" charset="-128"/>
            </a:endParaRPr>
          </a:p>
        </p:txBody>
      </p:sp>
      <p:sp>
        <p:nvSpPr>
          <p:cNvPr id="12" name="Tekstin paikkamerkki 3"/>
          <p:cNvSpPr txBox="1">
            <a:spLocks/>
          </p:cNvSpPr>
          <p:nvPr/>
        </p:nvSpPr>
        <p:spPr>
          <a:xfrm>
            <a:off x="6509245" y="1958076"/>
            <a:ext cx="1458162" cy="59406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tabLst>
                <a:tab pos="571500" algn="l"/>
              </a:tabLst>
              <a:defRPr/>
            </a:pPr>
            <a:r>
              <a:rPr lang="en-GB" sz="1200" dirty="0" err="1">
                <a:solidFill>
                  <a:srgbClr val="282B68"/>
                </a:solidFill>
                <a:ea typeface="ＭＳ Ｐゴシック" pitchFamily="84" charset="-128"/>
              </a:rPr>
              <a:t>Sähköiset</a:t>
            </a:r>
            <a:r>
              <a:rPr lang="en-GB" sz="1200" dirty="0">
                <a:solidFill>
                  <a:srgbClr val="282B68"/>
                </a:solidFill>
                <a:ea typeface="ＭＳ Ｐゴシック" pitchFamily="84" charset="-128"/>
              </a:rPr>
              <a:t> </a:t>
            </a:r>
          </a:p>
          <a:p>
            <a:pPr algn="ctr" eaLnBrk="0" hangingPunct="0">
              <a:tabLst>
                <a:tab pos="571500" algn="l"/>
              </a:tabLst>
              <a:defRPr/>
            </a:pPr>
            <a:r>
              <a:rPr lang="en-GB" sz="1200" dirty="0" err="1">
                <a:solidFill>
                  <a:srgbClr val="282B68"/>
                </a:solidFill>
                <a:ea typeface="ＭＳ Ｐゴシック" pitchFamily="84" charset="-128"/>
              </a:rPr>
              <a:t>palvelut</a:t>
            </a:r>
            <a:r>
              <a:rPr lang="en-GB" sz="1200" dirty="0">
                <a:solidFill>
                  <a:srgbClr val="282B68"/>
                </a:solidFill>
                <a:ea typeface="ＭＳ Ｐゴシック" pitchFamily="84" charset="-128"/>
              </a:rPr>
              <a:t> 24/7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979712" y="1538790"/>
            <a:ext cx="518457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n paikkamerkki 3"/>
          <p:cNvSpPr txBox="1">
            <a:spLocks/>
          </p:cNvSpPr>
          <p:nvPr/>
        </p:nvSpPr>
        <p:spPr>
          <a:xfrm>
            <a:off x="1000125" y="1952133"/>
            <a:ext cx="1897689" cy="7207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tabLst>
                <a:tab pos="571500" algn="l"/>
              </a:tabLst>
              <a:defRPr/>
            </a:pPr>
            <a:r>
              <a:rPr lang="en-GB" sz="1200" dirty="0" err="1">
                <a:solidFill>
                  <a:srgbClr val="282B68"/>
                </a:solidFill>
                <a:ea typeface="ＭＳ Ｐゴシック" pitchFamily="84" charset="-128"/>
              </a:rPr>
              <a:t>Moniammatillinen</a:t>
            </a:r>
            <a:endParaRPr lang="en-GB" sz="1200" dirty="0">
              <a:solidFill>
                <a:srgbClr val="282B68"/>
              </a:solidFill>
              <a:ea typeface="ＭＳ Ｐゴシック" pitchFamily="84" charset="-128"/>
            </a:endParaRPr>
          </a:p>
          <a:p>
            <a:pPr algn="ctr" eaLnBrk="0" hangingPunct="0">
              <a:tabLst>
                <a:tab pos="571500" algn="l"/>
              </a:tabLst>
              <a:defRPr/>
            </a:pPr>
            <a:r>
              <a:rPr lang="en-GB" sz="1200" dirty="0" err="1">
                <a:solidFill>
                  <a:srgbClr val="282B68"/>
                </a:solidFill>
                <a:ea typeface="ＭＳ Ｐゴシック" pitchFamily="84" charset="-128"/>
              </a:rPr>
              <a:t>osaaminen</a:t>
            </a:r>
            <a:endParaRPr lang="en-GB" sz="1200" dirty="0">
              <a:solidFill>
                <a:srgbClr val="282B68"/>
              </a:solidFill>
              <a:ea typeface="ＭＳ Ｐゴシック" pitchFamily="84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54" y="2574819"/>
            <a:ext cx="7212246" cy="3500475"/>
          </a:xfrm>
          <a:prstGeom prst="rect">
            <a:avLst/>
          </a:prstGeom>
        </p:spPr>
      </p:pic>
      <p:sp>
        <p:nvSpPr>
          <p:cNvPr id="18" name="Pyöristetty suorakulmio 10"/>
          <p:cNvSpPr/>
          <p:nvPr/>
        </p:nvSpPr>
        <p:spPr>
          <a:xfrm>
            <a:off x="2867821" y="1997687"/>
            <a:ext cx="1752767" cy="408623"/>
          </a:xfrm>
          <a:prstGeom prst="roundRect">
            <a:avLst/>
          </a:prstGeom>
          <a:ln w="19050" cmpd="sng">
            <a:solidFill>
              <a:srgbClr val="282B68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5EB8"/>
              </a:solidFill>
            </a:endParaRPr>
          </a:p>
        </p:txBody>
      </p:sp>
      <p:sp>
        <p:nvSpPr>
          <p:cNvPr id="19" name="Pyöristetty suorakulmio 10"/>
          <p:cNvSpPr/>
          <p:nvPr/>
        </p:nvSpPr>
        <p:spPr>
          <a:xfrm>
            <a:off x="4672512" y="1983811"/>
            <a:ext cx="1752767" cy="408623"/>
          </a:xfrm>
          <a:prstGeom prst="roundRect">
            <a:avLst/>
          </a:prstGeom>
          <a:ln w="19050" cmpd="sng">
            <a:solidFill>
              <a:srgbClr val="282B68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5EB8"/>
              </a:solidFill>
            </a:endParaRPr>
          </a:p>
        </p:txBody>
      </p:sp>
      <p:sp>
        <p:nvSpPr>
          <p:cNvPr id="20" name="Pyöristetty suorakulmio 10"/>
          <p:cNvSpPr/>
          <p:nvPr/>
        </p:nvSpPr>
        <p:spPr>
          <a:xfrm>
            <a:off x="6478929" y="1983811"/>
            <a:ext cx="1752767" cy="408623"/>
          </a:xfrm>
          <a:prstGeom prst="roundRect">
            <a:avLst/>
          </a:prstGeom>
          <a:ln w="19050" cmpd="sng">
            <a:solidFill>
              <a:srgbClr val="282B68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1071546"/>
            <a:ext cx="8248678" cy="10715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service network is developed </a:t>
            </a:r>
            <a:endParaRPr kumimoji="0" lang="en-GB" sz="3200" b="1" i="0" u="none" strike="noStrike" kern="0" cap="none" spc="0" normalizeH="0" baseline="0" noProof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467544" y="1772816"/>
            <a:ext cx="8033546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Comprehensive Service Centres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for living at home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housing options for the elderly </a:t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 include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centre activities and day activities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and local work for the elderly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Informal care activity centre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lang="en-GB" sz="1600" kern="0" dirty="0" smtClean="0">
                <a:latin typeface="+mn-lt"/>
                <a:cs typeface="+mn-cs"/>
              </a:rPr>
              <a:t>Home care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 and rehabilitation activities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Short-term part time and around-the-clock care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Long-term around-the-clock assisted sheltered housing or institutional care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addition to these, health and substance abuse services and activities organised by volunteers, for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services will also be offered to under-65-year-olds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5325" y="1412776"/>
            <a:ext cx="7343775" cy="639068"/>
          </a:xfrm>
        </p:spPr>
        <p:txBody>
          <a:bodyPr/>
          <a:lstStyle/>
          <a:p>
            <a:r>
              <a:rPr lang="en-GB" sz="2800" dirty="0" smtClean="0"/>
              <a:t>Examples </a:t>
            </a:r>
            <a:r>
              <a:rPr lang="en-GB" sz="2800" dirty="0"/>
              <a:t>of new innovations for older people</a:t>
            </a:r>
            <a:r>
              <a:rPr lang="en-GB" sz="3200" b="0" dirty="0"/>
              <a:t/>
            </a:r>
            <a:br>
              <a:rPr lang="en-GB" sz="3200" b="0" dirty="0"/>
            </a:b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3738" y="2276872"/>
            <a:ext cx="7345362" cy="4032721"/>
          </a:xfrm>
        </p:spPr>
        <p:txBody>
          <a:bodyPr/>
          <a:lstStyle/>
          <a:p>
            <a:pPr lvl="1"/>
            <a:r>
              <a:rPr lang="en-GB" dirty="0"/>
              <a:t>Home care remote care visits (costs less than a fifth of a traditional visit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Remote </a:t>
            </a:r>
            <a:r>
              <a:rPr lang="en-GB" dirty="0" smtClean="0"/>
              <a:t>rehabilitation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Home care remote registration and steering</a:t>
            </a:r>
          </a:p>
        </p:txBody>
      </p:sp>
    </p:spTree>
    <p:extLst>
      <p:ext uri="{BB962C8B-B14F-4D97-AF65-F5344CB8AC3E}">
        <p14:creationId xmlns:p14="http://schemas.microsoft.com/office/powerpoint/2010/main" val="14021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for your interest!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www.hel.fi/en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Sisällön paikkamerkk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189150"/>
            <a:ext cx="6002808" cy="3991868"/>
          </a:xfrm>
          <a:prstGeom prst="rect">
            <a:avLst/>
          </a:prstGeom>
        </p:spPr>
      </p:pic>
      <p:pic>
        <p:nvPicPr>
          <p:cNvPr id="4" name="Kuva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55080"/>
            <a:ext cx="647700" cy="647700"/>
          </a:xfrm>
          <a:prstGeom prst="rect">
            <a:avLst/>
          </a:prstGeom>
        </p:spPr>
      </p:pic>
      <p:pic>
        <p:nvPicPr>
          <p:cNvPr id="5" name="Kuva 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29" y="5308054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36" y="1022254"/>
            <a:ext cx="6728383" cy="513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24744"/>
            <a:ext cx="7128934" cy="52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 txBox="1">
            <a:spLocks/>
          </p:cNvSpPr>
          <p:nvPr/>
        </p:nvSpPr>
        <p:spPr>
          <a:xfrm>
            <a:off x="684609" y="1124744"/>
            <a:ext cx="7343775" cy="8849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dirty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Helsinki's social welfare and health care services in a nutshell</a:t>
            </a: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Sisällön paikkamerkki 2"/>
          <p:cNvSpPr txBox="1">
            <a:spLocks/>
          </p:cNvSpPr>
          <p:nvPr/>
        </p:nvSpPr>
        <p:spPr>
          <a:xfrm>
            <a:off x="684609" y="2132856"/>
            <a:ext cx="5471567" cy="43696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The City organises and primarily produces social welfare and health care services </a:t>
            </a:r>
            <a:r>
              <a:rPr kumimoji="0" lang="en-GB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for 624,000 </a:t>
            </a:r>
            <a:r>
              <a:rPr kumimoji="0" lang="en-GB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residents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lang="en-GB" b="0" i="0" u="none" kern="0" baseline="0" dirty="0">
                <a:latin typeface="+mn-lt"/>
                <a:cs typeface="+mn-cs"/>
              </a:rPr>
              <a:t>Governed by a political board composed of 13 </a:t>
            </a:r>
            <a:r>
              <a:rPr lang="en-GB" b="0" i="0" u="none" kern="0" baseline="0" dirty="0" smtClean="0">
                <a:latin typeface="+mn-lt"/>
                <a:cs typeface="+mn-cs"/>
              </a:rPr>
              <a:t>members</a:t>
            </a:r>
            <a:endParaRPr lang="en-GB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lang="en-GB" b="1" i="0" u="none" kern="0" baseline="0" dirty="0" smtClean="0">
                <a:latin typeface="+mn-lt"/>
                <a:cs typeface="+mn-cs"/>
              </a:rPr>
              <a:t>The </a:t>
            </a:r>
            <a:r>
              <a:rPr lang="en-GB" b="1" i="0" u="none" kern="0" baseline="0" dirty="0">
                <a:latin typeface="+mn-lt"/>
                <a:cs typeface="+mn-cs"/>
              </a:rPr>
              <a:t>Department of Social Services and </a:t>
            </a:r>
            <a:r>
              <a:rPr lang="en-GB" b="1" i="0" u="none" kern="0" baseline="0" dirty="0" smtClean="0">
                <a:latin typeface="+mn-lt"/>
                <a:cs typeface="+mn-cs"/>
              </a:rPr>
              <a:t>Health Care </a:t>
            </a:r>
            <a:r>
              <a:rPr lang="en-GB" b="1" i="0" u="none" kern="0" baseline="0" dirty="0">
                <a:latin typeface="+mn-lt"/>
                <a:cs typeface="+mn-cs"/>
              </a:rPr>
              <a:t>1 January 2013 </a:t>
            </a:r>
            <a:r>
              <a:rPr lang="en-GB" b="0" i="0" u="none" kern="0" baseline="0" dirty="0" smtClean="0">
                <a:latin typeface="+mn-lt"/>
                <a:cs typeface="+mn-cs"/>
              </a:rPr>
              <a:t>-&gt;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lang="en-GB" b="1" i="0" u="none" kern="0" baseline="0" dirty="0" smtClean="0">
                <a:latin typeface="+mn-lt"/>
                <a:cs typeface="+mn-cs"/>
              </a:rPr>
              <a:t>16,000 employees</a:t>
            </a:r>
            <a:endParaRPr lang="en-GB" b="1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lang="en-GB" b="1" i="0" u="none" kern="0" baseline="0" dirty="0">
                <a:latin typeface="+mn-lt"/>
                <a:cs typeface="+mn-cs"/>
              </a:rPr>
              <a:t>133 customer </a:t>
            </a:r>
            <a:r>
              <a:rPr lang="en-GB" b="1" i="0" u="none" kern="0" baseline="0" dirty="0" smtClean="0">
                <a:latin typeface="+mn-lt"/>
                <a:cs typeface="+mn-cs"/>
              </a:rPr>
              <a:t>service </a:t>
            </a:r>
            <a:r>
              <a:rPr kumimoji="0" lang="en-GB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points </a:t>
            </a:r>
            <a:r>
              <a:rPr kumimoji="0" lang="en-GB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around the </a:t>
            </a:r>
            <a:r>
              <a:rPr kumimoji="0" lang="en-GB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city</a:t>
            </a:r>
            <a:endParaRPr lang="en-GB" kern="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Budget EUR </a:t>
            </a:r>
            <a:r>
              <a:rPr kumimoji="0" lang="en-GB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2,2 </a:t>
            </a:r>
            <a:r>
              <a:rPr kumimoji="0" lang="en-GB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million </a:t>
            </a:r>
            <a:r>
              <a:rPr kumimoji="0" lang="en-GB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(CHF 2,368 million</a:t>
            </a:r>
            <a:r>
              <a:rPr kumimoji="0" lang="en-GB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)</a:t>
            </a:r>
          </a:p>
        </p:txBody>
      </p:sp>
      <p:pic>
        <p:nvPicPr>
          <p:cNvPr id="15" name="Kuv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/>
          <a:stretch/>
        </p:blipFill>
        <p:spPr>
          <a:xfrm>
            <a:off x="6300192" y="3019772"/>
            <a:ext cx="2481064" cy="33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Services 2015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395288" y="1772816"/>
            <a:ext cx="5040808" cy="40938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 Welfare Services’ customers (children)			9,125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Customers of the services for intellectually disabled 	2,008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 receiving </a:t>
            </a:r>
            <a:r>
              <a:rPr lang="en-GB" sz="2000" kern="0" dirty="0" smtClean="0">
                <a:latin typeface="+mn-lt"/>
                <a:cs typeface="+mn-cs"/>
              </a:rPr>
              <a:t>income support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		75,895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Customers of substance abuse outpatient clinic 		5,120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Days of service housing for the elderly</a:t>
            </a:r>
            <a:b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1,087,178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Housing service places</a:t>
            </a:r>
            <a:b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(both the city’s and purchased) 					3,995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344450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Services 2015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395288" y="1844824"/>
            <a:ext cx="5400848" cy="4094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>
                <a:tab pos="4927600" algn="r"/>
              </a:tabLst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Appointments with a physician 	 497,764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>
                <a:tab pos="4927600" algn="r"/>
              </a:tabLst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calls with a physician 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284,402</a:t>
            </a:r>
          </a:p>
          <a:p>
            <a:pPr marL="342900" indent="-342900">
              <a:spcBef>
                <a:spcPct val="20000"/>
              </a:spcBef>
              <a:buClr>
                <a:srgbClr val="00A0B6"/>
              </a:buClr>
              <a:buFontTx/>
              <a:buChar char="•"/>
              <a:tabLst>
                <a:tab pos="4927600" algn="r"/>
              </a:tabLst>
              <a:defRPr/>
            </a:pPr>
            <a:r>
              <a:rPr lang="en-GB" kern="0" dirty="0"/>
              <a:t>Appointments with a </a:t>
            </a:r>
            <a:r>
              <a:rPr lang="en-GB" kern="0" dirty="0" smtClean="0"/>
              <a:t>nurse	405,659</a:t>
            </a:r>
          </a:p>
          <a:p>
            <a:pPr marL="342900" indent="-342900">
              <a:spcBef>
                <a:spcPct val="20000"/>
              </a:spcBef>
              <a:buClr>
                <a:srgbClr val="00A0B6"/>
              </a:buClr>
              <a:buFontTx/>
              <a:buChar char="•"/>
              <a:tabLst>
                <a:tab pos="4927600" algn="r"/>
              </a:tabLst>
              <a:defRPr/>
            </a:pPr>
            <a:r>
              <a:rPr lang="en-GB" kern="0" dirty="0" smtClean="0"/>
              <a:t>Treatment </a:t>
            </a:r>
            <a:r>
              <a:rPr lang="en-GB" kern="0" dirty="0"/>
              <a:t>calls with a nurse	</a:t>
            </a:r>
            <a:r>
              <a:rPr lang="en-GB" kern="0" dirty="0" smtClean="0"/>
              <a:t>327,438</a:t>
            </a:r>
            <a:endParaRPr lang="en-GB" kern="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>
                <a:tab pos="4927600" algn="r"/>
              </a:tabLst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 service visits 	134,182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>
                <a:tab pos="4927600" algn="r"/>
              </a:tabLst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Dental care appointments 	457,869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>
                <a:tab pos="4927600" algn="r"/>
              </a:tabLst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 care visits and other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tabLst>
                <a:tab pos="4927600" algn="r"/>
              </a:tabLst>
              <a:defRPr/>
            </a:pPr>
            <a:r>
              <a:rPr lang="en-GB" kern="0" dirty="0">
                <a:latin typeface="+mn-lt"/>
                <a:cs typeface="+mn-cs"/>
              </a:rPr>
              <a:t> </a:t>
            </a:r>
            <a:r>
              <a:rPr lang="en-GB" kern="0" dirty="0" smtClean="0">
                <a:latin typeface="+mn-lt"/>
                <a:cs typeface="+mn-cs"/>
              </a:rPr>
              <a:t>       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visits 	2,809,984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>
                <a:tab pos="4927600" algn="r"/>
              </a:tabLst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days of acute treatment 	248,415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>
                <a:tab pos="4927600" algn="r"/>
              </a:tabLst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Visits to the psychiatric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tabLst>
                <a:tab pos="4927600" algn="r"/>
              </a:tabLst>
              <a:defRPr/>
            </a:pPr>
            <a:r>
              <a:rPr lang="en-GB" kern="0" dirty="0">
                <a:latin typeface="+mn-lt"/>
                <a:cs typeface="+mn-cs"/>
              </a:rPr>
              <a:t> </a:t>
            </a:r>
            <a:r>
              <a:rPr lang="en-GB" kern="0" dirty="0" smtClean="0">
                <a:latin typeface="+mn-lt"/>
                <a:cs typeface="+mn-cs"/>
              </a:rPr>
              <a:t>      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outpatient clinics 	154,146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08175"/>
            <a:ext cx="3063552" cy="45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95288" y="981075"/>
            <a:ext cx="7343775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Funding 2015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395536" y="5167758"/>
            <a:ext cx="8137152" cy="150160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 of Helsinki 88%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Customers 5%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 7%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0B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4253458" cy="31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te_englanti_012013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097C781B6BC574CA0FC1F5FAF8E8DFD" ma:contentTypeVersion="3" ma:contentTypeDescription="Luo uusi asiakirja." ma:contentTypeScope="" ma:versionID="8f6459307f321cd24d51badc3ae86205">
  <xsd:schema xmlns:xsd="http://www.w3.org/2001/XMLSchema" xmlns:xs="http://www.w3.org/2001/XMLSchema" xmlns:p="http://schemas.microsoft.com/office/2006/metadata/properties" xmlns:ns2="4f5a94f0-27dd-4068-bc73-81d5073c127c" targetNamespace="http://schemas.microsoft.com/office/2006/metadata/properties" ma:root="true" ma:fieldsID="c8ceada2c817fd89e74bf2390b65dcb3" ns2:_="">
    <xsd:import namespace="4f5a94f0-27dd-4068-bc73-81d5073c127c"/>
    <xsd:element name="properties">
      <xsd:complexType>
        <xsd:sequence>
          <xsd:element name="documentManagement">
            <xsd:complexType>
              <xsd:all>
                <xsd:element ref="ns2:Tyyppi" minOccurs="0"/>
                <xsd:element ref="ns2:Kieli" minOccurs="0"/>
                <xsd:element ref="ns2:Virasto_x002f_osas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a94f0-27dd-4068-bc73-81d5073c127c" elementFormDefault="qualified">
    <xsd:import namespace="http://schemas.microsoft.com/office/2006/documentManagement/types"/>
    <xsd:import namespace="http://schemas.microsoft.com/office/infopath/2007/PartnerControls"/>
    <xsd:element name="Tyyppi" ma:index="8" nillable="true" ma:displayName="Tyyppi" ma:internalName="Tyyppi">
      <xsd:simpleType>
        <xsd:restriction base="dms:Text">
          <xsd:maxLength value="255"/>
        </xsd:restriction>
      </xsd:simpleType>
    </xsd:element>
    <xsd:element name="Kieli" ma:index="9" nillable="true" ma:displayName="Kieli" ma:default="suomi" ma:format="Dropdown" ma:internalName="Kieli">
      <xsd:simpleType>
        <xsd:restriction base="dms:Choice">
          <xsd:enumeration value="suomi"/>
          <xsd:enumeration value="ruotsi"/>
          <xsd:enumeration value="englanti"/>
        </xsd:restriction>
      </xsd:simpleType>
    </xsd:element>
    <xsd:element name="Virasto_x002f_osasto" ma:index="10" nillable="true" ma:displayName="Virasto/osasto" ma:default="sosiaali- ja terveysvirasto" ma:format="RadioButtons" ma:internalName="Virasto_x002f_osasto">
      <xsd:simpleType>
        <xsd:restriction base="dms:Choice">
          <xsd:enumeration value="sosiaali- ja terveysvirasto"/>
          <xsd:enumeration value="perhe- ja sosiaalipalvelut"/>
          <xsd:enumeration value="terveys- ja päihdepalvelut"/>
          <xsd:enumeration value="sairaala-, kuntoutus- ja hoiva"/>
          <xsd:enumeration value="henkilöstö- ja kehittäminen"/>
          <xsd:enumeration value="talous- ja tuki"/>
          <xsd:enumeration value="tietohallinto- ja viestintä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rasto_x002f_osasto xmlns="4f5a94f0-27dd-4068-bc73-81d5073c127c">sosiaali- ja terveysvirasto</Virasto_x002f_osasto>
    <Kieli xmlns="4f5a94f0-27dd-4068-bc73-81d5073c127c">englanti</Kieli>
    <Tyyppi xmlns="4f5a94f0-27dd-4068-bc73-81d5073c127c">Kalvopohja</Tyyppi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034A1E-5593-4947-B314-0B2056BD7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5a94f0-27dd-4068-bc73-81d5073c1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C000EA-047F-4620-BB6C-52835358427E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f5a94f0-27dd-4068-bc73-81d5073c127c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648C179-7A81-426A-AF79-7FA923D5A5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sote_englanti_012013</Template>
  <TotalTime>791</TotalTime>
  <Words>1445</Words>
  <Application>Microsoft Office PowerPoint</Application>
  <PresentationFormat>Näytössä katseltava diaesitys (4:3)</PresentationFormat>
  <Paragraphs>290</Paragraphs>
  <Slides>35</Slides>
  <Notes>23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39" baseType="lpstr">
      <vt:lpstr>ＭＳ Ｐゴシック</vt:lpstr>
      <vt:lpstr>Arial</vt:lpstr>
      <vt:lpstr>Calibri</vt:lpstr>
      <vt:lpstr>sote_englanti_012013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What are the Department of Social Services and Health Care's funds used for?  (2015 budget, 2014 accounts in parentheses)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Current events 1/2 </vt:lpstr>
      <vt:lpstr>Current events 2/2 </vt:lpstr>
      <vt:lpstr>PowerPoint-esitys</vt:lpstr>
      <vt:lpstr>PowerPoint-esitys</vt:lpstr>
      <vt:lpstr>When services are renewed, operating methods and processes change</vt:lpstr>
      <vt:lpstr>PowerPoint-esitys</vt:lpstr>
      <vt:lpstr>PowerPoint-esitys</vt:lpstr>
      <vt:lpstr>PowerPoint-esitys</vt:lpstr>
      <vt:lpstr>Child Health Clinic at daycare model</vt:lpstr>
      <vt:lpstr>Electronic family coaching/ Family support page</vt:lpstr>
      <vt:lpstr>Electronic family coaching/ Family support page</vt:lpstr>
      <vt:lpstr>PowerPoint-esitys</vt:lpstr>
      <vt:lpstr>PowerPoint-esitys</vt:lpstr>
      <vt:lpstr>Examples of new innovations for older people </vt:lpstr>
      <vt:lpstr>PowerPoint-esitys</vt:lpstr>
    </vt:vector>
  </TitlesOfParts>
  <Company>Helsingin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Kalvopohja (en)</dc:title>
  <dc:creator>halonkai</dc:creator>
  <cp:lastModifiedBy>Peiponen Arja Sinikka</cp:lastModifiedBy>
  <cp:revision>53</cp:revision>
  <cp:lastPrinted>2016-03-16T06:51:29Z</cp:lastPrinted>
  <dcterms:created xsi:type="dcterms:W3CDTF">2015-03-19T09:20:48Z</dcterms:created>
  <dcterms:modified xsi:type="dcterms:W3CDTF">2016-06-13T10:57:31Z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0x010100B097C781B6BC574CA0FC1F5FAF8E8DFD</vt:lpwstr>
  </property>
  <property fmtid="{D5CDD505-2E9C-101B-9397-08002B2CF9AE}" pid="3" name="Order">
    <vt:r8>11700</vt:r8>
  </property>
</Properties>
</file>