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6" r:id="rId5"/>
    <p:sldId id="267" r:id="rId6"/>
    <p:sldId id="263" r:id="rId7"/>
    <p:sldId id="264" r:id="rId8"/>
    <p:sldId id="265" r:id="rId9"/>
    <p:sldId id="259" r:id="rId10"/>
  </p:sldIdLst>
  <p:sldSz cx="10439400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0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tof\Transfer\01%20Forschung\09%20Performance%20Contracting\06%20Data\Auswertungen_IACCM_vorlaeufig_und_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tof\Transfer\01%20Forschung\09%20Performance%20Contracting\06%20Data\Auswertungen_IACCM_vorlaeufig_und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8762177346939204"/>
          <c:y val="3.5919940133433109E-2"/>
          <c:w val="0.30826371210933534"/>
          <c:h val="0.882275017998560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Sheet6!$E$30</c:f>
              <c:strCache>
                <c:ptCount val="1"/>
                <c:pt idx="0">
                  <c:v>Buying Side</c:v>
                </c:pt>
              </c:strCache>
            </c:strRef>
          </c:tx>
          <c:invertIfNegative val="0"/>
          <c:cat>
            <c:strRef>
              <c:f>Sheet6!$B$31:$B$41</c:f>
              <c:strCache>
                <c:ptCount val="11"/>
                <c:pt idx="0">
                  <c:v>better grasp the expected goals.</c:v>
                </c:pt>
                <c:pt idx="1">
                  <c:v>align project partner interests with our own interests.</c:v>
                </c:pt>
                <c:pt idx="2">
                  <c:v>avoid costs.</c:v>
                </c:pt>
                <c:pt idx="3">
                  <c:v>adequately distribute risks among the project partners.</c:v>
                </c:pt>
                <c:pt idx="4">
                  <c:v>be more flexible in choosing our inputs.</c:v>
                </c:pt>
                <c:pt idx="5">
                  <c:v>come up with creative solutions when conditions change.</c:v>
                </c:pt>
                <c:pt idx="6">
                  <c:v>concentrate on the task instead of monitoring our project partners' behaviour.</c:v>
                </c:pt>
                <c:pt idx="7">
                  <c:v>develop a more mature long-term relationship with the project partner.</c:v>
                </c:pt>
                <c:pt idx="8">
                  <c:v>reduce both impact and likelihood of risk to acceptable levels.</c:v>
                </c:pt>
                <c:pt idx="9">
                  <c:v>"blame" the project partner for any problems that occur.</c:v>
                </c:pt>
                <c:pt idx="10">
                  <c:v>engage in a more intense dialogue </c:v>
                </c:pt>
              </c:strCache>
            </c:strRef>
          </c:cat>
          <c:val>
            <c:numRef>
              <c:f>Sheet6!$E$31:$E$41</c:f>
              <c:numCache>
                <c:formatCode>###0.00</c:formatCode>
                <c:ptCount val="11"/>
                <c:pt idx="0">
                  <c:v>5.7499999999999991</c:v>
                </c:pt>
                <c:pt idx="1">
                  <c:v>5.712121212121211</c:v>
                </c:pt>
                <c:pt idx="2">
                  <c:v>4.5496183206106871</c:v>
                </c:pt>
                <c:pt idx="3">
                  <c:v>5.1384615384615415</c:v>
                </c:pt>
                <c:pt idx="4">
                  <c:v>4.641221374045803</c:v>
                </c:pt>
                <c:pt idx="5">
                  <c:v>5.0687022900763363</c:v>
                </c:pt>
                <c:pt idx="6">
                  <c:v>5.1297709923664128</c:v>
                </c:pt>
                <c:pt idx="7">
                  <c:v>5.5190839694656502</c:v>
                </c:pt>
                <c:pt idx="8">
                  <c:v>5.1221374045801538</c:v>
                </c:pt>
                <c:pt idx="9">
                  <c:v>3.1615384615384619</c:v>
                </c:pt>
                <c:pt idx="10">
                  <c:v>5.4351145038167914</c:v>
                </c:pt>
              </c:numCache>
            </c:numRef>
          </c:val>
        </c:ser>
        <c:ser>
          <c:idx val="1"/>
          <c:order val="1"/>
          <c:tx>
            <c:strRef>
              <c:f>Sheet6!$F$30</c:f>
              <c:strCache>
                <c:ptCount val="1"/>
                <c:pt idx="0">
                  <c:v>Selling Side</c:v>
                </c:pt>
              </c:strCache>
            </c:strRef>
          </c:tx>
          <c:invertIfNegative val="0"/>
          <c:cat>
            <c:strRef>
              <c:f>Sheet6!$B$31:$B$41</c:f>
              <c:strCache>
                <c:ptCount val="11"/>
                <c:pt idx="0">
                  <c:v>better grasp the expected goals.</c:v>
                </c:pt>
                <c:pt idx="1">
                  <c:v>align project partner interests with our own interests.</c:v>
                </c:pt>
                <c:pt idx="2">
                  <c:v>avoid costs.</c:v>
                </c:pt>
                <c:pt idx="3">
                  <c:v>adequately distribute risks among the project partners.</c:v>
                </c:pt>
                <c:pt idx="4">
                  <c:v>be more flexible in choosing our inputs.</c:v>
                </c:pt>
                <c:pt idx="5">
                  <c:v>come up with creative solutions when conditions change.</c:v>
                </c:pt>
                <c:pt idx="6">
                  <c:v>concentrate on the task instead of monitoring our project partners' behaviour.</c:v>
                </c:pt>
                <c:pt idx="7">
                  <c:v>develop a more mature long-term relationship with the project partner.</c:v>
                </c:pt>
                <c:pt idx="8">
                  <c:v>reduce both impact and likelihood of risk to acceptable levels.</c:v>
                </c:pt>
                <c:pt idx="9">
                  <c:v>"blame" the project partner for any problems that occur.</c:v>
                </c:pt>
                <c:pt idx="10">
                  <c:v>engage in a more intense dialogue </c:v>
                </c:pt>
              </c:strCache>
            </c:strRef>
          </c:cat>
          <c:val>
            <c:numRef>
              <c:f>Sheet6!$F$31:$F$41</c:f>
              <c:numCache>
                <c:formatCode>###0.00</c:formatCode>
                <c:ptCount val="11"/>
                <c:pt idx="0">
                  <c:v>5.6694915254237284</c:v>
                </c:pt>
                <c:pt idx="1">
                  <c:v>5.5630252100840316</c:v>
                </c:pt>
                <c:pt idx="2">
                  <c:v>3.9661016949152552</c:v>
                </c:pt>
                <c:pt idx="3">
                  <c:v>4.5344827586206931</c:v>
                </c:pt>
                <c:pt idx="4">
                  <c:v>4.697478991596638</c:v>
                </c:pt>
                <c:pt idx="5">
                  <c:v>5.2051282051282035</c:v>
                </c:pt>
                <c:pt idx="6">
                  <c:v>4.8991596638655457</c:v>
                </c:pt>
                <c:pt idx="7">
                  <c:v>5.5508474576271194</c:v>
                </c:pt>
                <c:pt idx="8">
                  <c:v>4.6779661016949161</c:v>
                </c:pt>
                <c:pt idx="9">
                  <c:v>2.8135593220338979</c:v>
                </c:pt>
                <c:pt idx="10">
                  <c:v>5.2905982905982905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934072"/>
        <c:axId val="150933288"/>
      </c:barChart>
      <c:catAx>
        <c:axId val="150934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 sz="1000"/>
            </a:pPr>
            <a:endParaRPr lang="fi-FI"/>
          </a:p>
        </c:txPr>
        <c:crossAx val="150933288"/>
        <c:crosses val="autoZero"/>
        <c:auto val="1"/>
        <c:lblAlgn val="ctr"/>
        <c:lblOffset val="100"/>
        <c:noMultiLvlLbl val="0"/>
      </c:catAx>
      <c:valAx>
        <c:axId val="150933288"/>
        <c:scaling>
          <c:orientation val="minMax"/>
          <c:max val="7"/>
          <c:min val="1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15093407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9992261573123999"/>
          <c:y val="0.43620760632065614"/>
          <c:w val="9.0521913065526829E-2"/>
          <c:h val="0.12758478735868772"/>
        </c:manualLayout>
      </c:layout>
      <c:overlay val="0"/>
      <c:txPr>
        <a:bodyPr/>
        <a:lstStyle/>
        <a:p>
          <a:pPr>
            <a:defRPr sz="9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4406441355491242"/>
          <c:y val="3.5969750392590386E-2"/>
          <c:w val="0.42494833368029228"/>
          <c:h val="0.882111910982463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Sheet7!$C$30</c:f>
              <c:strCache>
                <c:ptCount val="1"/>
                <c:pt idx="0">
                  <c:v>Buying Side</c:v>
                </c:pt>
              </c:strCache>
            </c:strRef>
          </c:tx>
          <c:invertIfNegative val="0"/>
          <c:cat>
            <c:strRef>
              <c:f>Sheet7!$B$31:$B$41</c:f>
              <c:strCache>
                <c:ptCount val="11"/>
                <c:pt idx="0">
                  <c:v>the need for intense information exchange.</c:v>
                </c:pt>
                <c:pt idx="1">
                  <c:v>high monitoring costs.</c:v>
                </c:pt>
                <c:pt idx="2">
                  <c:v>a high level of coordination.</c:v>
                </c:pt>
                <c:pt idx="3">
                  <c:v>a high level of uncertainty as the contract does not specify the desired project outcome in detail.</c:v>
                </c:pt>
                <c:pt idx="4">
                  <c:v>a high level of uncertainty as the contract does not determine how the desired project outcome will be achieved.</c:v>
                </c:pt>
                <c:pt idx="5">
                  <c:v>a high level of uncertainty due to complexity and unpredictability of cost estimations.</c:v>
                </c:pt>
                <c:pt idx="6">
                  <c:v>a high level of dependence on the project partners' activities.</c:v>
                </c:pt>
                <c:pt idx="7">
                  <c:v>complex negotiations prior to contract conclusion.</c:v>
                </c:pt>
                <c:pt idx="8">
                  <c:v>a loss of perceived control.</c:v>
                </c:pt>
                <c:pt idx="9">
                  <c:v>defining boundaries with regard to what is "acceptable" under the contract.</c:v>
                </c:pt>
                <c:pt idx="10">
                  <c:v>defining clear roles and responsibilities.</c:v>
                </c:pt>
              </c:strCache>
            </c:strRef>
          </c:cat>
          <c:val>
            <c:numRef>
              <c:f>Sheet7!$F$31:$F$41</c:f>
              <c:numCache>
                <c:formatCode>###0.00</c:formatCode>
                <c:ptCount val="11"/>
                <c:pt idx="0">
                  <c:v>5.7301587301587302</c:v>
                </c:pt>
                <c:pt idx="1">
                  <c:v>4.4645669291338601</c:v>
                </c:pt>
                <c:pt idx="2">
                  <c:v>5.4320000000000004</c:v>
                </c:pt>
                <c:pt idx="3">
                  <c:v>3.9921259842519694</c:v>
                </c:pt>
                <c:pt idx="4">
                  <c:v>4.0708661417322842</c:v>
                </c:pt>
                <c:pt idx="5">
                  <c:v>4.2240000000000002</c:v>
                </c:pt>
                <c:pt idx="6">
                  <c:v>5.3120000000000003</c:v>
                </c:pt>
                <c:pt idx="7">
                  <c:v>5.2479999999999993</c:v>
                </c:pt>
                <c:pt idx="8">
                  <c:v>4.1839999999999993</c:v>
                </c:pt>
                <c:pt idx="9">
                  <c:v>4.9206349206349218</c:v>
                </c:pt>
                <c:pt idx="10">
                  <c:v>5.1919999999999993</c:v>
                </c:pt>
              </c:numCache>
            </c:numRef>
          </c:val>
        </c:ser>
        <c:ser>
          <c:idx val="1"/>
          <c:order val="1"/>
          <c:tx>
            <c:strRef>
              <c:f>Sheet7!$D$30</c:f>
              <c:strCache>
                <c:ptCount val="1"/>
                <c:pt idx="0">
                  <c:v>Selling Side</c:v>
                </c:pt>
              </c:strCache>
            </c:strRef>
          </c:tx>
          <c:invertIfNegative val="0"/>
          <c:cat>
            <c:strRef>
              <c:f>Sheet7!$B$31:$B$41</c:f>
              <c:strCache>
                <c:ptCount val="11"/>
                <c:pt idx="0">
                  <c:v>the need for intense information exchange.</c:v>
                </c:pt>
                <c:pt idx="1">
                  <c:v>high monitoring costs.</c:v>
                </c:pt>
                <c:pt idx="2">
                  <c:v>a high level of coordination.</c:v>
                </c:pt>
                <c:pt idx="3">
                  <c:v>a high level of uncertainty as the contract does not specify the desired project outcome in detail.</c:v>
                </c:pt>
                <c:pt idx="4">
                  <c:v>a high level of uncertainty as the contract does not determine how the desired project outcome will be achieved.</c:v>
                </c:pt>
                <c:pt idx="5">
                  <c:v>a high level of uncertainty due to complexity and unpredictability of cost estimations.</c:v>
                </c:pt>
                <c:pt idx="6">
                  <c:v>a high level of dependence on the project partners' activities.</c:v>
                </c:pt>
                <c:pt idx="7">
                  <c:v>complex negotiations prior to contract conclusion.</c:v>
                </c:pt>
                <c:pt idx="8">
                  <c:v>a loss of perceived control.</c:v>
                </c:pt>
                <c:pt idx="9">
                  <c:v>defining boundaries with regard to what is "acceptable" under the contract.</c:v>
                </c:pt>
                <c:pt idx="10">
                  <c:v>defining clear roles and responsibilities.</c:v>
                </c:pt>
              </c:strCache>
            </c:strRef>
          </c:cat>
          <c:val>
            <c:numRef>
              <c:f>Sheet7!$G$31:$G$41</c:f>
              <c:numCache>
                <c:formatCode>###0.00</c:formatCode>
                <c:ptCount val="11"/>
                <c:pt idx="0">
                  <c:v>5.6206896551724128</c:v>
                </c:pt>
                <c:pt idx="1">
                  <c:v>4.7586206896551744</c:v>
                </c:pt>
                <c:pt idx="2">
                  <c:v>5.6250000000000009</c:v>
                </c:pt>
                <c:pt idx="3">
                  <c:v>3.7739130434782617</c:v>
                </c:pt>
                <c:pt idx="4">
                  <c:v>3.9137931034482767</c:v>
                </c:pt>
                <c:pt idx="5">
                  <c:v>4.4869565217391303</c:v>
                </c:pt>
                <c:pt idx="6">
                  <c:v>5.0862068965517242</c:v>
                </c:pt>
                <c:pt idx="7">
                  <c:v>5.6140350877192988</c:v>
                </c:pt>
                <c:pt idx="8">
                  <c:v>3.9292035398230079</c:v>
                </c:pt>
                <c:pt idx="9">
                  <c:v>5.094827586206895</c:v>
                </c:pt>
                <c:pt idx="10">
                  <c:v>5.3684210526315796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931720"/>
        <c:axId val="150933680"/>
      </c:barChart>
      <c:catAx>
        <c:axId val="150931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ctr"/>
          <a:lstStyle/>
          <a:p>
            <a:pPr>
              <a:defRPr sz="1000"/>
            </a:pPr>
            <a:endParaRPr lang="fi-FI"/>
          </a:p>
        </c:txPr>
        <c:crossAx val="150933680"/>
        <c:crosses val="autoZero"/>
        <c:auto val="1"/>
        <c:lblAlgn val="ctr"/>
        <c:lblOffset val="100"/>
        <c:noMultiLvlLbl val="0"/>
      </c:catAx>
      <c:valAx>
        <c:axId val="150933680"/>
        <c:scaling>
          <c:orientation val="minMax"/>
          <c:max val="7"/>
          <c:min val="1"/>
        </c:scaling>
        <c:delete val="0"/>
        <c:axPos val="b"/>
        <c:majorGridlines/>
        <c:numFmt formatCode="###0" sourceLinked="0"/>
        <c:majorTickMark val="out"/>
        <c:minorTickMark val="none"/>
        <c:tickLblPos val="nextTo"/>
        <c:crossAx val="150931720"/>
        <c:crosses val="autoZero"/>
        <c:crossBetween val="between"/>
      </c:valAx>
    </c:plotArea>
    <c:legend>
      <c:legendPos val="r"/>
      <c:overlay val="0"/>
      <c:spPr>
        <a:solidFill>
          <a:schemeClr val="bg1"/>
        </a:solidFill>
      </c:spPr>
      <c:txPr>
        <a:bodyPr/>
        <a:lstStyle/>
        <a:p>
          <a:pPr>
            <a:defRPr sz="10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51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9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16" y="366692"/>
            <a:ext cx="8714168" cy="1259946"/>
          </a:xfrm>
        </p:spPr>
        <p:txBody>
          <a:bodyPr>
            <a:normAutofit/>
          </a:bodyPr>
          <a:lstStyle>
            <a:lvl1pPr algn="ctr">
              <a:defRPr sz="3968">
                <a:solidFill>
                  <a:srgbClr val="00457C"/>
                </a:solidFill>
                <a:latin typeface="HelveticaNeueLT Pro 65 M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87812" y="7006699"/>
            <a:ext cx="1663779" cy="4024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AA618B2-8CD1-4C8A-AB68-A5F5302FB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284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9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16" y="366692"/>
            <a:ext cx="8714168" cy="1259946"/>
          </a:xfrm>
        </p:spPr>
        <p:txBody>
          <a:bodyPr>
            <a:normAutofit/>
          </a:bodyPr>
          <a:lstStyle>
            <a:lvl1pPr algn="ctr">
              <a:defRPr sz="3968">
                <a:solidFill>
                  <a:srgbClr val="00457C"/>
                </a:solidFill>
                <a:latin typeface="HelveticaNeueLT Pro 65 M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87812" y="7006699"/>
            <a:ext cx="1663779" cy="4024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AA618B2-8CD1-4C8A-AB68-A5F5302FB9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41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8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28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0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6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5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42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36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5A31-029F-4908-A97D-8CE91A999D9E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FA2F7-37F0-4769-A2BF-668D40D2C8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0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150" y="6216651"/>
            <a:ext cx="1012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Contracting Today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0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950" y="5509653"/>
            <a:ext cx="3854954" cy="181847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4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807" y="315929"/>
            <a:ext cx="9140334" cy="15991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purpose of contracts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328" y="2237357"/>
            <a:ext cx="8143998" cy="4007590"/>
          </a:xfrm>
        </p:spPr>
        <p:txBody>
          <a:bodyPr>
            <a:normAutofit/>
          </a:bodyPr>
          <a:lstStyle/>
          <a:p>
            <a:r>
              <a:rPr lang="en-US" sz="2800" dirty="0"/>
              <a:t>Digital technologies are transforming </a:t>
            </a:r>
            <a:r>
              <a:rPr lang="en-US" sz="2800" dirty="0" smtClean="0"/>
              <a:t>markets, </a:t>
            </a:r>
            <a:r>
              <a:rPr lang="en-US" sz="2800" dirty="0"/>
              <a:t>supply </a:t>
            </a:r>
            <a:r>
              <a:rPr lang="en-US" sz="2800" dirty="0" smtClean="0"/>
              <a:t>chains and operational interdependencies</a:t>
            </a:r>
            <a:endParaRPr lang="en-US" sz="2800" dirty="0"/>
          </a:p>
          <a:p>
            <a:r>
              <a:rPr lang="en-US" sz="2800" dirty="0"/>
              <a:t>Society is demanding increased supplier </a:t>
            </a:r>
            <a:r>
              <a:rPr lang="en-US" sz="2800" dirty="0" smtClean="0"/>
              <a:t>responsibility and integrity</a:t>
            </a:r>
            <a:endParaRPr lang="en-US" sz="2800" dirty="0"/>
          </a:p>
          <a:p>
            <a:r>
              <a:rPr lang="en-US" sz="2800" dirty="0"/>
              <a:t>Success depends on new partnerships, increased collaboration</a:t>
            </a:r>
          </a:p>
          <a:p>
            <a:r>
              <a:rPr lang="en-US" sz="2800" dirty="0"/>
              <a:t>A consequence is </a:t>
            </a:r>
            <a:r>
              <a:rPr lang="en-US" sz="2800" dirty="0" smtClean="0"/>
              <a:t>the need for increased clarity of commitments and obligations</a:t>
            </a:r>
            <a:endParaRPr lang="en-US" sz="2800" dirty="0"/>
          </a:p>
          <a:p>
            <a:endParaRPr lang="en-US" sz="2646" dirty="0"/>
          </a:p>
          <a:p>
            <a:pPr marL="0" indent="0" algn="ctr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631" y="315929"/>
            <a:ext cx="3112222" cy="6052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917" y="6968048"/>
            <a:ext cx="10079567" cy="397673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sz="1984" dirty="0"/>
          </a:p>
        </p:txBody>
      </p:sp>
    </p:spTree>
    <p:extLst>
      <p:ext uri="{BB962C8B-B14F-4D97-AF65-F5344CB8AC3E}">
        <p14:creationId xmlns:p14="http://schemas.microsoft.com/office/powerpoint/2010/main" val="16211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28" y="3634357"/>
            <a:ext cx="8143998" cy="40075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“Contracts today are a framework for business operations”</a:t>
            </a:r>
            <a:endParaRPr lang="en-US" sz="4000" dirty="0"/>
          </a:p>
          <a:p>
            <a:endParaRPr lang="en-US" sz="2646" dirty="0"/>
          </a:p>
          <a:p>
            <a:pPr marL="0" indent="0" algn="ctr">
              <a:buNone/>
            </a:pP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631" y="315929"/>
            <a:ext cx="3112222" cy="6052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917" y="6968048"/>
            <a:ext cx="10079567" cy="397673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sz="1984" dirty="0"/>
          </a:p>
        </p:txBody>
      </p:sp>
    </p:spTree>
    <p:extLst>
      <p:ext uri="{BB962C8B-B14F-4D97-AF65-F5344CB8AC3E}">
        <p14:creationId xmlns:p14="http://schemas.microsoft.com/office/powerpoint/2010/main" val="28185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" y="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1C3E54"/>
                </a:solidFill>
              </a:rPr>
              <a:t>Driving Change.</a:t>
            </a:r>
            <a:endParaRPr lang="en-GB" sz="3600" dirty="0">
              <a:solidFill>
                <a:srgbClr val="1C3E54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22063" y="976558"/>
            <a:ext cx="6256737" cy="105544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Relational Contracting exists in </a:t>
            </a:r>
            <a:br>
              <a:rPr lang="en-GB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spectrum of collaborative models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66" y="1913199"/>
            <a:ext cx="8161194" cy="4943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8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2487" y="103018"/>
            <a:ext cx="8476854" cy="12599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3527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High-Performance </a:t>
            </a:r>
            <a:r>
              <a:rPr lang="en-GB" altLang="en-US" sz="3527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92521" y="1732635"/>
            <a:ext cx="9003983" cy="479654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2646" dirty="0"/>
              <a:t>How does </a:t>
            </a:r>
            <a:r>
              <a:rPr lang="en-US" altLang="en-US" sz="2646" dirty="0" smtClean="0"/>
              <a:t>a contract enable </a:t>
            </a:r>
            <a:r>
              <a:rPr lang="en-US" altLang="en-US" sz="2646" dirty="0"/>
              <a:t>value</a:t>
            </a:r>
            <a:r>
              <a:rPr lang="en-US" altLang="en-US" sz="2646" dirty="0" smtClean="0"/>
              <a:t>? Through terms that:</a:t>
            </a:r>
          </a:p>
          <a:p>
            <a:pPr marL="0" indent="0">
              <a:buNone/>
              <a:defRPr/>
            </a:pPr>
            <a:endParaRPr lang="en-US" altLang="en-US" sz="2646" dirty="0"/>
          </a:p>
          <a:p>
            <a:pPr lvl="1">
              <a:defRPr/>
            </a:pPr>
            <a:r>
              <a:rPr lang="en-US" dirty="0" smtClean="0"/>
              <a:t>Set </a:t>
            </a:r>
            <a:r>
              <a:rPr lang="en-US" dirty="0"/>
              <a:t>mutual objectives</a:t>
            </a:r>
          </a:p>
          <a:p>
            <a:pPr lvl="1">
              <a:defRPr/>
            </a:pPr>
            <a:r>
              <a:rPr lang="en-US" dirty="0" smtClean="0"/>
              <a:t>Establish performance </a:t>
            </a:r>
            <a:r>
              <a:rPr lang="en-US" dirty="0"/>
              <a:t>management systems</a:t>
            </a:r>
          </a:p>
          <a:p>
            <a:pPr lvl="1">
              <a:defRPr/>
            </a:pPr>
            <a:r>
              <a:rPr lang="en-US" dirty="0" smtClean="0"/>
              <a:t>Champion </a:t>
            </a:r>
            <a:r>
              <a:rPr lang="en-US" dirty="0"/>
              <a:t>problem solving </a:t>
            </a:r>
          </a:p>
          <a:p>
            <a:pPr lvl="1">
              <a:defRPr/>
            </a:pPr>
            <a:r>
              <a:rPr lang="en-US" dirty="0" smtClean="0"/>
              <a:t>Instill </a:t>
            </a:r>
            <a:r>
              <a:rPr lang="en-US" dirty="0"/>
              <a:t>a “no blame” culture </a:t>
            </a:r>
          </a:p>
          <a:p>
            <a:pPr lvl="1">
              <a:defRPr/>
            </a:pPr>
            <a:r>
              <a:rPr lang="en-US" dirty="0" smtClean="0"/>
              <a:t>Foster </a:t>
            </a:r>
            <a:r>
              <a:rPr lang="en-US" dirty="0"/>
              <a:t>joint working</a:t>
            </a:r>
          </a:p>
          <a:p>
            <a:pPr lvl="1">
              <a:defRPr/>
            </a:pPr>
            <a:r>
              <a:rPr lang="en-US" dirty="0" smtClean="0"/>
              <a:t>Enhance </a:t>
            </a:r>
            <a:r>
              <a:rPr lang="en-US" dirty="0"/>
              <a:t>communication</a:t>
            </a:r>
          </a:p>
          <a:p>
            <a:pPr lvl="1">
              <a:defRPr/>
            </a:pPr>
            <a:r>
              <a:rPr lang="en-US" dirty="0" smtClean="0"/>
              <a:t>Promote </a:t>
            </a:r>
            <a:r>
              <a:rPr lang="en-US" dirty="0"/>
              <a:t>continuous improvement</a:t>
            </a:r>
          </a:p>
          <a:p>
            <a:pPr lvl="1">
              <a:defRPr/>
            </a:pPr>
            <a:r>
              <a:rPr lang="en-US" dirty="0" smtClean="0"/>
              <a:t>Define </a:t>
            </a:r>
            <a:r>
              <a:rPr lang="en-US" dirty="0"/>
              <a:t>gain sharing arrangements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84" y="258447"/>
            <a:ext cx="2381115" cy="463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917" y="6968048"/>
            <a:ext cx="10079567" cy="397673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sz="198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Supporting the business with new </a:t>
            </a:r>
            <a:br>
              <a:rPr lang="en-US" sz="3600" dirty="0" smtClean="0"/>
            </a:br>
            <a:r>
              <a:rPr lang="en-US" sz="3600" dirty="0" smtClean="0"/>
              <a:t>commercial models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87" y="2356349"/>
            <a:ext cx="3620033" cy="321806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829" y="2356349"/>
            <a:ext cx="4790684" cy="4228907"/>
          </a:xfrm>
        </p:spPr>
        <p:txBody>
          <a:bodyPr/>
          <a:lstStyle/>
          <a:p>
            <a:r>
              <a:rPr lang="en-US" dirty="0" smtClean="0">
                <a:effectLst/>
              </a:rPr>
              <a:t>Outcome / performance based contracts</a:t>
            </a:r>
          </a:p>
          <a:p>
            <a:r>
              <a:rPr lang="en-US" dirty="0" smtClean="0"/>
              <a:t>Payment by results</a:t>
            </a:r>
          </a:p>
          <a:p>
            <a:r>
              <a:rPr lang="en-US" dirty="0" smtClean="0"/>
              <a:t>Relational contracting</a:t>
            </a:r>
          </a:p>
          <a:p>
            <a:r>
              <a:rPr lang="en-US" dirty="0" smtClean="0"/>
              <a:t>Agile contracts</a:t>
            </a:r>
          </a:p>
          <a:p>
            <a:r>
              <a:rPr lang="en-US" dirty="0" smtClean="0"/>
              <a:t>Shared benefit contracts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84" y="258447"/>
            <a:ext cx="2381115" cy="4631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917" y="6968048"/>
            <a:ext cx="10079567" cy="397673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sz="1984" dirty="0"/>
          </a:p>
        </p:txBody>
      </p:sp>
    </p:spTree>
    <p:extLst>
      <p:ext uri="{BB962C8B-B14F-4D97-AF65-F5344CB8AC3E}">
        <p14:creationId xmlns:p14="http://schemas.microsoft.com/office/powerpoint/2010/main" val="14574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7905" y="997533"/>
            <a:ext cx="8315065" cy="36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64" b="1" i="1" dirty="0"/>
              <a:t>Typically, performance-based contracts allow us to…</a:t>
            </a:r>
            <a:endParaRPr lang="en-GB" sz="1764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003408" y="402925"/>
            <a:ext cx="4936864" cy="49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46" dirty="0"/>
              <a:t>Benefits realized when using PBCs </a:t>
            </a:r>
            <a:endParaRPr lang="en-GB" sz="2646" dirty="0"/>
          </a:p>
        </p:txBody>
      </p:sp>
      <p:sp>
        <p:nvSpPr>
          <p:cNvPr id="2" name="TextBox 1"/>
          <p:cNvSpPr txBox="1"/>
          <p:nvPr/>
        </p:nvSpPr>
        <p:spPr>
          <a:xfrm>
            <a:off x="5457827" y="4961645"/>
            <a:ext cx="487634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23" dirty="0">
                <a:solidFill>
                  <a:schemeClr val="bg1"/>
                </a:solidFill>
              </a:rPr>
              <a:t>31.7</a:t>
            </a:r>
          </a:p>
        </p:txBody>
      </p:sp>
      <p:cxnSp>
        <p:nvCxnSpPr>
          <p:cNvPr id="13" name="Straight Arrow Connector 12"/>
          <p:cNvCxnSpPr>
            <a:stCxn id="14" idx="1"/>
            <a:endCxn id="15" idx="3"/>
          </p:cNvCxnSpPr>
          <p:nvPr/>
        </p:nvCxnSpPr>
        <p:spPr>
          <a:xfrm flipH="1">
            <a:off x="6565780" y="6386609"/>
            <a:ext cx="2333893" cy="0"/>
          </a:xfrm>
          <a:prstGeom prst="straightConnector1">
            <a:avLst/>
          </a:prstGeom>
          <a:ln w="190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99673" y="6162381"/>
            <a:ext cx="673581" cy="448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sz="1157" dirty="0"/>
              <a:t>strongly</a:t>
            </a:r>
            <a:br>
              <a:rPr lang="de-DE" sz="1157" dirty="0"/>
            </a:br>
            <a:r>
              <a:rPr lang="de-DE" sz="1157" dirty="0"/>
              <a:t>agree</a:t>
            </a:r>
            <a:endParaRPr lang="en-GB" sz="1157" dirty="0"/>
          </a:p>
        </p:txBody>
      </p:sp>
      <p:sp>
        <p:nvSpPr>
          <p:cNvPr id="15" name="TextBox 14"/>
          <p:cNvSpPr txBox="1"/>
          <p:nvPr/>
        </p:nvSpPr>
        <p:spPr>
          <a:xfrm>
            <a:off x="5858535" y="6162381"/>
            <a:ext cx="707245" cy="448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57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strongly </a:t>
            </a:r>
            <a:br>
              <a:rPr lang="de-DE" sz="1157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1157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disagree</a:t>
            </a:r>
            <a:endParaRPr lang="en-GB" sz="1157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091336"/>
              </p:ext>
            </p:extLst>
          </p:nvPr>
        </p:nvGraphicFramePr>
        <p:xfrm>
          <a:off x="536547" y="1528836"/>
          <a:ext cx="9544464" cy="4870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84" y="258447"/>
            <a:ext cx="2381115" cy="46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7996" y="905425"/>
            <a:ext cx="8315065" cy="363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64" b="1" i="1" dirty="0"/>
              <a:t>Typically, performance-based contracts come with the challenge of…</a:t>
            </a:r>
            <a:endParaRPr lang="en-GB" sz="1764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33424" y="294745"/>
            <a:ext cx="4719754" cy="49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46" dirty="0"/>
              <a:t>Challenges related to using PBCs </a:t>
            </a:r>
            <a:endParaRPr lang="en-GB" sz="2646" dirty="0"/>
          </a:p>
        </p:txBody>
      </p:sp>
      <p:sp>
        <p:nvSpPr>
          <p:cNvPr id="2" name="TextBox 1"/>
          <p:cNvSpPr txBox="1"/>
          <p:nvPr/>
        </p:nvSpPr>
        <p:spPr>
          <a:xfrm>
            <a:off x="5457827" y="4961645"/>
            <a:ext cx="487634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23" dirty="0">
                <a:solidFill>
                  <a:schemeClr val="bg1"/>
                </a:solidFill>
              </a:rPr>
              <a:t>31.7</a:t>
            </a:r>
          </a:p>
        </p:txBody>
      </p:sp>
      <p:cxnSp>
        <p:nvCxnSpPr>
          <p:cNvPr id="11" name="Straight Arrow Connector 10"/>
          <p:cNvCxnSpPr>
            <a:stCxn id="13" idx="1"/>
            <a:endCxn id="14" idx="3"/>
          </p:cNvCxnSpPr>
          <p:nvPr/>
        </p:nvCxnSpPr>
        <p:spPr>
          <a:xfrm flipH="1">
            <a:off x="5867018" y="7000334"/>
            <a:ext cx="2063578" cy="0"/>
          </a:xfrm>
          <a:prstGeom prst="straightConnector1">
            <a:avLst/>
          </a:prstGeom>
          <a:ln w="190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30596" y="6716730"/>
            <a:ext cx="873316" cy="56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sz="1543" dirty="0"/>
              <a:t>strongly </a:t>
            </a:r>
          </a:p>
          <a:p>
            <a:r>
              <a:rPr lang="de-DE" sz="1543" dirty="0"/>
              <a:t>agree</a:t>
            </a:r>
            <a:endParaRPr lang="en-GB" sz="1543" dirty="0"/>
          </a:p>
        </p:txBody>
      </p:sp>
      <p:sp>
        <p:nvSpPr>
          <p:cNvPr id="14" name="TextBox 13"/>
          <p:cNvSpPr txBox="1"/>
          <p:nvPr/>
        </p:nvSpPr>
        <p:spPr>
          <a:xfrm>
            <a:off x="4993702" y="6716730"/>
            <a:ext cx="873316" cy="56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543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strongly </a:t>
            </a:r>
            <a:br>
              <a:rPr lang="de-DE" sz="1543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1543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disagree</a:t>
            </a:r>
            <a:endParaRPr lang="en-GB" sz="1543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555777"/>
              </p:ext>
            </p:extLst>
          </p:nvPr>
        </p:nvGraphicFramePr>
        <p:xfrm>
          <a:off x="457171" y="1380399"/>
          <a:ext cx="8651928" cy="557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84" y="258447"/>
            <a:ext cx="2381115" cy="46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675" y="4507438"/>
            <a:ext cx="3117453" cy="23487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83" y="534293"/>
            <a:ext cx="7797862" cy="15991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Contracting competence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328" y="2237358"/>
            <a:ext cx="7201777" cy="4232232"/>
          </a:xfrm>
        </p:spPr>
        <p:txBody>
          <a:bodyPr>
            <a:normAutofit/>
          </a:bodyPr>
          <a:lstStyle/>
          <a:p>
            <a:r>
              <a:rPr lang="en-US" dirty="0"/>
              <a:t>The winners will be those who: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25" dirty="0"/>
              <a:t>Deliver outcomes</a:t>
            </a:r>
          </a:p>
          <a:p>
            <a:pPr lvl="1"/>
            <a:r>
              <a:rPr lang="en-US" sz="2425" dirty="0"/>
              <a:t>Enable the effectiveness of others</a:t>
            </a:r>
          </a:p>
          <a:p>
            <a:pPr lvl="1"/>
            <a:r>
              <a:rPr lang="en-US" sz="2425" dirty="0"/>
              <a:t>Challenge traditional attitudes and behaviours</a:t>
            </a:r>
          </a:p>
          <a:p>
            <a:endParaRPr lang="en-US" sz="2646" dirty="0"/>
          </a:p>
          <a:p>
            <a:pPr algn="ctr"/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289" y="315930"/>
            <a:ext cx="3252564" cy="6325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917" y="6968048"/>
            <a:ext cx="10079567" cy="397673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endParaRPr lang="en-US" sz="1984" dirty="0"/>
          </a:p>
        </p:txBody>
      </p:sp>
    </p:spTree>
    <p:extLst>
      <p:ext uri="{BB962C8B-B14F-4D97-AF65-F5344CB8AC3E}">
        <p14:creationId xmlns:p14="http://schemas.microsoft.com/office/powerpoint/2010/main" val="18987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168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HelveticaNeueLT Pro 65 Md</vt:lpstr>
      <vt:lpstr>Office Theme</vt:lpstr>
      <vt:lpstr>PowerPoint Presentation</vt:lpstr>
      <vt:lpstr>The purpose of contracts</vt:lpstr>
      <vt:lpstr>PowerPoint Presentation</vt:lpstr>
      <vt:lpstr>PowerPoint Presentation</vt:lpstr>
      <vt:lpstr>High-Performance Contracting</vt:lpstr>
      <vt:lpstr>Supporting the business with new  commercial models</vt:lpstr>
      <vt:lpstr>PowerPoint Presentation</vt:lpstr>
      <vt:lpstr>PowerPoint Presentation</vt:lpstr>
      <vt:lpstr>Contracting competence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Hall</dc:creator>
  <cp:lastModifiedBy>Pohjonen Soile</cp:lastModifiedBy>
  <cp:revision>6</cp:revision>
  <dcterms:created xsi:type="dcterms:W3CDTF">2015-08-18T13:38:44Z</dcterms:created>
  <dcterms:modified xsi:type="dcterms:W3CDTF">2015-09-15T12:40:59Z</dcterms:modified>
</cp:coreProperties>
</file>