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notesMasterIdLst>
    <p:notesMasterId r:id="rId61"/>
  </p:notesMasterIdLst>
  <p:sldIdLst>
    <p:sldId id="258" r:id="rId5"/>
    <p:sldId id="262" r:id="rId6"/>
    <p:sldId id="259" r:id="rId7"/>
    <p:sldId id="263" r:id="rId8"/>
    <p:sldId id="264" r:id="rId9"/>
    <p:sldId id="278" r:id="rId10"/>
    <p:sldId id="265" r:id="rId11"/>
    <p:sldId id="266" r:id="rId12"/>
    <p:sldId id="268" r:id="rId13"/>
    <p:sldId id="267" r:id="rId14"/>
    <p:sldId id="314" r:id="rId15"/>
    <p:sldId id="269" r:id="rId16"/>
    <p:sldId id="270" r:id="rId17"/>
    <p:sldId id="272" r:id="rId18"/>
    <p:sldId id="293" r:id="rId19"/>
    <p:sldId id="277" r:id="rId20"/>
    <p:sldId id="308" r:id="rId21"/>
    <p:sldId id="279" r:id="rId22"/>
    <p:sldId id="280" r:id="rId23"/>
    <p:sldId id="281" r:id="rId24"/>
    <p:sldId id="287" r:id="rId25"/>
    <p:sldId id="288" r:id="rId26"/>
    <p:sldId id="289" r:id="rId27"/>
    <p:sldId id="285" r:id="rId28"/>
    <p:sldId id="290" r:id="rId29"/>
    <p:sldId id="291" r:id="rId30"/>
    <p:sldId id="310" r:id="rId31"/>
    <p:sldId id="321" r:id="rId32"/>
    <p:sldId id="322" r:id="rId33"/>
    <p:sldId id="323" r:id="rId34"/>
    <p:sldId id="324" r:id="rId35"/>
    <p:sldId id="325" r:id="rId36"/>
    <p:sldId id="327" r:id="rId37"/>
    <p:sldId id="326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18" r:id="rId51"/>
    <p:sldId id="295" r:id="rId52"/>
    <p:sldId id="313" r:id="rId53"/>
    <p:sldId id="311" r:id="rId54"/>
    <p:sldId id="296" r:id="rId55"/>
    <p:sldId id="300" r:id="rId56"/>
    <p:sldId id="299" r:id="rId57"/>
    <p:sldId id="317" r:id="rId58"/>
    <p:sldId id="305" r:id="rId59"/>
    <p:sldId id="319" r:id="rId6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82305" autoAdjust="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29A6F-1DA8-45AB-9DF9-2D453895B3E9}" type="datetimeFigureOut">
              <a:rPr lang="fi-FI" smtClean="0"/>
              <a:t>15.6.2016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C481B-89B7-4F51-8187-B9C577E1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02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setting session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administrative chief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chief of the department of psychiatry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42AE-D3F9-4F26-8B7F-99728B67808E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43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setting session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administrative chief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chief of the department of psychiatry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42AE-D3F9-4F26-8B7F-99728B67808E}" type="slidenum">
              <a:rPr lang="fi-FI" smtClean="0">
                <a:solidFill>
                  <a:prstClr val="black"/>
                </a:solidFill>
              </a:rPr>
              <a:pPr/>
              <a:t>31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4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60DA11-386F-4E59-8BE8-AEECFFFBB459}" type="slidenum">
              <a:rPr lang="en-US" altLang="fi-FI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6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setting session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administrative chief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chief of the department of psychiatry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42AE-D3F9-4F26-8B7F-99728B67808E}" type="slidenum">
              <a:rPr lang="fi-FI" smtClean="0">
                <a:solidFill>
                  <a:prstClr val="black"/>
                </a:solidFill>
              </a:rPr>
              <a:pPr/>
              <a:t>35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8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8F12-A6A1-4805-88C9-D117196AFFD1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2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Culture, </a:t>
            </a:r>
            <a:r>
              <a:rPr lang="fi-FI" dirty="0" err="1" smtClean="0"/>
              <a:t>organizational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factors</a:t>
            </a:r>
            <a:r>
              <a:rPr lang="fi-FI" baseline="0" dirty="0" smtClean="0"/>
              <a:t>, org </a:t>
            </a:r>
            <a:r>
              <a:rPr lang="fi-FI" baseline="0" dirty="0" err="1" smtClean="0"/>
              <a:t>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8F12-A6A1-4805-88C9-D117196AFFD1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5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marginalization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-nation wide problem, especially among young men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i-FI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proactive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i-FI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preventive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endParaRPr lang="fi-FI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psychiatric patients in some point in life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humane as well as from economical point of view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 the youth from marginalization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42AE-D3F9-4F26-8B7F-99728B67808E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08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 2015 – spring 2016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aim was to get information about the everyday life from the young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mens´perspective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what aspects the young men value most in their lives at the moment, what kind of future dreams they have, how they cope with difficult situations/things in their lives, who are the most important people they rely on and where do they see themselves standing in relation to service providers (subject/object).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42AE-D3F9-4F26-8B7F-99728B67808E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70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 2015 – spring 2016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aim was to get information about the everyday life from the young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mens´perspective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what aspects the young men value most in their lives at the moment, what kind of future dreams they have, how they cope with difficult situations/things in their lives, who are the most important people they rely on and where do they see themselves standing in relation to service providers (subject/object).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42AE-D3F9-4F26-8B7F-99728B67808E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70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 2015 – spring 2016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aim was to get information about the everyday life from the young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mens´perspective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what aspects the young men value most in their lives at the moment, what kind of future dreams they have, how they cope with difficult situations/things in their lives, who are the most important people they rely on and where do they see themselves standing in relation to service providers (subject/object).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42AE-D3F9-4F26-8B7F-99728B67808E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70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 2015 – spring 2016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aim was to get information about the everyday life from the young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mens´perspective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what aspects the young men value most in their lives at the moment, what kind of future dreams they have, how they cope with difficult situations/things in their lives, who are the most important people they rely on and where do they see themselves standing in relation to service providers (subject/object).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42AE-D3F9-4F26-8B7F-99728B67808E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703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setting session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administrative chief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chief of the department of psychiatry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42AE-D3F9-4F26-8B7F-99728B67808E}" type="slidenum">
              <a:rPr lang="fi-FI" smtClean="0">
                <a:solidFill>
                  <a:prstClr val="black"/>
                </a:solidFill>
              </a:rPr>
              <a:pPr/>
              <a:t>28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3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setting session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administrative chief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chief of the department of psychiatry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42AE-D3F9-4F26-8B7F-99728B67808E}" type="slidenum">
              <a:rPr lang="fi-FI" smtClean="0">
                <a:solidFill>
                  <a:prstClr val="black"/>
                </a:solidFill>
              </a:rPr>
              <a:pPr/>
              <a:t>29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73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setting session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administrative chief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chief of the department of psychiatry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42AE-D3F9-4F26-8B7F-99728B67808E}" type="slidenum">
              <a:rPr lang="fi-FI" smtClean="0">
                <a:solidFill>
                  <a:prstClr val="black"/>
                </a:solidFill>
              </a:rPr>
              <a:pPr/>
              <a:t>30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8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0" y="105828"/>
            <a:ext cx="12192000" cy="67521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00" y="6122286"/>
            <a:ext cx="1527072" cy="690359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963084" y="2526022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544787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1" name="Suorakulmio 10"/>
          <p:cNvSpPr/>
          <p:nvPr userDrawn="1"/>
        </p:nvSpPr>
        <p:spPr>
          <a:xfrm>
            <a:off x="1103725" y="2457720"/>
            <a:ext cx="1270040" cy="142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2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i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0" y="105829"/>
            <a:ext cx="12192000" cy="6752171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69BE28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00" y="6122286"/>
            <a:ext cx="1527072" cy="690359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963084" y="2526022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544787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1103725" y="2457720"/>
            <a:ext cx="1270040" cy="142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nainen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>
            <a:off x="0" y="105829"/>
            <a:ext cx="12192000" cy="675217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69BE28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2526022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544787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00" y="6122286"/>
            <a:ext cx="1527072" cy="690359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03725" y="2457720"/>
            <a:ext cx="1270040" cy="142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6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>
            <a:off x="0" y="105829"/>
            <a:ext cx="12192000" cy="675217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69BE28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8444" y="3913453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08444" y="2413265"/>
            <a:ext cx="10363200" cy="1500187"/>
          </a:xfrm>
        </p:spPr>
        <p:txBody>
          <a:bodyPr anchor="b"/>
          <a:lstStyle>
            <a:lvl1pPr marL="0" indent="0">
              <a:buNone/>
              <a:defRPr sz="2667" baseline="0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Etunimi Sukunimi</a:t>
            </a:r>
          </a:p>
          <a:p>
            <a:pPr lvl="0"/>
            <a:r>
              <a:rPr lang="fi-FI" dirty="0" smtClean="0"/>
              <a:t>Titteli, Oppilaitos</a:t>
            </a: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5" y="907094"/>
            <a:ext cx="3331649" cy="150617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1133965" y="2589046"/>
            <a:ext cx="1270040" cy="1719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4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1273"/>
            <a:ext cx="9333275" cy="9025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069769"/>
            <a:ext cx="9333275" cy="418852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4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2200">
                <a:solidFill>
                  <a:srgbClr val="000000"/>
                </a:solidFill>
                <a:latin typeface="Trebuchet MS"/>
                <a:cs typeface="Trebuchet M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  <a:latin typeface="Trebuchet MS"/>
                <a:cs typeface="Trebuchet M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600">
                <a:solidFill>
                  <a:srgbClr val="000000"/>
                </a:solidFill>
                <a:latin typeface="Trebuchet MS"/>
                <a:cs typeface="Trebuchet M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fi-FI" dirty="0" smtClean="0"/>
              <a:t>Teksti</a:t>
            </a:r>
          </a:p>
          <a:p>
            <a:pPr lvl="1"/>
            <a:r>
              <a:rPr lang="fi-FI" dirty="0" smtClean="0"/>
              <a:t>Teksti</a:t>
            </a:r>
          </a:p>
          <a:p>
            <a:pPr lvl="2"/>
            <a:r>
              <a:rPr lang="fi-FI" dirty="0" smtClean="0"/>
              <a:t>Teksti</a:t>
            </a:r>
          </a:p>
          <a:p>
            <a:pPr lvl="3"/>
            <a:r>
              <a:rPr lang="fi-FI" dirty="0" smtClean="0"/>
              <a:t>Teksti</a:t>
            </a:r>
          </a:p>
          <a:p>
            <a:pPr lvl="4"/>
            <a:r>
              <a:rPr lang="fi-FI" dirty="0" smtClean="0"/>
              <a:t>Teksti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31" y="6666652"/>
            <a:ext cx="12274397" cy="2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04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9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91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9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8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4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2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33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21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57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54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67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63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94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45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f-b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963084" y="1951513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9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-29722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1103725" y="1883210"/>
            <a:ext cx="1270040" cy="142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96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f-b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963084" y="1859552"/>
            <a:ext cx="10363200" cy="2751513"/>
          </a:xfrm>
        </p:spPr>
        <p:txBody>
          <a:bodyPr anchor="ctr"/>
          <a:lstStyle>
            <a:lvl1pPr algn="ctr">
              <a:defRPr sz="5333" b="1" i="1" cap="none"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”Muokkaa Perustyylejä Naps.”</a:t>
            </a:r>
            <a:endParaRPr lang="fi-FI" dirty="0"/>
          </a:p>
        </p:txBody>
      </p:sp>
      <p:sp>
        <p:nvSpPr>
          <p:cNvPr id="10" name="Suorakulmio 9"/>
          <p:cNvSpPr/>
          <p:nvPr userDrawn="1"/>
        </p:nvSpPr>
        <p:spPr>
          <a:xfrm>
            <a:off x="5458147" y="1311236"/>
            <a:ext cx="1270040" cy="142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458147" y="4989116"/>
            <a:ext cx="1270040" cy="142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5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f-b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963084" y="1951513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9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-29722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1103725" y="1883210"/>
            <a:ext cx="1270040" cy="142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53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27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55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74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27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00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0" y="105828"/>
            <a:ext cx="12192000" cy="67521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00" y="6122286"/>
            <a:ext cx="1527072" cy="690359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963084" y="2526022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544787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1" name="Suorakulmio 10"/>
          <p:cNvSpPr/>
          <p:nvPr userDrawn="1"/>
        </p:nvSpPr>
        <p:spPr>
          <a:xfrm>
            <a:off x="1103725" y="2457720"/>
            <a:ext cx="1270040" cy="142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30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i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0" y="105829"/>
            <a:ext cx="12192000" cy="6752171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69BE28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00" y="6122286"/>
            <a:ext cx="1527072" cy="690359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963084" y="2526022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544787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1103725" y="2457720"/>
            <a:ext cx="1270040" cy="142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25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nainen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>
            <a:off x="0" y="105829"/>
            <a:ext cx="12192000" cy="675217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69BE28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2526022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544787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00" y="6122286"/>
            <a:ext cx="1527072" cy="690359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03725" y="2457720"/>
            <a:ext cx="1270040" cy="142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43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>
            <a:off x="0" y="105829"/>
            <a:ext cx="12192000" cy="675217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69BE28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8444" y="3913453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08444" y="2413265"/>
            <a:ext cx="10363200" cy="1500187"/>
          </a:xfrm>
        </p:spPr>
        <p:txBody>
          <a:bodyPr anchor="b"/>
          <a:lstStyle>
            <a:lvl1pPr marL="0" indent="0">
              <a:buNone/>
              <a:defRPr sz="2667" baseline="0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Etunimi Sukunimi</a:t>
            </a:r>
          </a:p>
          <a:p>
            <a:pPr lvl="0"/>
            <a:r>
              <a:rPr lang="fi-FI" dirty="0" smtClean="0"/>
              <a:t>Titteli, Oppilaitos</a:t>
            </a: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5" y="907094"/>
            <a:ext cx="3331649" cy="150617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1133965" y="2589046"/>
            <a:ext cx="1270040" cy="1719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0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f-b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963084" y="1859552"/>
            <a:ext cx="10363200" cy="2751513"/>
          </a:xfrm>
        </p:spPr>
        <p:txBody>
          <a:bodyPr anchor="ctr"/>
          <a:lstStyle>
            <a:lvl1pPr algn="ctr">
              <a:defRPr sz="5333" b="1" i="1" cap="none"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”Muokkaa Perustyylejä Naps.”</a:t>
            </a:r>
            <a:endParaRPr lang="fi-FI" dirty="0"/>
          </a:p>
        </p:txBody>
      </p:sp>
      <p:sp>
        <p:nvSpPr>
          <p:cNvPr id="10" name="Suorakulmio 9"/>
          <p:cNvSpPr/>
          <p:nvPr userDrawn="1"/>
        </p:nvSpPr>
        <p:spPr>
          <a:xfrm>
            <a:off x="5458147" y="1311236"/>
            <a:ext cx="1270040" cy="142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458147" y="4989116"/>
            <a:ext cx="1270040" cy="142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81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f-b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963084" y="1951513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9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-29722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1103725" y="1883210"/>
            <a:ext cx="1270040" cy="142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61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f-b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963084" y="1859552"/>
            <a:ext cx="10363200" cy="2751513"/>
          </a:xfrm>
        </p:spPr>
        <p:txBody>
          <a:bodyPr anchor="ctr"/>
          <a:lstStyle>
            <a:lvl1pPr algn="ctr">
              <a:defRPr sz="5333" b="1" i="1" cap="none"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”Muokkaa Perustyylejä Naps.”</a:t>
            </a:r>
            <a:endParaRPr lang="fi-FI" dirty="0"/>
          </a:p>
        </p:txBody>
      </p:sp>
      <p:sp>
        <p:nvSpPr>
          <p:cNvPr id="10" name="Suorakulmio 9"/>
          <p:cNvSpPr/>
          <p:nvPr userDrawn="1"/>
        </p:nvSpPr>
        <p:spPr>
          <a:xfrm>
            <a:off x="5458147" y="1311236"/>
            <a:ext cx="1270040" cy="142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458147" y="4989116"/>
            <a:ext cx="1270040" cy="142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07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0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77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28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63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44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0" y="105828"/>
            <a:ext cx="12192000" cy="67521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00" y="6122286"/>
            <a:ext cx="1527072" cy="690359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963084" y="2526022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544787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1" name="Suorakulmio 10"/>
          <p:cNvSpPr/>
          <p:nvPr userDrawn="1"/>
        </p:nvSpPr>
        <p:spPr>
          <a:xfrm>
            <a:off x="1103725" y="2457720"/>
            <a:ext cx="1270040" cy="142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08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i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0" y="105829"/>
            <a:ext cx="12192000" cy="6752171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69BE28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00" y="6122286"/>
            <a:ext cx="1527072" cy="690359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963084" y="2526022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544787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1103725" y="2457720"/>
            <a:ext cx="1270040" cy="142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3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67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nainen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>
            <a:off x="0" y="105829"/>
            <a:ext cx="12192000" cy="675217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69BE28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2526022"/>
            <a:ext cx="10363200" cy="1125681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544787"/>
            <a:ext cx="10363200" cy="175318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00" y="6122286"/>
            <a:ext cx="1527072" cy="690359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03725" y="2457720"/>
            <a:ext cx="1270040" cy="142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6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>
            <a:off x="0" y="105829"/>
            <a:ext cx="12192000" cy="675217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69BE28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8444" y="3913453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08444" y="2413265"/>
            <a:ext cx="10363200" cy="1500187"/>
          </a:xfrm>
        </p:spPr>
        <p:txBody>
          <a:bodyPr anchor="b"/>
          <a:lstStyle>
            <a:lvl1pPr marL="0" indent="0">
              <a:buNone/>
              <a:defRPr sz="2667" baseline="0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Etunimi Sukunimi</a:t>
            </a:r>
          </a:p>
          <a:p>
            <a:pPr lvl="0"/>
            <a:r>
              <a:rPr lang="fi-FI" dirty="0" smtClean="0"/>
              <a:t>Titteli, Oppilaitos</a:t>
            </a:r>
          </a:p>
        </p:txBody>
      </p:sp>
      <p:pic>
        <p:nvPicPr>
          <p:cNvPr id="6" name="Kuva 5" descr="morfeus-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5" y="907094"/>
            <a:ext cx="3331649" cy="150617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1133965" y="2589046"/>
            <a:ext cx="1270040" cy="1719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fi-FI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3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7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2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609585"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6" descr="morfeus-logo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92" y="6134515"/>
            <a:ext cx="1501409" cy="678756"/>
          </a:xfrm>
          <a:prstGeom prst="rect">
            <a:avLst/>
          </a:prstGeom>
        </p:spPr>
      </p:pic>
      <p:pic>
        <p:nvPicPr>
          <p:cNvPr id="8" name="Kuva 7" descr="mf-bg4.jp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5"/>
          <a:stretch/>
        </p:blipFill>
        <p:spPr>
          <a:xfrm>
            <a:off x="0" y="1"/>
            <a:ext cx="12192000" cy="2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5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14" r:id="rId14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1497-B4E3-4EF4-9D74-EBCF92E1068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48D52-D91D-4705-814B-85AFEA81FF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5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609585"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6" descr="morfeus-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92" y="6134515"/>
            <a:ext cx="1501409" cy="678756"/>
          </a:xfrm>
          <a:prstGeom prst="rect">
            <a:avLst/>
          </a:prstGeom>
        </p:spPr>
      </p:pic>
      <p:pic>
        <p:nvPicPr>
          <p:cNvPr id="8" name="Kuva 7" descr="mf-bg4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5"/>
          <a:stretch/>
        </p:blipFill>
        <p:spPr>
          <a:xfrm>
            <a:off x="0" y="1"/>
            <a:ext cx="12192000" cy="2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E99BF024-A078-4A4A-B52C-269D570DA9E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609585"/>
              <a:t>15.6.2016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6" descr="morfeus-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92" y="6134515"/>
            <a:ext cx="1501409" cy="678756"/>
          </a:xfrm>
          <a:prstGeom prst="rect">
            <a:avLst/>
          </a:prstGeom>
        </p:spPr>
      </p:pic>
      <p:pic>
        <p:nvPicPr>
          <p:cNvPr id="8" name="Kuva 7" descr="mf-bg4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5"/>
          <a:stretch/>
        </p:blipFill>
        <p:spPr>
          <a:xfrm>
            <a:off x="0" y="1"/>
            <a:ext cx="12192000" cy="2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0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lastensuojelu.info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laurea.fi/en/cofi/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mailto:tarja.meristo@laurea.fi" TargetMode="External"/><Relationship Id="rId15" Type="http://schemas.openxmlformats.org/officeDocument/2006/relationships/image" Target="../media/image34.jpeg"/><Relationship Id="rId10" Type="http://schemas.openxmlformats.org/officeDocument/2006/relationships/image" Target="../media/image18.png"/><Relationship Id="rId4" Type="http://schemas.openxmlformats.org/officeDocument/2006/relationships/hyperlink" Target="mailto:tarja.kantola@laurea.fi" TargetMode="External"/><Relationship Id="rId9" Type="http://schemas.openxmlformats.org/officeDocument/2006/relationships/image" Target="../media/image29.jpeg"/><Relationship Id="rId1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:\SimLab presentations\Logot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230" y="5134872"/>
            <a:ext cx="1140049" cy="1280219"/>
          </a:xfrm>
          <a:prstGeom prst="rect">
            <a:avLst/>
          </a:prstGeom>
          <a:noFill/>
        </p:spPr>
      </p:pic>
      <p:sp>
        <p:nvSpPr>
          <p:cNvPr id="9" name="Otsikko 1"/>
          <p:cNvSpPr txBox="1">
            <a:spLocks/>
          </p:cNvSpPr>
          <p:nvPr/>
        </p:nvSpPr>
        <p:spPr>
          <a:xfrm>
            <a:off x="1524000" y="692696"/>
            <a:ext cx="9144000" cy="4077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i-FI" sz="6000" b="1" dirty="0">
              <a:solidFill>
                <a:prstClr val="black"/>
              </a:solidFill>
              <a:latin typeface="MS Gothic" panose="020B0609070205080204" pitchFamily="49" charset="-128"/>
              <a:ea typeface="MS Gothic" panose="020B0609070205080204" pitchFamily="49" charset="-128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fi-FI" sz="4000" b="1" dirty="0">
              <a:solidFill>
                <a:prstClr val="black"/>
              </a:solidFill>
              <a:latin typeface="MS Gothic" panose="020B0609070205080204" pitchFamily="49" charset="-128"/>
              <a:ea typeface="MS Gothic" panose="020B0609070205080204" pitchFamily="49" charset="-128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fi-FI" sz="3200" b="1" dirty="0" smtClean="0">
                <a:solidFill>
                  <a:srgbClr val="4BACC6">
                    <a:lumMod val="75000"/>
                  </a:srgbClr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Tahoma" pitchFamily="34" charset="0"/>
              </a:rPr>
              <a:t>15.-16.6.2016</a:t>
            </a:r>
          </a:p>
          <a:p>
            <a:pPr algn="ctr">
              <a:spcBef>
                <a:spcPct val="0"/>
              </a:spcBef>
              <a:defRPr/>
            </a:pPr>
            <a:r>
              <a:rPr lang="fi-FI" sz="3200" b="1" dirty="0" smtClean="0">
                <a:solidFill>
                  <a:srgbClr val="4BACC6">
                    <a:lumMod val="75000"/>
                  </a:srgbClr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Tahoma" pitchFamily="34" charset="0"/>
              </a:rPr>
              <a:t>ADVISORY BOARD SEMINAR</a:t>
            </a:r>
            <a:endParaRPr lang="fi-FI" sz="24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fi-FI" sz="3600" b="1" dirty="0">
              <a:solidFill>
                <a:srgbClr val="4BACC6">
                  <a:lumMod val="75000"/>
                </a:srgbClr>
              </a:solidFill>
              <a:latin typeface="MS Gothic" panose="020B0609070205080204" pitchFamily="49" charset="-128"/>
              <a:ea typeface="MS Gothic" panose="020B0609070205080204" pitchFamily="49" charset="-128"/>
              <a:cs typeface="Tahoma" pitchFamily="34" charset="0"/>
            </a:endParaRPr>
          </a:p>
        </p:txBody>
      </p:sp>
      <p:pic>
        <p:nvPicPr>
          <p:cNvPr id="6" name="Picture 2" descr="C:\Users\kkoskela\Downloads\Aalto_FI_Perustiet_21_RGB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4647741"/>
            <a:ext cx="2054229" cy="2197046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1919536" y="4638601"/>
            <a:ext cx="8352928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143465"/>
            <a:ext cx="1944216" cy="672699"/>
          </a:xfrm>
          <a:prstGeom prst="rect">
            <a:avLst/>
          </a:prstGeom>
        </p:spPr>
      </p:pic>
      <p:pic>
        <p:nvPicPr>
          <p:cNvPr id="8" name="Picture 7" descr="Logo_pysty_fi_brandilupauksella_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5134871"/>
            <a:ext cx="1098470" cy="12335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50440"/>
            <a:ext cx="5184577" cy="2105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" y="0"/>
            <a:ext cx="1341120" cy="162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7" y="1847704"/>
            <a:ext cx="609601" cy="10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711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Workshop results: Self-directed</a:t>
            </a:r>
            <a:r>
              <a:rPr lang="en-US" dirty="0"/>
              <a:t>, comprehensive multitask job descriptions are desired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51177"/>
            <a:ext cx="10972800" cy="4525963"/>
          </a:xfrm>
        </p:spPr>
        <p:txBody>
          <a:bodyPr/>
          <a:lstStyle/>
          <a:p>
            <a:pPr lvl="0"/>
            <a:r>
              <a:rPr lang="en-US" dirty="0" smtClean="0"/>
              <a:t>Case </a:t>
            </a:r>
            <a:r>
              <a:rPr lang="en-US" dirty="0"/>
              <a:t>managers</a:t>
            </a:r>
            <a:endParaRPr lang="fi-FI" dirty="0"/>
          </a:p>
          <a:p>
            <a:pPr lvl="0"/>
            <a:r>
              <a:rPr lang="en-US" dirty="0"/>
              <a:t>One-stop shops</a:t>
            </a:r>
            <a:endParaRPr lang="fi-FI" dirty="0"/>
          </a:p>
          <a:p>
            <a:r>
              <a:rPr lang="en-US" dirty="0"/>
              <a:t>Self-direction requires good support structures and tools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6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Case </a:t>
            </a:r>
            <a:r>
              <a:rPr lang="fi-FI" dirty="0" err="1" smtClean="0"/>
              <a:t>manager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Crosses</a:t>
            </a:r>
            <a:r>
              <a:rPr lang="fi-FI" dirty="0" smtClean="0"/>
              <a:t> </a:t>
            </a:r>
            <a:r>
              <a:rPr lang="fi-FI" dirty="0" err="1" smtClean="0"/>
              <a:t>siloes</a:t>
            </a:r>
            <a:endParaRPr lang="fi-FI" dirty="0" smtClean="0"/>
          </a:p>
          <a:p>
            <a:r>
              <a:rPr lang="fi-FI" dirty="0" err="1" smtClean="0"/>
              <a:t>Holistic</a:t>
            </a:r>
            <a:r>
              <a:rPr lang="fi-FI" dirty="0" smtClean="0"/>
              <a:t> help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3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SIM (Service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Modeling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80489"/>
            <a:ext cx="10972800" cy="4525963"/>
          </a:xfrm>
        </p:spPr>
        <p:txBody>
          <a:bodyPr/>
          <a:lstStyle/>
          <a:p>
            <a:r>
              <a:rPr lang="en-US" dirty="0"/>
              <a:t>Information modeling of services </a:t>
            </a:r>
            <a:endParaRPr lang="fi-FI" dirty="0"/>
          </a:p>
          <a:p>
            <a:r>
              <a:rPr lang="en-US" dirty="0"/>
              <a:t>From modeling to metamodeling  </a:t>
            </a:r>
            <a:endParaRPr lang="fi-FI" dirty="0"/>
          </a:p>
          <a:p>
            <a:r>
              <a:rPr lang="en-US" dirty="0"/>
              <a:t>Modeling realized in views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09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360" y="1676400"/>
            <a:ext cx="4295775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0416" y="190195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CLIENT- NEEDS, DEMAND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7802880" y="2889504"/>
            <a:ext cx="168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SERVICE SUPPLY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7778496" y="3706368"/>
            <a:ext cx="345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SERVICE PROVIDERS - STRUCTURES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7790688" y="4706112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PROVIDERS OF OBLIGATIONS AND RIGHTS</a:t>
            </a:r>
            <a:endParaRPr lang="fi-FI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3419856" y="3358896"/>
            <a:ext cx="676656" cy="445828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4" name="TextBox 13"/>
          <p:cNvSpPr txBox="1"/>
          <p:nvPr/>
        </p:nvSpPr>
        <p:spPr>
          <a:xfrm>
            <a:off x="186129" y="3387668"/>
            <a:ext cx="315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SERVICE PLATFORM SOTESTORE</a:t>
            </a:r>
            <a:endParaRPr lang="fi-FI" dirty="0"/>
          </a:p>
        </p:txBody>
      </p:sp>
      <p:sp>
        <p:nvSpPr>
          <p:cNvPr id="15" name="TextBox 14"/>
          <p:cNvSpPr txBox="1"/>
          <p:nvPr/>
        </p:nvSpPr>
        <p:spPr>
          <a:xfrm>
            <a:off x="85344" y="402336"/>
            <a:ext cx="624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 smtClean="0">
                <a:solidFill>
                  <a:srgbClr val="FF0000"/>
                </a:solidFill>
              </a:rPr>
              <a:t>SIM METAMODELING</a:t>
            </a:r>
            <a:endParaRPr lang="fi-FI" sz="5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2864" y="435254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800" dirty="0" smtClean="0">
                <a:solidFill>
                  <a:srgbClr val="00B0F0"/>
                </a:solidFill>
              </a:rPr>
              <a:t>§</a:t>
            </a:r>
            <a:endParaRPr lang="fi-FI" sz="4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4432" y="1487424"/>
            <a:ext cx="133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USER VIEWS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5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847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Service platforms (</a:t>
            </a:r>
            <a:r>
              <a:rPr lang="en-US" dirty="0" err="1"/>
              <a:t>Sotestore</a:t>
            </a:r>
            <a:r>
              <a:rPr lang="en-US" dirty="0"/>
              <a:t>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Developing ecosystems (counties?) - internet communities with community managers</a:t>
            </a:r>
          </a:p>
          <a:p>
            <a:r>
              <a:rPr lang="en-US" dirty="0"/>
              <a:t>Taking freedom of choice seriously</a:t>
            </a:r>
          </a:p>
          <a:p>
            <a:pPr lvl="0"/>
            <a:r>
              <a:rPr lang="fi-FI" dirty="0" smtClean="0"/>
              <a:t>Access to </a:t>
            </a:r>
            <a:r>
              <a:rPr lang="fi-FI" dirty="0" err="1" smtClean="0"/>
              <a:t>databanks</a:t>
            </a:r>
            <a:endParaRPr lang="fi-FI" dirty="0"/>
          </a:p>
          <a:p>
            <a:pPr lvl="0"/>
            <a:r>
              <a:rPr lang="en-US" dirty="0"/>
              <a:t>Co-creation of </a:t>
            </a:r>
            <a:r>
              <a:rPr lang="en-US" dirty="0" smtClean="0"/>
              <a:t>services </a:t>
            </a:r>
          </a:p>
          <a:p>
            <a:pPr lvl="0"/>
            <a:r>
              <a:rPr lang="en-US" dirty="0"/>
              <a:t>E</a:t>
            </a:r>
            <a:r>
              <a:rPr lang="en-US" dirty="0" smtClean="0"/>
              <a:t>xperiments</a:t>
            </a:r>
            <a:r>
              <a:rPr lang="en-US" dirty="0"/>
              <a:t>, </a:t>
            </a:r>
            <a:r>
              <a:rPr lang="en-US" dirty="0" smtClean="0"/>
              <a:t>experiences</a:t>
            </a:r>
            <a:endParaRPr lang="fi-FI" dirty="0"/>
          </a:p>
          <a:p>
            <a:pPr lvl="0"/>
            <a:r>
              <a:rPr lang="en-US" dirty="0"/>
              <a:t>Contracting, public procurement</a:t>
            </a:r>
            <a:endParaRPr lang="fi-FI" dirty="0"/>
          </a:p>
          <a:p>
            <a:pPr lvl="0"/>
            <a:r>
              <a:rPr lang="en-US" dirty="0"/>
              <a:t>Buying services – buying contracts</a:t>
            </a:r>
            <a:endParaRPr lang="fi-FI" dirty="0"/>
          </a:p>
          <a:p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2743201"/>
            <a:ext cx="4295775" cy="3505200"/>
          </a:xfrm>
          <a:prstGeom prst="rect">
            <a:avLst/>
          </a:prstGeom>
        </p:spPr>
      </p:pic>
      <p:sp>
        <p:nvSpPr>
          <p:cNvPr id="18" name="Flowchart: Magnetic Disk 17"/>
          <p:cNvSpPr/>
          <p:nvPr/>
        </p:nvSpPr>
        <p:spPr>
          <a:xfrm>
            <a:off x="8050721" y="4425697"/>
            <a:ext cx="676656" cy="445828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0" name="TextBox 19"/>
          <p:cNvSpPr txBox="1"/>
          <p:nvPr/>
        </p:nvSpPr>
        <p:spPr>
          <a:xfrm>
            <a:off x="11543729" y="541934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800" dirty="0" smtClean="0">
                <a:solidFill>
                  <a:srgbClr val="00B0F0"/>
                </a:solidFill>
              </a:rPr>
              <a:t>§</a:t>
            </a:r>
            <a:endParaRPr lang="fi-FI" sz="4800" dirty="0">
              <a:solidFill>
                <a:srgbClr val="00B0F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80713" y="4089862"/>
            <a:ext cx="1230283" cy="1047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5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328" y="1033841"/>
            <a:ext cx="4295775" cy="35052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654915" y="5264004"/>
            <a:ext cx="5152768" cy="8279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Digital </a:t>
            </a:r>
            <a:r>
              <a:rPr lang="fi-FI" dirty="0" err="1" smtClean="0"/>
              <a:t>tool</a:t>
            </a:r>
            <a:r>
              <a:rPr lang="fi-FI" dirty="0" smtClean="0"/>
              <a:t>: </a:t>
            </a:r>
            <a:r>
              <a:rPr lang="fi-FI" dirty="0" err="1" smtClean="0"/>
              <a:t>customer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endParaRPr lang="fi-FI" dirty="0" smtClean="0"/>
          </a:p>
          <a:p>
            <a:pPr algn="ctr"/>
            <a:r>
              <a:rPr lang="fi-FI" dirty="0" smtClean="0"/>
              <a:t>(</a:t>
            </a:r>
            <a:r>
              <a:rPr lang="fi-FI" dirty="0" err="1" smtClean="0"/>
              <a:t>prototype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6194871" y="5264003"/>
            <a:ext cx="5152768" cy="8279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Digital </a:t>
            </a:r>
            <a:r>
              <a:rPr lang="fi-FI" dirty="0" err="1" smtClean="0"/>
              <a:t>tool</a:t>
            </a:r>
            <a:r>
              <a:rPr lang="fi-FI" dirty="0" smtClean="0"/>
              <a:t>: </a:t>
            </a:r>
            <a:r>
              <a:rPr lang="fi-FI" dirty="0" err="1" smtClean="0"/>
              <a:t>interface</a:t>
            </a:r>
            <a:r>
              <a:rPr lang="fi-FI" dirty="0" smtClean="0"/>
              <a:t> of the </a:t>
            </a:r>
            <a:r>
              <a:rPr lang="fi-FI" dirty="0" err="1" smtClean="0"/>
              <a:t>professional</a:t>
            </a:r>
            <a:endParaRPr lang="fi-FI" dirty="0" smtClean="0"/>
          </a:p>
          <a:p>
            <a:pPr algn="ctr"/>
            <a:r>
              <a:rPr lang="fi-FI" dirty="0" smtClean="0"/>
              <a:t>(</a:t>
            </a:r>
            <a:r>
              <a:rPr lang="fi-FI" dirty="0" err="1" smtClean="0"/>
              <a:t>prototype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6" name="Ellipsi 5"/>
          <p:cNvSpPr/>
          <p:nvPr/>
        </p:nvSpPr>
        <p:spPr>
          <a:xfrm>
            <a:off x="6561437" y="3842950"/>
            <a:ext cx="704335" cy="63430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yhdysviiva 7"/>
          <p:cNvCxnSpPr>
            <a:stCxn id="6" idx="5"/>
            <a:endCxn id="5" idx="0"/>
          </p:cNvCxnSpPr>
          <p:nvPr/>
        </p:nvCxnSpPr>
        <p:spPr>
          <a:xfrm>
            <a:off x="7162625" y="4384364"/>
            <a:ext cx="1608630" cy="87963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lipsi 8"/>
          <p:cNvSpPr/>
          <p:nvPr/>
        </p:nvSpPr>
        <p:spPr>
          <a:xfrm>
            <a:off x="6627338" y="2673151"/>
            <a:ext cx="704335" cy="63430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/>
          <p:cNvCxnSpPr>
            <a:stCxn id="9" idx="5"/>
            <a:endCxn id="5" idx="0"/>
          </p:cNvCxnSpPr>
          <p:nvPr/>
        </p:nvCxnSpPr>
        <p:spPr>
          <a:xfrm>
            <a:off x="7228526" y="3214565"/>
            <a:ext cx="1542729" cy="20494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aarinuoli ylös 11"/>
          <p:cNvSpPr/>
          <p:nvPr/>
        </p:nvSpPr>
        <p:spPr>
          <a:xfrm>
            <a:off x="5276340" y="6128946"/>
            <a:ext cx="1422015" cy="32127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Kaarinuoli ylös 12"/>
          <p:cNvSpPr/>
          <p:nvPr/>
        </p:nvSpPr>
        <p:spPr>
          <a:xfrm rot="10800000">
            <a:off x="5288703" y="4887099"/>
            <a:ext cx="1422015" cy="32127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5263975" y="5517313"/>
            <a:ext cx="168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 smtClean="0">
                <a:solidFill>
                  <a:srgbClr val="0070C0"/>
                </a:solidFill>
              </a:rPr>
              <a:t>Communication</a:t>
            </a:r>
            <a:endParaRPr lang="fi-FI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569344" y="1257000"/>
            <a:ext cx="131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Patient</a:t>
            </a:r>
            <a:r>
              <a:rPr lang="fi-FI" dirty="0" smtClean="0"/>
              <a:t> data</a:t>
            </a:r>
            <a:endParaRPr lang="fi-FI" dirty="0"/>
          </a:p>
        </p:txBody>
      </p:sp>
      <p:sp>
        <p:nvSpPr>
          <p:cNvPr id="16" name="TextBox 5"/>
          <p:cNvSpPr txBox="1"/>
          <p:nvPr/>
        </p:nvSpPr>
        <p:spPr>
          <a:xfrm>
            <a:off x="8569344" y="1883591"/>
            <a:ext cx="252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Therapy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provider</a:t>
            </a:r>
            <a:endParaRPr lang="fi-FI" dirty="0"/>
          </a:p>
        </p:txBody>
      </p:sp>
      <p:sp>
        <p:nvSpPr>
          <p:cNvPr id="17" name="TextBox 7"/>
          <p:cNvSpPr txBox="1"/>
          <p:nvPr/>
        </p:nvSpPr>
        <p:spPr>
          <a:xfrm>
            <a:off x="8569344" y="2510182"/>
            <a:ext cx="165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processes</a:t>
            </a:r>
            <a:endParaRPr lang="fi-FI" dirty="0"/>
          </a:p>
        </p:txBody>
      </p:sp>
      <p:sp>
        <p:nvSpPr>
          <p:cNvPr id="18" name="TextBox 8"/>
          <p:cNvSpPr txBox="1"/>
          <p:nvPr/>
        </p:nvSpPr>
        <p:spPr>
          <a:xfrm>
            <a:off x="8569344" y="3136773"/>
            <a:ext cx="227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Application </a:t>
            </a:r>
            <a:r>
              <a:rPr lang="fi-FI" dirty="0" err="1" smtClean="0"/>
              <a:t>deadlines</a:t>
            </a:r>
            <a:endParaRPr lang="fi-FI" dirty="0"/>
          </a:p>
        </p:txBody>
      </p:sp>
      <p:sp>
        <p:nvSpPr>
          <p:cNvPr id="19" name="Ellipsi 18"/>
          <p:cNvSpPr/>
          <p:nvPr/>
        </p:nvSpPr>
        <p:spPr>
          <a:xfrm>
            <a:off x="6112460" y="1911133"/>
            <a:ext cx="704335" cy="63430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xtBox 7"/>
          <p:cNvSpPr txBox="1"/>
          <p:nvPr/>
        </p:nvSpPr>
        <p:spPr>
          <a:xfrm>
            <a:off x="1778639" y="3473618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My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fi-FI" dirty="0"/>
          </a:p>
        </p:txBody>
      </p:sp>
      <p:sp>
        <p:nvSpPr>
          <p:cNvPr id="21" name="TextBox 5"/>
          <p:cNvSpPr txBox="1"/>
          <p:nvPr/>
        </p:nvSpPr>
        <p:spPr>
          <a:xfrm>
            <a:off x="1778640" y="2832722"/>
            <a:ext cx="215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My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providers</a:t>
            </a:r>
            <a:endParaRPr lang="fi-FI" dirty="0"/>
          </a:p>
        </p:txBody>
      </p:sp>
      <p:sp>
        <p:nvSpPr>
          <p:cNvPr id="22" name="TextBox 3"/>
          <p:cNvSpPr txBox="1"/>
          <p:nvPr/>
        </p:nvSpPr>
        <p:spPr>
          <a:xfrm>
            <a:off x="1778639" y="2191827"/>
            <a:ext cx="185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My </a:t>
            </a:r>
            <a:r>
              <a:rPr lang="fi-FI" dirty="0" err="1" smtClean="0"/>
              <a:t>appointments</a:t>
            </a:r>
            <a:endParaRPr lang="fi-FI" dirty="0"/>
          </a:p>
        </p:txBody>
      </p:sp>
      <p:sp>
        <p:nvSpPr>
          <p:cNvPr id="23" name="Ellipsi 22"/>
          <p:cNvSpPr/>
          <p:nvPr/>
        </p:nvSpPr>
        <p:spPr>
          <a:xfrm>
            <a:off x="5597582" y="1939963"/>
            <a:ext cx="704335" cy="6343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/>
          <p:cNvSpPr/>
          <p:nvPr/>
        </p:nvSpPr>
        <p:spPr>
          <a:xfrm>
            <a:off x="5329844" y="2561929"/>
            <a:ext cx="704335" cy="6343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/>
          <p:cNvSpPr/>
          <p:nvPr/>
        </p:nvSpPr>
        <p:spPr>
          <a:xfrm>
            <a:off x="5601698" y="3192136"/>
            <a:ext cx="704335" cy="6343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6" name="Suora yhdysviiva 25"/>
          <p:cNvCxnSpPr>
            <a:stCxn id="4" idx="0"/>
          </p:cNvCxnSpPr>
          <p:nvPr/>
        </p:nvCxnSpPr>
        <p:spPr>
          <a:xfrm flipV="1">
            <a:off x="3231299" y="2257117"/>
            <a:ext cx="2366283" cy="30068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>
            <a:stCxn id="4" idx="0"/>
            <a:endCxn id="24" idx="2"/>
          </p:cNvCxnSpPr>
          <p:nvPr/>
        </p:nvCxnSpPr>
        <p:spPr>
          <a:xfrm flipV="1">
            <a:off x="3231299" y="2879082"/>
            <a:ext cx="2098545" cy="238492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>
            <a:stCxn id="4" idx="0"/>
            <a:endCxn id="25" idx="2"/>
          </p:cNvCxnSpPr>
          <p:nvPr/>
        </p:nvCxnSpPr>
        <p:spPr>
          <a:xfrm flipV="1">
            <a:off x="3231299" y="3509289"/>
            <a:ext cx="2370399" cy="175471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kstiruutu 43"/>
          <p:cNvSpPr txBox="1"/>
          <p:nvPr/>
        </p:nvSpPr>
        <p:spPr>
          <a:xfrm>
            <a:off x="1692875" y="1269357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For </a:t>
            </a:r>
            <a:r>
              <a:rPr lang="fi-FI" b="1" dirty="0" err="1" smtClean="0"/>
              <a:t>example</a:t>
            </a:r>
            <a:r>
              <a:rPr lang="fi-FI" b="1" dirty="0" smtClean="0"/>
              <a:t>:</a:t>
            </a:r>
            <a:endParaRPr lang="fi-FI" b="1" dirty="0"/>
          </a:p>
        </p:txBody>
      </p:sp>
      <p:sp>
        <p:nvSpPr>
          <p:cNvPr id="27" name="TextBox 7"/>
          <p:cNvSpPr txBox="1"/>
          <p:nvPr/>
        </p:nvSpPr>
        <p:spPr>
          <a:xfrm>
            <a:off x="1773155" y="4114513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My </a:t>
            </a:r>
            <a:r>
              <a:rPr lang="fi-FI" dirty="0" err="1" smtClean="0"/>
              <a:t>rights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8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yvarenki.files.wordpress.com/2014/02/x-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" y="377380"/>
            <a:ext cx="8939657" cy="63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Case ”HUS”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Hospital District of Helsinki and </a:t>
            </a:r>
            <a:r>
              <a:rPr lang="en-US" dirty="0" err="1"/>
              <a:t>Uusimaa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Goal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question: How to </a:t>
            </a:r>
            <a:r>
              <a:rPr lang="en-US" dirty="0"/>
              <a:t>prevent young men from social </a:t>
            </a:r>
            <a:r>
              <a:rPr lang="en-US" dirty="0" smtClean="0"/>
              <a:t>marginalization?</a:t>
            </a:r>
          </a:p>
        </p:txBody>
      </p:sp>
    </p:spTree>
    <p:extLst>
      <p:ext uri="{BB962C8B-B14F-4D97-AF65-F5344CB8AC3E}">
        <p14:creationId xmlns:p14="http://schemas.microsoft.com/office/powerpoint/2010/main" val="26427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838200"/>
            <a:ext cx="3490152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MORFEUS</a:t>
            </a:r>
            <a:r>
              <a:rPr lang="en-US" sz="3200" dirty="0">
                <a:solidFill>
                  <a:prstClr val="black"/>
                </a:solidFill>
              </a:rPr>
              <a:t> is </a:t>
            </a: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a </a:t>
            </a:r>
            <a:r>
              <a:rPr lang="en-US" sz="3200" dirty="0">
                <a:solidFill>
                  <a:prstClr val="black"/>
                </a:solidFill>
              </a:rPr>
              <a:t>joint cross-disciplinary research project of </a:t>
            </a:r>
          </a:p>
          <a:p>
            <a:r>
              <a:rPr lang="en-US" sz="3200" dirty="0">
                <a:solidFill>
                  <a:prstClr val="black"/>
                </a:solidFill>
              </a:rPr>
              <a:t>Aalto University (</a:t>
            </a:r>
            <a:r>
              <a:rPr lang="en-US" sz="3200" dirty="0" err="1">
                <a:solidFill>
                  <a:prstClr val="black"/>
                </a:solidFill>
              </a:rPr>
              <a:t>SimLab</a:t>
            </a:r>
            <a:r>
              <a:rPr lang="en-US" sz="3200" dirty="0">
                <a:solidFill>
                  <a:prstClr val="black"/>
                </a:solidFill>
              </a:rPr>
              <a:t>) and </a:t>
            </a:r>
            <a:r>
              <a:rPr lang="en-US" sz="3200" dirty="0" err="1">
                <a:solidFill>
                  <a:prstClr val="black"/>
                </a:solidFill>
              </a:rPr>
              <a:t>Laurea</a:t>
            </a:r>
            <a:r>
              <a:rPr lang="en-US" sz="3200" dirty="0">
                <a:solidFill>
                  <a:prstClr val="black"/>
                </a:solidFill>
              </a:rPr>
              <a:t> University of Applied Sciences </a:t>
            </a:r>
          </a:p>
          <a:p>
            <a:r>
              <a:rPr lang="en-US" sz="3200" dirty="0">
                <a:solidFill>
                  <a:prstClr val="black"/>
                </a:solidFill>
              </a:rPr>
              <a:t>(01/01/2015–30/6/2017). 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The partners of the research project comprehensively represent </a:t>
            </a:r>
          </a:p>
          <a:p>
            <a:r>
              <a:rPr lang="en-US" sz="3200" dirty="0">
                <a:solidFill>
                  <a:prstClr val="black"/>
                </a:solidFill>
              </a:rPr>
              <a:t>wellbeing service actors in </a:t>
            </a:r>
            <a:r>
              <a:rPr lang="en-US" sz="3200" dirty="0" err="1">
                <a:solidFill>
                  <a:prstClr val="black"/>
                </a:solidFill>
              </a:rPr>
              <a:t>Uusimaa</a:t>
            </a:r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from the municipality sector, the producers of wellbeing services </a:t>
            </a:r>
          </a:p>
          <a:p>
            <a:r>
              <a:rPr lang="en-US" sz="3200" dirty="0">
                <a:solidFill>
                  <a:prstClr val="black"/>
                </a:solidFill>
              </a:rPr>
              <a:t>and the producers of digital tools and consulting services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www.morfeus.fi</a:t>
            </a:r>
            <a:endParaRPr lang="fi-FI" sz="3200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b="1" dirty="0"/>
              <a:t>Root causes of the </a:t>
            </a:r>
            <a:r>
              <a:rPr lang="en-US" sz="2000" b="1" dirty="0" smtClean="0"/>
              <a:t>marginalization and the needs </a:t>
            </a:r>
            <a:r>
              <a:rPr lang="en-US" sz="2000" b="1" dirty="0"/>
              <a:t>of the young </a:t>
            </a:r>
            <a:r>
              <a:rPr lang="en-US" sz="2000" b="1" dirty="0" smtClean="0"/>
              <a:t>men</a:t>
            </a:r>
            <a:endParaRPr lang="en-US" sz="2000" b="1" dirty="0"/>
          </a:p>
          <a:p>
            <a:r>
              <a:rPr lang="fi-FI" sz="2000" b="1" dirty="0" err="1" smtClean="0">
                <a:solidFill>
                  <a:schemeClr val="bg1"/>
                </a:solidFill>
              </a:rPr>
              <a:t>Interviews</a:t>
            </a:r>
            <a:r>
              <a:rPr lang="fi-FI" sz="2000" b="1" dirty="0" smtClean="0">
                <a:solidFill>
                  <a:schemeClr val="bg1"/>
                </a:solidFill>
              </a:rPr>
              <a:t> of the </a:t>
            </a:r>
            <a:r>
              <a:rPr lang="fi-FI" sz="2000" b="1" dirty="0" err="1" smtClean="0">
                <a:solidFill>
                  <a:schemeClr val="bg1"/>
                </a:solidFill>
              </a:rPr>
              <a:t>experts</a:t>
            </a:r>
            <a:r>
              <a:rPr lang="fi-FI" sz="2000" b="1" dirty="0" smtClean="0">
                <a:solidFill>
                  <a:schemeClr val="bg1"/>
                </a:solidFill>
              </a:rPr>
              <a:t> (19 </a:t>
            </a:r>
            <a:r>
              <a:rPr lang="fi-FI" sz="2000" b="1" dirty="0" err="1" smtClean="0">
                <a:solidFill>
                  <a:schemeClr val="bg1"/>
                </a:solidFill>
              </a:rPr>
              <a:t>interviewees</a:t>
            </a:r>
            <a:r>
              <a:rPr lang="fi-FI" sz="2000" b="1" dirty="0" smtClean="0">
                <a:solidFill>
                  <a:schemeClr val="bg1"/>
                </a:solidFill>
              </a:rPr>
              <a:t>, 8 </a:t>
            </a:r>
            <a:r>
              <a:rPr lang="fi-FI" sz="2000" b="1" dirty="0" err="1" smtClean="0">
                <a:solidFill>
                  <a:schemeClr val="bg1"/>
                </a:solidFill>
              </a:rPr>
              <a:t>organizations</a:t>
            </a:r>
            <a:r>
              <a:rPr lang="fi-FI" sz="2000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fi-FI" sz="2000" b="1" dirty="0" smtClean="0">
                <a:solidFill>
                  <a:schemeClr val="bg1"/>
                </a:solidFill>
              </a:rPr>
              <a:t>How the </a:t>
            </a:r>
            <a:r>
              <a:rPr lang="fi-FI" sz="2000" b="1" dirty="0" err="1" smtClean="0">
                <a:solidFill>
                  <a:schemeClr val="bg1"/>
                </a:solidFill>
              </a:rPr>
              <a:t>world</a:t>
            </a:r>
            <a:r>
              <a:rPr lang="fi-FI" sz="2000" b="1" dirty="0" smtClean="0">
                <a:solidFill>
                  <a:schemeClr val="bg1"/>
                </a:solidFill>
              </a:rPr>
              <a:t> of the </a:t>
            </a:r>
            <a:r>
              <a:rPr lang="fi-FI" sz="2000" b="1" dirty="0" err="1" smtClean="0">
                <a:solidFill>
                  <a:schemeClr val="bg1"/>
                </a:solidFill>
              </a:rPr>
              <a:t>youth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looks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from</a:t>
            </a:r>
            <a:r>
              <a:rPr lang="fi-FI" sz="2000" b="1" dirty="0" smtClean="0">
                <a:solidFill>
                  <a:schemeClr val="bg1"/>
                </a:solidFill>
              </a:rPr>
              <a:t> the </a:t>
            </a:r>
            <a:r>
              <a:rPr lang="fi-FI" sz="2000" b="1" dirty="0" err="1" smtClean="0">
                <a:solidFill>
                  <a:schemeClr val="bg1"/>
                </a:solidFill>
              </a:rPr>
              <a:t>perspective</a:t>
            </a:r>
            <a:r>
              <a:rPr lang="fi-FI" sz="2000" b="1" dirty="0" smtClean="0">
                <a:solidFill>
                  <a:schemeClr val="bg1"/>
                </a:solidFill>
              </a:rPr>
              <a:t> of the </a:t>
            </a:r>
            <a:r>
              <a:rPr lang="fi-FI" sz="2000" b="1" dirty="0" err="1" smtClean="0">
                <a:solidFill>
                  <a:schemeClr val="bg1"/>
                </a:solidFill>
              </a:rPr>
              <a:t>professionals</a:t>
            </a:r>
            <a:r>
              <a:rPr lang="fi-FI" sz="2000" b="1" dirty="0" smtClean="0">
                <a:solidFill>
                  <a:schemeClr val="bg1"/>
                </a:solidFill>
              </a:rPr>
              <a:t>? </a:t>
            </a:r>
          </a:p>
          <a:p>
            <a:pPr lvl="1"/>
            <a:r>
              <a:rPr lang="fi-FI" sz="2000" b="1" dirty="0" err="1" smtClean="0">
                <a:solidFill>
                  <a:schemeClr val="bg1"/>
                </a:solidFill>
              </a:rPr>
              <a:t>What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are</a:t>
            </a:r>
            <a:r>
              <a:rPr lang="fi-FI" sz="2000" b="1" dirty="0" smtClean="0">
                <a:solidFill>
                  <a:schemeClr val="bg1"/>
                </a:solidFill>
              </a:rPr>
              <a:t> the </a:t>
            </a:r>
            <a:r>
              <a:rPr lang="fi-FI" sz="2000" b="1" dirty="0" err="1" smtClean="0">
                <a:solidFill>
                  <a:schemeClr val="bg1"/>
                </a:solidFill>
              </a:rPr>
              <a:t>causes</a:t>
            </a:r>
            <a:r>
              <a:rPr lang="fi-FI" sz="2000" b="1" dirty="0" smtClean="0">
                <a:solidFill>
                  <a:schemeClr val="bg1"/>
                </a:solidFill>
              </a:rPr>
              <a:t> of the social </a:t>
            </a:r>
            <a:r>
              <a:rPr lang="fi-FI" sz="2000" b="1" dirty="0" err="1" smtClean="0">
                <a:solidFill>
                  <a:schemeClr val="bg1"/>
                </a:solidFill>
              </a:rPr>
              <a:t>marginalization</a:t>
            </a:r>
            <a:r>
              <a:rPr lang="fi-FI" sz="20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fi-FI" sz="2000" b="1" dirty="0" smtClean="0">
                <a:solidFill>
                  <a:schemeClr val="bg1"/>
                </a:solidFill>
              </a:rPr>
              <a:t>Service </a:t>
            </a:r>
            <a:r>
              <a:rPr lang="fi-FI" sz="2000" b="1" dirty="0" err="1" smtClean="0">
                <a:solidFill>
                  <a:schemeClr val="bg1"/>
                </a:solidFill>
              </a:rPr>
              <a:t>Probe</a:t>
            </a:r>
            <a:r>
              <a:rPr lang="fi-FI" sz="2000" b="1" dirty="0" smtClean="0">
                <a:solidFill>
                  <a:schemeClr val="bg1"/>
                </a:solidFill>
              </a:rPr>
              <a:t> (4 </a:t>
            </a:r>
            <a:r>
              <a:rPr lang="fi-FI" sz="2000" b="1" dirty="0" err="1" smtClean="0">
                <a:solidFill>
                  <a:schemeClr val="bg1"/>
                </a:solidFill>
              </a:rPr>
              <a:t>young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men</a:t>
            </a:r>
            <a:r>
              <a:rPr lang="fi-FI" sz="2000" b="1" dirty="0" smtClean="0">
                <a:solidFill>
                  <a:schemeClr val="bg1"/>
                </a:solidFill>
              </a:rPr>
              <a:t>, 1 </a:t>
            </a:r>
            <a:r>
              <a:rPr lang="fi-FI" sz="2000" b="1" dirty="0" err="1" smtClean="0">
                <a:solidFill>
                  <a:schemeClr val="bg1"/>
                </a:solidFill>
              </a:rPr>
              <a:t>week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whatsapp-messages</a:t>
            </a:r>
            <a:r>
              <a:rPr lang="fi-FI" sz="2000" b="1" dirty="0" smtClean="0">
                <a:solidFill>
                  <a:schemeClr val="bg1"/>
                </a:solidFill>
              </a:rPr>
              <a:t>, 1 </a:t>
            </a:r>
            <a:r>
              <a:rPr lang="fi-FI" sz="2000" b="1" dirty="0" err="1" smtClean="0">
                <a:solidFill>
                  <a:schemeClr val="bg1"/>
                </a:solidFill>
              </a:rPr>
              <a:t>interview</a:t>
            </a:r>
            <a:r>
              <a:rPr lang="fi-FI" sz="2000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fi-FI" sz="2000" b="1" dirty="0" smtClean="0">
                <a:solidFill>
                  <a:schemeClr val="bg1"/>
                </a:solidFill>
              </a:rPr>
              <a:t>How the </a:t>
            </a:r>
            <a:r>
              <a:rPr lang="fi-FI" sz="2000" b="1" dirty="0" err="1" smtClean="0">
                <a:solidFill>
                  <a:schemeClr val="bg1"/>
                </a:solidFill>
              </a:rPr>
              <a:t>world</a:t>
            </a:r>
            <a:r>
              <a:rPr lang="fi-FI" sz="2000" b="1" dirty="0" smtClean="0">
                <a:solidFill>
                  <a:schemeClr val="bg1"/>
                </a:solidFill>
              </a:rPr>
              <a:t> of the </a:t>
            </a:r>
            <a:r>
              <a:rPr lang="fi-FI" sz="2000" b="1" dirty="0" err="1" smtClean="0">
                <a:solidFill>
                  <a:schemeClr val="bg1"/>
                </a:solidFill>
              </a:rPr>
              <a:t>young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men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looks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from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their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own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perspective</a:t>
            </a:r>
            <a:r>
              <a:rPr lang="fi-FI" sz="2000" b="1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fi-FI" sz="2000" b="1" dirty="0" smtClean="0"/>
              <a:t>Service </a:t>
            </a:r>
            <a:r>
              <a:rPr lang="fi-FI" sz="2000" b="1" dirty="0" err="1" smtClean="0"/>
              <a:t>ideas</a:t>
            </a:r>
            <a:endParaRPr lang="fi-FI" sz="2000" b="1" dirty="0" smtClean="0"/>
          </a:p>
          <a:p>
            <a:r>
              <a:rPr lang="fi-FI" sz="2000" b="1" dirty="0" smtClean="0">
                <a:solidFill>
                  <a:schemeClr val="bg1"/>
                </a:solidFill>
              </a:rPr>
              <a:t>Workshop (for 5 </a:t>
            </a:r>
            <a:r>
              <a:rPr lang="fi-FI" sz="2000" b="1" dirty="0" err="1" smtClean="0">
                <a:solidFill>
                  <a:schemeClr val="bg1"/>
                </a:solidFill>
              </a:rPr>
              <a:t>authorities</a:t>
            </a:r>
            <a:r>
              <a:rPr lang="fi-FI" sz="2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fi-FI" sz="2000" b="1" dirty="0" err="1" smtClean="0">
                <a:solidFill>
                  <a:schemeClr val="bg1"/>
                </a:solidFill>
              </a:rPr>
              <a:t>Online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service</a:t>
            </a:r>
            <a:r>
              <a:rPr lang="fi-FI" sz="2000" b="1" dirty="0" smtClean="0">
                <a:solidFill>
                  <a:schemeClr val="bg1"/>
                </a:solidFill>
              </a:rPr>
              <a:t> design –</a:t>
            </a:r>
            <a:r>
              <a:rPr lang="fi-FI" sz="2000" b="1" dirty="0" err="1" smtClean="0">
                <a:solidFill>
                  <a:schemeClr val="bg1"/>
                </a:solidFill>
              </a:rPr>
              <a:t>experiment</a:t>
            </a:r>
            <a:endParaRPr lang="fi-FI" sz="2000" b="1" dirty="0" smtClean="0">
              <a:solidFill>
                <a:schemeClr val="bg1"/>
              </a:solidFill>
            </a:endParaRPr>
          </a:p>
          <a:p>
            <a:pPr lvl="1"/>
            <a:r>
              <a:rPr lang="fi-FI" sz="2000" b="1" dirty="0" smtClean="0">
                <a:solidFill>
                  <a:schemeClr val="bg1"/>
                </a:solidFill>
              </a:rPr>
              <a:t>How the </a:t>
            </a:r>
            <a:r>
              <a:rPr lang="fi-FI" sz="2000" b="1" dirty="0" err="1" smtClean="0">
                <a:solidFill>
                  <a:schemeClr val="bg1"/>
                </a:solidFill>
              </a:rPr>
              <a:t>service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ideas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can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be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developped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further</a:t>
            </a:r>
            <a:r>
              <a:rPr lang="fi-FI" sz="2000" b="1" dirty="0" smtClean="0">
                <a:solidFill>
                  <a:schemeClr val="bg1"/>
                </a:solidFill>
              </a:rPr>
              <a:t> in online </a:t>
            </a:r>
            <a:r>
              <a:rPr lang="fi-FI" sz="2000" b="1" dirty="0" err="1" smtClean="0">
                <a:solidFill>
                  <a:schemeClr val="bg1"/>
                </a:solidFill>
              </a:rPr>
              <a:t>environment</a:t>
            </a:r>
            <a:r>
              <a:rPr lang="fi-FI" sz="2000" b="1" dirty="0" smtClean="0">
                <a:solidFill>
                  <a:schemeClr val="bg1"/>
                </a:solidFill>
              </a:rPr>
              <a:t>?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b="1" dirty="0"/>
              <a:t>Existing processes of student welfare services and </a:t>
            </a:r>
            <a:r>
              <a:rPr lang="fi-FI" sz="2000" b="1" dirty="0" err="1"/>
              <a:t>adolescent</a:t>
            </a:r>
            <a:r>
              <a:rPr lang="fi-FI" sz="2000" b="1" dirty="0"/>
              <a:t> </a:t>
            </a:r>
            <a:r>
              <a:rPr lang="fi-FI" sz="2000" b="1" dirty="0" err="1"/>
              <a:t>psychiatry</a:t>
            </a:r>
            <a:r>
              <a:rPr lang="fi-FI" sz="2000" b="1" dirty="0"/>
              <a:t> </a:t>
            </a:r>
            <a:r>
              <a:rPr lang="fi-FI" sz="2000" b="1" dirty="0" err="1"/>
              <a:t>outpatient</a:t>
            </a:r>
            <a:r>
              <a:rPr lang="fi-FI" sz="2000" b="1" dirty="0"/>
              <a:t> </a:t>
            </a:r>
            <a:r>
              <a:rPr lang="fi-FI" sz="2000" b="1" dirty="0" err="1"/>
              <a:t>treatment</a:t>
            </a:r>
            <a:endParaRPr lang="fi-FI" sz="2000" b="1" dirty="0"/>
          </a:p>
          <a:p>
            <a:r>
              <a:rPr lang="fi-FI" sz="2000" b="1" dirty="0" err="1" smtClean="0">
                <a:solidFill>
                  <a:schemeClr val="bg1"/>
                </a:solidFill>
              </a:rPr>
              <a:t>Process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modeling</a:t>
            </a:r>
            <a:r>
              <a:rPr lang="fi-FI" sz="2000" b="1" dirty="0" smtClean="0">
                <a:solidFill>
                  <a:schemeClr val="bg1"/>
                </a:solidFill>
              </a:rPr>
              <a:t>: (8 </a:t>
            </a:r>
            <a:r>
              <a:rPr lang="fi-FI" sz="2000" b="1" dirty="0" err="1" smtClean="0">
                <a:solidFill>
                  <a:schemeClr val="bg1"/>
                </a:solidFill>
              </a:rPr>
              <a:t>interviews</a:t>
            </a:r>
            <a:r>
              <a:rPr lang="fi-FI" sz="2000" b="1" dirty="0" smtClean="0">
                <a:solidFill>
                  <a:schemeClr val="bg1"/>
                </a:solidFill>
              </a:rPr>
              <a:t> of the </a:t>
            </a:r>
            <a:r>
              <a:rPr lang="fi-FI" sz="2000" b="1" dirty="0" err="1" smtClean="0">
                <a:solidFill>
                  <a:schemeClr val="bg1"/>
                </a:solidFill>
              </a:rPr>
              <a:t>professionals</a:t>
            </a:r>
            <a:r>
              <a:rPr lang="fi-FI" sz="2000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fi-FI" sz="2000" b="1" dirty="0" smtClean="0">
                <a:solidFill>
                  <a:schemeClr val="bg1"/>
                </a:solidFill>
              </a:rPr>
              <a:t>How the </a:t>
            </a:r>
            <a:r>
              <a:rPr lang="fi-FI" sz="2000" b="1" dirty="0" err="1" smtClean="0">
                <a:solidFill>
                  <a:schemeClr val="bg1"/>
                </a:solidFill>
              </a:rPr>
              <a:t>processes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enable</a:t>
            </a:r>
            <a:r>
              <a:rPr lang="fi-FI" sz="2000" b="1" dirty="0" smtClean="0">
                <a:solidFill>
                  <a:schemeClr val="bg1"/>
                </a:solidFill>
              </a:rPr>
              <a:t> and </a:t>
            </a:r>
            <a:r>
              <a:rPr lang="fi-FI" sz="2000" b="1" dirty="0" err="1" smtClean="0">
                <a:solidFill>
                  <a:schemeClr val="bg1"/>
                </a:solidFill>
              </a:rPr>
              <a:t>disable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multi-professional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information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sharing</a:t>
            </a:r>
            <a:r>
              <a:rPr lang="fi-FI" sz="2000" b="1" dirty="0" smtClean="0">
                <a:solidFill>
                  <a:schemeClr val="bg1"/>
                </a:solidFill>
              </a:rPr>
              <a:t> and </a:t>
            </a:r>
            <a:r>
              <a:rPr lang="fi-FI" sz="2000" b="1" dirty="0" err="1" smtClean="0">
                <a:solidFill>
                  <a:schemeClr val="bg1"/>
                </a:solidFill>
              </a:rPr>
              <a:t>cooperation</a:t>
            </a:r>
            <a:r>
              <a:rPr lang="fi-FI" sz="2000" b="1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0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b="1" dirty="0"/>
              <a:t>Root causes of the </a:t>
            </a:r>
            <a:r>
              <a:rPr lang="en-US" sz="2000" b="1" dirty="0" smtClean="0"/>
              <a:t>marginalization and the needs </a:t>
            </a:r>
            <a:r>
              <a:rPr lang="en-US" sz="2000" b="1" dirty="0"/>
              <a:t>of the young </a:t>
            </a:r>
            <a:r>
              <a:rPr lang="en-US" sz="2000" b="1" dirty="0" smtClean="0"/>
              <a:t>men</a:t>
            </a:r>
            <a:endParaRPr lang="en-US" sz="2000" b="1" dirty="0"/>
          </a:p>
          <a:p>
            <a:r>
              <a:rPr lang="fi-FI" sz="2000" dirty="0" err="1" smtClean="0"/>
              <a:t>Interviews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experts</a:t>
            </a:r>
            <a:r>
              <a:rPr lang="fi-FI" sz="2000" dirty="0" smtClean="0"/>
              <a:t> (19 </a:t>
            </a:r>
            <a:r>
              <a:rPr lang="fi-FI" sz="2000" dirty="0" err="1" smtClean="0"/>
              <a:t>interviewees</a:t>
            </a:r>
            <a:r>
              <a:rPr lang="fi-FI" sz="2000" dirty="0" smtClean="0"/>
              <a:t>, 8 </a:t>
            </a:r>
            <a:r>
              <a:rPr lang="fi-FI" sz="2000" dirty="0" err="1" smtClean="0"/>
              <a:t>organizations</a:t>
            </a:r>
            <a:r>
              <a:rPr lang="fi-FI" sz="2000" dirty="0" smtClean="0"/>
              <a:t>)</a:t>
            </a:r>
          </a:p>
          <a:p>
            <a:pPr lvl="1"/>
            <a:r>
              <a:rPr lang="fi-FI" sz="2000" dirty="0" smtClean="0"/>
              <a:t>How the </a:t>
            </a:r>
            <a:r>
              <a:rPr lang="fi-FI" sz="2000" dirty="0" err="1" smtClean="0"/>
              <a:t>world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youth</a:t>
            </a:r>
            <a:r>
              <a:rPr lang="fi-FI" sz="2000" dirty="0" smtClean="0"/>
              <a:t> </a:t>
            </a:r>
            <a:r>
              <a:rPr lang="fi-FI" sz="2000" dirty="0" err="1" smtClean="0"/>
              <a:t>looks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the </a:t>
            </a:r>
            <a:r>
              <a:rPr lang="fi-FI" sz="2000" dirty="0" err="1" smtClean="0"/>
              <a:t>perspective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professionals</a:t>
            </a:r>
            <a:r>
              <a:rPr lang="fi-FI" sz="2000" dirty="0" smtClean="0"/>
              <a:t>? </a:t>
            </a:r>
          </a:p>
          <a:p>
            <a:pPr lvl="1"/>
            <a:r>
              <a:rPr lang="fi-FI" sz="2000" dirty="0" err="1" smtClean="0"/>
              <a:t>What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the </a:t>
            </a:r>
            <a:r>
              <a:rPr lang="fi-FI" sz="2000" dirty="0" err="1" smtClean="0"/>
              <a:t>causes</a:t>
            </a:r>
            <a:r>
              <a:rPr lang="fi-FI" sz="2000" dirty="0" smtClean="0"/>
              <a:t> of the social </a:t>
            </a:r>
            <a:r>
              <a:rPr lang="fi-FI" sz="2000" dirty="0" err="1" smtClean="0"/>
              <a:t>marginalization</a:t>
            </a:r>
            <a:r>
              <a:rPr lang="fi-FI" sz="2000" dirty="0" smtClean="0"/>
              <a:t>?</a:t>
            </a:r>
          </a:p>
          <a:p>
            <a:r>
              <a:rPr lang="fi-FI" sz="2000" dirty="0" smtClean="0"/>
              <a:t>Service </a:t>
            </a:r>
            <a:r>
              <a:rPr lang="fi-FI" sz="2000" dirty="0" err="1" smtClean="0"/>
              <a:t>Probe</a:t>
            </a:r>
            <a:r>
              <a:rPr lang="fi-FI" sz="2000" dirty="0" smtClean="0"/>
              <a:t> (4 </a:t>
            </a:r>
            <a:r>
              <a:rPr lang="fi-FI" sz="2000" dirty="0" err="1" smtClean="0"/>
              <a:t>young</a:t>
            </a:r>
            <a:r>
              <a:rPr lang="fi-FI" sz="2000" dirty="0" smtClean="0"/>
              <a:t> </a:t>
            </a:r>
            <a:r>
              <a:rPr lang="fi-FI" sz="2000" dirty="0" err="1" smtClean="0"/>
              <a:t>men</a:t>
            </a:r>
            <a:r>
              <a:rPr lang="fi-FI" sz="2000" dirty="0" smtClean="0"/>
              <a:t>, 1 </a:t>
            </a:r>
            <a:r>
              <a:rPr lang="fi-FI" sz="2000" dirty="0" err="1" smtClean="0"/>
              <a:t>week</a:t>
            </a:r>
            <a:r>
              <a:rPr lang="fi-FI" sz="2000" dirty="0" smtClean="0"/>
              <a:t> </a:t>
            </a:r>
            <a:r>
              <a:rPr lang="fi-FI" sz="2000" dirty="0" err="1" smtClean="0"/>
              <a:t>whatsapp-messages</a:t>
            </a:r>
            <a:r>
              <a:rPr lang="fi-FI" sz="2000" dirty="0" smtClean="0"/>
              <a:t>, 1 </a:t>
            </a:r>
            <a:r>
              <a:rPr lang="fi-FI" sz="2000" dirty="0" err="1" smtClean="0"/>
              <a:t>interview</a:t>
            </a:r>
            <a:r>
              <a:rPr lang="fi-FI" sz="2000" dirty="0" smtClean="0"/>
              <a:t>)</a:t>
            </a:r>
          </a:p>
          <a:p>
            <a:pPr lvl="1"/>
            <a:r>
              <a:rPr lang="fi-FI" sz="2000" dirty="0" smtClean="0"/>
              <a:t>How the </a:t>
            </a:r>
            <a:r>
              <a:rPr lang="fi-FI" sz="2000" dirty="0" err="1" smtClean="0"/>
              <a:t>world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young</a:t>
            </a:r>
            <a:r>
              <a:rPr lang="fi-FI" sz="2000" dirty="0" smtClean="0"/>
              <a:t> </a:t>
            </a:r>
            <a:r>
              <a:rPr lang="fi-FI" sz="2000" dirty="0" err="1" smtClean="0"/>
              <a:t>men</a:t>
            </a:r>
            <a:r>
              <a:rPr lang="fi-FI" sz="2000" dirty="0" smtClean="0"/>
              <a:t> </a:t>
            </a:r>
            <a:r>
              <a:rPr lang="fi-FI" sz="2000" dirty="0" err="1" smtClean="0"/>
              <a:t>looks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</a:t>
            </a:r>
            <a:r>
              <a:rPr lang="fi-FI" sz="2000" dirty="0" err="1" smtClean="0"/>
              <a:t>their</a:t>
            </a:r>
            <a:r>
              <a:rPr lang="fi-FI" sz="2000" dirty="0" smtClean="0"/>
              <a:t> </a:t>
            </a:r>
            <a:r>
              <a:rPr lang="fi-FI" sz="2000" dirty="0" err="1" smtClean="0"/>
              <a:t>own</a:t>
            </a:r>
            <a:r>
              <a:rPr lang="fi-FI" sz="2000" dirty="0" smtClean="0"/>
              <a:t> </a:t>
            </a:r>
            <a:r>
              <a:rPr lang="fi-FI" sz="2000" dirty="0" err="1" smtClean="0"/>
              <a:t>perspective</a:t>
            </a:r>
            <a:r>
              <a:rPr lang="fi-FI" sz="2000" dirty="0" smtClean="0"/>
              <a:t>?</a:t>
            </a:r>
          </a:p>
          <a:p>
            <a:pPr marL="0" indent="0">
              <a:buNone/>
            </a:pPr>
            <a:r>
              <a:rPr lang="fi-FI" sz="2000" b="1" dirty="0" smtClean="0">
                <a:solidFill>
                  <a:schemeClr val="bg1"/>
                </a:solidFill>
              </a:rPr>
              <a:t>Service </a:t>
            </a:r>
            <a:r>
              <a:rPr lang="fi-FI" sz="2000" b="1" dirty="0" err="1" smtClean="0">
                <a:solidFill>
                  <a:schemeClr val="bg1"/>
                </a:solidFill>
              </a:rPr>
              <a:t>ideas</a:t>
            </a:r>
            <a:endParaRPr lang="fi-FI" sz="2000" b="1" dirty="0" smtClean="0">
              <a:solidFill>
                <a:schemeClr val="bg1"/>
              </a:solidFill>
            </a:endParaRPr>
          </a:p>
          <a:p>
            <a:r>
              <a:rPr lang="fi-FI" sz="2000" b="1" dirty="0" smtClean="0">
                <a:solidFill>
                  <a:schemeClr val="bg1"/>
                </a:solidFill>
              </a:rPr>
              <a:t>Workshop (for 5 </a:t>
            </a:r>
            <a:r>
              <a:rPr lang="fi-FI" sz="2000" b="1" dirty="0" err="1" smtClean="0">
                <a:solidFill>
                  <a:schemeClr val="bg1"/>
                </a:solidFill>
              </a:rPr>
              <a:t>authorities</a:t>
            </a:r>
            <a:r>
              <a:rPr lang="fi-FI" sz="2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fi-FI" sz="2000" b="1" dirty="0" err="1" smtClean="0">
                <a:solidFill>
                  <a:schemeClr val="bg1"/>
                </a:solidFill>
              </a:rPr>
              <a:t>Online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service</a:t>
            </a:r>
            <a:r>
              <a:rPr lang="fi-FI" sz="2000" b="1" dirty="0" smtClean="0">
                <a:solidFill>
                  <a:schemeClr val="bg1"/>
                </a:solidFill>
              </a:rPr>
              <a:t> design –</a:t>
            </a:r>
            <a:r>
              <a:rPr lang="fi-FI" sz="2000" b="1" dirty="0" err="1" smtClean="0">
                <a:solidFill>
                  <a:schemeClr val="bg1"/>
                </a:solidFill>
              </a:rPr>
              <a:t>experiment</a:t>
            </a:r>
            <a:endParaRPr lang="fi-FI" sz="2000" b="1" dirty="0" smtClean="0">
              <a:solidFill>
                <a:schemeClr val="bg1"/>
              </a:solidFill>
            </a:endParaRPr>
          </a:p>
          <a:p>
            <a:pPr lvl="1"/>
            <a:r>
              <a:rPr lang="fi-FI" sz="2000" b="1" dirty="0" smtClean="0">
                <a:solidFill>
                  <a:schemeClr val="bg1"/>
                </a:solidFill>
              </a:rPr>
              <a:t>How the </a:t>
            </a:r>
            <a:r>
              <a:rPr lang="fi-FI" sz="2000" b="1" dirty="0" err="1" smtClean="0">
                <a:solidFill>
                  <a:schemeClr val="bg1"/>
                </a:solidFill>
              </a:rPr>
              <a:t>service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ideas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can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be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developped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further</a:t>
            </a:r>
            <a:r>
              <a:rPr lang="fi-FI" sz="2000" b="1" dirty="0" smtClean="0">
                <a:solidFill>
                  <a:schemeClr val="bg1"/>
                </a:solidFill>
              </a:rPr>
              <a:t> in online </a:t>
            </a:r>
            <a:r>
              <a:rPr lang="fi-FI" sz="2000" b="1" dirty="0" err="1" smtClean="0">
                <a:solidFill>
                  <a:schemeClr val="bg1"/>
                </a:solidFill>
              </a:rPr>
              <a:t>environment</a:t>
            </a:r>
            <a:r>
              <a:rPr lang="fi-FI" sz="2000" b="1" dirty="0" smtClean="0">
                <a:solidFill>
                  <a:schemeClr val="bg1"/>
                </a:solidFill>
              </a:rPr>
              <a:t>?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Existing processes of student welfare services and </a:t>
            </a:r>
            <a:r>
              <a:rPr lang="fi-FI" sz="2000" b="1" dirty="0" err="1">
                <a:solidFill>
                  <a:schemeClr val="bg1"/>
                </a:solidFill>
              </a:rPr>
              <a:t>adolescent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psychiatry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outpatient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treatment</a:t>
            </a:r>
            <a:endParaRPr lang="fi-FI" sz="2000" b="1" dirty="0">
              <a:solidFill>
                <a:schemeClr val="bg1"/>
              </a:solidFill>
            </a:endParaRPr>
          </a:p>
          <a:p>
            <a:r>
              <a:rPr lang="fi-FI" sz="2000" b="1" dirty="0" err="1" smtClean="0">
                <a:solidFill>
                  <a:schemeClr val="bg1"/>
                </a:solidFill>
              </a:rPr>
              <a:t>Process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modeling</a:t>
            </a:r>
            <a:r>
              <a:rPr lang="fi-FI" sz="2000" b="1" dirty="0" smtClean="0">
                <a:solidFill>
                  <a:schemeClr val="bg1"/>
                </a:solidFill>
              </a:rPr>
              <a:t>: (8 </a:t>
            </a:r>
            <a:r>
              <a:rPr lang="fi-FI" sz="2000" b="1" dirty="0" err="1" smtClean="0">
                <a:solidFill>
                  <a:schemeClr val="bg1"/>
                </a:solidFill>
              </a:rPr>
              <a:t>interviews</a:t>
            </a:r>
            <a:r>
              <a:rPr lang="fi-FI" sz="2000" b="1" dirty="0" smtClean="0">
                <a:solidFill>
                  <a:schemeClr val="bg1"/>
                </a:solidFill>
              </a:rPr>
              <a:t> of the </a:t>
            </a:r>
            <a:r>
              <a:rPr lang="fi-FI" sz="2000" b="1" dirty="0" err="1" smtClean="0">
                <a:solidFill>
                  <a:schemeClr val="bg1"/>
                </a:solidFill>
              </a:rPr>
              <a:t>professionals</a:t>
            </a:r>
            <a:r>
              <a:rPr lang="fi-FI" sz="2000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fi-FI" sz="2000" b="1" dirty="0" smtClean="0">
                <a:solidFill>
                  <a:schemeClr val="bg1"/>
                </a:solidFill>
              </a:rPr>
              <a:t>How the </a:t>
            </a:r>
            <a:r>
              <a:rPr lang="fi-FI" sz="2000" b="1" dirty="0" err="1" smtClean="0">
                <a:solidFill>
                  <a:schemeClr val="bg1"/>
                </a:solidFill>
              </a:rPr>
              <a:t>processes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enable</a:t>
            </a:r>
            <a:r>
              <a:rPr lang="fi-FI" sz="2000" b="1" dirty="0" smtClean="0">
                <a:solidFill>
                  <a:schemeClr val="bg1"/>
                </a:solidFill>
              </a:rPr>
              <a:t> and </a:t>
            </a:r>
            <a:r>
              <a:rPr lang="fi-FI" sz="2000" b="1" dirty="0" err="1" smtClean="0">
                <a:solidFill>
                  <a:schemeClr val="bg1"/>
                </a:solidFill>
              </a:rPr>
              <a:t>disable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multi-professional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information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sharing</a:t>
            </a:r>
            <a:r>
              <a:rPr lang="fi-FI" sz="2000" b="1" dirty="0" smtClean="0">
                <a:solidFill>
                  <a:schemeClr val="bg1"/>
                </a:solidFill>
              </a:rPr>
              <a:t> and </a:t>
            </a:r>
            <a:r>
              <a:rPr lang="fi-FI" sz="2000" b="1" dirty="0" err="1" smtClean="0">
                <a:solidFill>
                  <a:schemeClr val="bg1"/>
                </a:solidFill>
              </a:rPr>
              <a:t>cooperation</a:t>
            </a:r>
            <a:r>
              <a:rPr lang="fi-FI" sz="2000" b="1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b="1" dirty="0"/>
              <a:t>Root causes of the </a:t>
            </a:r>
            <a:r>
              <a:rPr lang="en-US" sz="2000" b="1" dirty="0" smtClean="0"/>
              <a:t>marginalization and the needs </a:t>
            </a:r>
            <a:r>
              <a:rPr lang="en-US" sz="2000" b="1" dirty="0"/>
              <a:t>of the young </a:t>
            </a:r>
            <a:r>
              <a:rPr lang="en-US" sz="2000" b="1" dirty="0" smtClean="0"/>
              <a:t>men</a:t>
            </a:r>
            <a:endParaRPr lang="en-US" sz="2000" b="1" dirty="0"/>
          </a:p>
          <a:p>
            <a:r>
              <a:rPr lang="fi-FI" sz="2000" dirty="0" err="1" smtClean="0"/>
              <a:t>Interviews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experts</a:t>
            </a:r>
            <a:r>
              <a:rPr lang="fi-FI" sz="2000" dirty="0" smtClean="0"/>
              <a:t> (19 </a:t>
            </a:r>
            <a:r>
              <a:rPr lang="fi-FI" sz="2000" dirty="0" err="1" smtClean="0"/>
              <a:t>interviewees</a:t>
            </a:r>
            <a:r>
              <a:rPr lang="fi-FI" sz="2000" dirty="0" smtClean="0"/>
              <a:t>, 8 </a:t>
            </a:r>
            <a:r>
              <a:rPr lang="fi-FI" sz="2000" dirty="0" err="1" smtClean="0"/>
              <a:t>organizations</a:t>
            </a:r>
            <a:r>
              <a:rPr lang="fi-FI" sz="2000" dirty="0" smtClean="0"/>
              <a:t>)</a:t>
            </a:r>
          </a:p>
          <a:p>
            <a:pPr lvl="1"/>
            <a:r>
              <a:rPr lang="fi-FI" sz="2000" dirty="0" smtClean="0"/>
              <a:t>How the </a:t>
            </a:r>
            <a:r>
              <a:rPr lang="fi-FI" sz="2000" dirty="0" err="1" smtClean="0"/>
              <a:t>world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youth</a:t>
            </a:r>
            <a:r>
              <a:rPr lang="fi-FI" sz="2000" dirty="0" smtClean="0"/>
              <a:t> </a:t>
            </a:r>
            <a:r>
              <a:rPr lang="fi-FI" sz="2000" dirty="0" err="1" smtClean="0"/>
              <a:t>looks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the </a:t>
            </a:r>
            <a:r>
              <a:rPr lang="fi-FI" sz="2000" dirty="0" err="1" smtClean="0"/>
              <a:t>perspective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professionals</a:t>
            </a:r>
            <a:r>
              <a:rPr lang="fi-FI" sz="2000" dirty="0" smtClean="0"/>
              <a:t>? </a:t>
            </a:r>
          </a:p>
          <a:p>
            <a:pPr lvl="1"/>
            <a:r>
              <a:rPr lang="fi-FI" sz="2000" dirty="0" err="1" smtClean="0"/>
              <a:t>What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the </a:t>
            </a:r>
            <a:r>
              <a:rPr lang="fi-FI" sz="2000" dirty="0" err="1" smtClean="0"/>
              <a:t>causes</a:t>
            </a:r>
            <a:r>
              <a:rPr lang="fi-FI" sz="2000" dirty="0" smtClean="0"/>
              <a:t> of the social </a:t>
            </a:r>
            <a:r>
              <a:rPr lang="fi-FI" sz="2000" dirty="0" err="1" smtClean="0"/>
              <a:t>marginalization</a:t>
            </a:r>
            <a:r>
              <a:rPr lang="fi-FI" sz="2000" dirty="0" smtClean="0"/>
              <a:t>?</a:t>
            </a:r>
          </a:p>
          <a:p>
            <a:r>
              <a:rPr lang="fi-FI" sz="2000" dirty="0" smtClean="0"/>
              <a:t>Service </a:t>
            </a:r>
            <a:r>
              <a:rPr lang="fi-FI" sz="2000" dirty="0" err="1" smtClean="0"/>
              <a:t>Probe</a:t>
            </a:r>
            <a:r>
              <a:rPr lang="fi-FI" sz="2000" dirty="0" smtClean="0"/>
              <a:t> (4 </a:t>
            </a:r>
            <a:r>
              <a:rPr lang="fi-FI" sz="2000" dirty="0" err="1" smtClean="0"/>
              <a:t>young</a:t>
            </a:r>
            <a:r>
              <a:rPr lang="fi-FI" sz="2000" dirty="0" smtClean="0"/>
              <a:t> </a:t>
            </a:r>
            <a:r>
              <a:rPr lang="fi-FI" sz="2000" dirty="0" err="1" smtClean="0"/>
              <a:t>men</a:t>
            </a:r>
            <a:r>
              <a:rPr lang="fi-FI" sz="2000" dirty="0" smtClean="0"/>
              <a:t>, 1 </a:t>
            </a:r>
            <a:r>
              <a:rPr lang="fi-FI" sz="2000" dirty="0" err="1" smtClean="0"/>
              <a:t>week</a:t>
            </a:r>
            <a:r>
              <a:rPr lang="fi-FI" sz="2000" dirty="0" smtClean="0"/>
              <a:t> </a:t>
            </a:r>
            <a:r>
              <a:rPr lang="fi-FI" sz="2000" dirty="0" err="1" smtClean="0"/>
              <a:t>whatsapp-messages</a:t>
            </a:r>
            <a:r>
              <a:rPr lang="fi-FI" sz="2000" dirty="0" smtClean="0"/>
              <a:t>, 1 </a:t>
            </a:r>
            <a:r>
              <a:rPr lang="fi-FI" sz="2000" dirty="0" err="1" smtClean="0"/>
              <a:t>interview</a:t>
            </a:r>
            <a:r>
              <a:rPr lang="fi-FI" sz="2000" dirty="0" smtClean="0"/>
              <a:t>)</a:t>
            </a:r>
          </a:p>
          <a:p>
            <a:pPr lvl="1"/>
            <a:r>
              <a:rPr lang="fi-FI" sz="2000" dirty="0" smtClean="0"/>
              <a:t>How the </a:t>
            </a:r>
            <a:r>
              <a:rPr lang="fi-FI" sz="2000" dirty="0" err="1" smtClean="0"/>
              <a:t>world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young</a:t>
            </a:r>
            <a:r>
              <a:rPr lang="fi-FI" sz="2000" dirty="0" smtClean="0"/>
              <a:t> </a:t>
            </a:r>
            <a:r>
              <a:rPr lang="fi-FI" sz="2000" dirty="0" err="1" smtClean="0"/>
              <a:t>men</a:t>
            </a:r>
            <a:r>
              <a:rPr lang="fi-FI" sz="2000" dirty="0" smtClean="0"/>
              <a:t> </a:t>
            </a:r>
            <a:r>
              <a:rPr lang="fi-FI" sz="2000" dirty="0" err="1" smtClean="0"/>
              <a:t>looks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</a:t>
            </a:r>
            <a:r>
              <a:rPr lang="fi-FI" sz="2000" dirty="0" err="1" smtClean="0"/>
              <a:t>their</a:t>
            </a:r>
            <a:r>
              <a:rPr lang="fi-FI" sz="2000" dirty="0" smtClean="0"/>
              <a:t> </a:t>
            </a:r>
            <a:r>
              <a:rPr lang="fi-FI" sz="2000" dirty="0" err="1" smtClean="0"/>
              <a:t>own</a:t>
            </a:r>
            <a:r>
              <a:rPr lang="fi-FI" sz="2000" dirty="0" smtClean="0"/>
              <a:t> </a:t>
            </a:r>
            <a:r>
              <a:rPr lang="fi-FI" sz="2000" dirty="0" err="1" smtClean="0"/>
              <a:t>perspective</a:t>
            </a:r>
            <a:r>
              <a:rPr lang="fi-FI" sz="2000" dirty="0" smtClean="0"/>
              <a:t>?</a:t>
            </a:r>
          </a:p>
          <a:p>
            <a:pPr marL="0" indent="0">
              <a:buNone/>
            </a:pPr>
            <a:r>
              <a:rPr lang="fi-FI" sz="2000" b="1" dirty="0" smtClean="0"/>
              <a:t>Service </a:t>
            </a:r>
            <a:r>
              <a:rPr lang="fi-FI" sz="2000" b="1" dirty="0" err="1" smtClean="0"/>
              <a:t>ideas</a:t>
            </a:r>
            <a:endParaRPr lang="fi-FI" sz="2000" b="1" dirty="0" smtClean="0"/>
          </a:p>
          <a:p>
            <a:r>
              <a:rPr lang="fi-FI" sz="2000" dirty="0" smtClean="0"/>
              <a:t>Workshop (for 5 </a:t>
            </a:r>
            <a:r>
              <a:rPr lang="fi-FI" sz="2000" dirty="0" err="1" smtClean="0"/>
              <a:t>authorities</a:t>
            </a:r>
            <a:r>
              <a:rPr lang="fi-FI" sz="2000" dirty="0" smtClean="0"/>
              <a:t>)</a:t>
            </a:r>
          </a:p>
          <a:p>
            <a:r>
              <a:rPr lang="fi-FI" sz="2000" dirty="0" smtClean="0"/>
              <a:t>Service design –</a:t>
            </a:r>
            <a:r>
              <a:rPr lang="fi-FI" sz="2000" dirty="0" err="1" smtClean="0"/>
              <a:t>experiment</a:t>
            </a:r>
            <a:endParaRPr lang="fi-FI" sz="2000" dirty="0" smtClean="0"/>
          </a:p>
          <a:p>
            <a:pPr lvl="1"/>
            <a:r>
              <a:rPr lang="fi-FI" sz="2000" dirty="0" err="1" smtClean="0"/>
              <a:t>We</a:t>
            </a:r>
            <a:r>
              <a:rPr lang="fi-FI" sz="2000" dirty="0" smtClean="0"/>
              <a:t> </a:t>
            </a:r>
            <a:r>
              <a:rPr lang="fi-FI" sz="2000" dirty="0" err="1" smtClean="0"/>
              <a:t>used</a:t>
            </a:r>
            <a:r>
              <a:rPr lang="fi-FI" sz="2000" dirty="0" smtClean="0"/>
              <a:t> </a:t>
            </a:r>
            <a:r>
              <a:rPr lang="fi-FI" sz="2000" dirty="0" err="1" smtClean="0"/>
              <a:t>digital</a:t>
            </a:r>
            <a:r>
              <a:rPr lang="fi-FI" sz="2000" dirty="0" smtClean="0"/>
              <a:t> </a:t>
            </a:r>
            <a:r>
              <a:rPr lang="fi-FI" sz="2000" dirty="0" err="1" smtClean="0"/>
              <a:t>tools</a:t>
            </a:r>
            <a:r>
              <a:rPr lang="fi-FI" sz="2000" dirty="0" smtClean="0"/>
              <a:t> to </a:t>
            </a:r>
            <a:r>
              <a:rPr lang="fi-FI" sz="2000" dirty="0" err="1" smtClean="0"/>
              <a:t>develop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service</a:t>
            </a:r>
            <a:r>
              <a:rPr lang="fi-FI" sz="2000" dirty="0" smtClean="0"/>
              <a:t> </a:t>
            </a:r>
            <a:r>
              <a:rPr lang="fi-FI" sz="2000" dirty="0" err="1" smtClean="0"/>
              <a:t>ideas</a:t>
            </a:r>
            <a:r>
              <a:rPr lang="fi-FI" sz="2000" dirty="0"/>
              <a:t> </a:t>
            </a:r>
            <a:r>
              <a:rPr lang="fi-FI" sz="2000" dirty="0" err="1"/>
              <a:t>further</a:t>
            </a:r>
            <a:endParaRPr lang="fi-FI" sz="20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Existing processes of student welfare services and </a:t>
            </a:r>
            <a:r>
              <a:rPr lang="fi-FI" sz="2000" b="1" dirty="0" err="1">
                <a:solidFill>
                  <a:schemeClr val="bg1"/>
                </a:solidFill>
              </a:rPr>
              <a:t>adolescent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psychiatry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outpatient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treatment</a:t>
            </a:r>
            <a:endParaRPr lang="fi-FI" sz="2000" b="1" dirty="0">
              <a:solidFill>
                <a:schemeClr val="bg1"/>
              </a:solidFill>
            </a:endParaRPr>
          </a:p>
          <a:p>
            <a:r>
              <a:rPr lang="fi-FI" sz="2000" b="1" dirty="0" err="1" smtClean="0">
                <a:solidFill>
                  <a:schemeClr val="bg1"/>
                </a:solidFill>
              </a:rPr>
              <a:t>Process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modeling</a:t>
            </a:r>
            <a:r>
              <a:rPr lang="fi-FI" sz="2000" b="1" dirty="0" smtClean="0">
                <a:solidFill>
                  <a:schemeClr val="bg1"/>
                </a:solidFill>
              </a:rPr>
              <a:t>: (8 </a:t>
            </a:r>
            <a:r>
              <a:rPr lang="fi-FI" sz="2000" b="1" dirty="0" err="1" smtClean="0">
                <a:solidFill>
                  <a:schemeClr val="bg1"/>
                </a:solidFill>
              </a:rPr>
              <a:t>interviews</a:t>
            </a:r>
            <a:r>
              <a:rPr lang="fi-FI" sz="2000" b="1" dirty="0" smtClean="0">
                <a:solidFill>
                  <a:schemeClr val="bg1"/>
                </a:solidFill>
              </a:rPr>
              <a:t> of the </a:t>
            </a:r>
            <a:r>
              <a:rPr lang="fi-FI" sz="2000" b="1" dirty="0" err="1" smtClean="0">
                <a:solidFill>
                  <a:schemeClr val="bg1"/>
                </a:solidFill>
              </a:rPr>
              <a:t>professionals</a:t>
            </a:r>
            <a:r>
              <a:rPr lang="fi-FI" sz="2000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fi-FI" sz="2000" b="1" dirty="0" smtClean="0">
                <a:solidFill>
                  <a:schemeClr val="bg1"/>
                </a:solidFill>
              </a:rPr>
              <a:t>How the </a:t>
            </a:r>
            <a:r>
              <a:rPr lang="fi-FI" sz="2000" b="1" dirty="0" err="1" smtClean="0">
                <a:solidFill>
                  <a:schemeClr val="bg1"/>
                </a:solidFill>
              </a:rPr>
              <a:t>processes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enable</a:t>
            </a:r>
            <a:r>
              <a:rPr lang="fi-FI" sz="2000" b="1" dirty="0" smtClean="0">
                <a:solidFill>
                  <a:schemeClr val="bg1"/>
                </a:solidFill>
              </a:rPr>
              <a:t> and </a:t>
            </a:r>
            <a:r>
              <a:rPr lang="fi-FI" sz="2000" b="1" dirty="0" err="1" smtClean="0">
                <a:solidFill>
                  <a:schemeClr val="bg1"/>
                </a:solidFill>
              </a:rPr>
              <a:t>disable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multi-professional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information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sharing</a:t>
            </a:r>
            <a:r>
              <a:rPr lang="fi-FI" sz="2000" b="1" dirty="0" smtClean="0">
                <a:solidFill>
                  <a:schemeClr val="bg1"/>
                </a:solidFill>
              </a:rPr>
              <a:t> and </a:t>
            </a:r>
            <a:r>
              <a:rPr lang="fi-FI" sz="2000" b="1" dirty="0" err="1" smtClean="0">
                <a:solidFill>
                  <a:schemeClr val="bg1"/>
                </a:solidFill>
              </a:rPr>
              <a:t>cooperation</a:t>
            </a:r>
            <a:r>
              <a:rPr lang="fi-FI" sz="2000" b="1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12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b="1" dirty="0"/>
              <a:t>Root causes of the </a:t>
            </a:r>
            <a:r>
              <a:rPr lang="en-US" sz="2000" b="1" dirty="0" smtClean="0"/>
              <a:t>marginalization and the needs </a:t>
            </a:r>
            <a:r>
              <a:rPr lang="en-US" sz="2000" b="1" dirty="0"/>
              <a:t>of the young </a:t>
            </a:r>
            <a:r>
              <a:rPr lang="en-US" sz="2000" b="1" dirty="0" smtClean="0"/>
              <a:t>men</a:t>
            </a:r>
            <a:endParaRPr lang="en-US" sz="2000" b="1" dirty="0"/>
          </a:p>
          <a:p>
            <a:r>
              <a:rPr lang="fi-FI" sz="2000" dirty="0" err="1" smtClean="0"/>
              <a:t>Interviews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experts</a:t>
            </a:r>
            <a:r>
              <a:rPr lang="fi-FI" sz="2000" dirty="0" smtClean="0"/>
              <a:t> (19 </a:t>
            </a:r>
            <a:r>
              <a:rPr lang="fi-FI" sz="2000" dirty="0" err="1" smtClean="0"/>
              <a:t>interviewees</a:t>
            </a:r>
            <a:r>
              <a:rPr lang="fi-FI" sz="2000" dirty="0" smtClean="0"/>
              <a:t>, 8 </a:t>
            </a:r>
            <a:r>
              <a:rPr lang="fi-FI" sz="2000" dirty="0" err="1" smtClean="0"/>
              <a:t>organizations</a:t>
            </a:r>
            <a:r>
              <a:rPr lang="fi-FI" sz="2000" dirty="0" smtClean="0"/>
              <a:t>)</a:t>
            </a:r>
          </a:p>
          <a:p>
            <a:pPr lvl="1"/>
            <a:r>
              <a:rPr lang="fi-FI" sz="2000" dirty="0" smtClean="0"/>
              <a:t>How the </a:t>
            </a:r>
            <a:r>
              <a:rPr lang="fi-FI" sz="2000" dirty="0" err="1" smtClean="0"/>
              <a:t>world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youth</a:t>
            </a:r>
            <a:r>
              <a:rPr lang="fi-FI" sz="2000" dirty="0" smtClean="0"/>
              <a:t> </a:t>
            </a:r>
            <a:r>
              <a:rPr lang="fi-FI" sz="2000" dirty="0" err="1" smtClean="0"/>
              <a:t>looks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the </a:t>
            </a:r>
            <a:r>
              <a:rPr lang="fi-FI" sz="2000" dirty="0" err="1" smtClean="0"/>
              <a:t>perspective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professionals</a:t>
            </a:r>
            <a:r>
              <a:rPr lang="fi-FI" sz="2000" dirty="0" smtClean="0"/>
              <a:t>? </a:t>
            </a:r>
          </a:p>
          <a:p>
            <a:pPr lvl="1"/>
            <a:r>
              <a:rPr lang="fi-FI" sz="2000" dirty="0" err="1" smtClean="0"/>
              <a:t>What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the </a:t>
            </a:r>
            <a:r>
              <a:rPr lang="fi-FI" sz="2000" dirty="0" err="1" smtClean="0"/>
              <a:t>causes</a:t>
            </a:r>
            <a:r>
              <a:rPr lang="fi-FI" sz="2000" dirty="0" smtClean="0"/>
              <a:t> of the social </a:t>
            </a:r>
            <a:r>
              <a:rPr lang="fi-FI" sz="2000" dirty="0" err="1" smtClean="0"/>
              <a:t>marginalization</a:t>
            </a:r>
            <a:r>
              <a:rPr lang="fi-FI" sz="2000" dirty="0" smtClean="0"/>
              <a:t>?</a:t>
            </a:r>
          </a:p>
          <a:p>
            <a:r>
              <a:rPr lang="fi-FI" sz="2000" dirty="0" smtClean="0"/>
              <a:t>Service </a:t>
            </a:r>
            <a:r>
              <a:rPr lang="fi-FI" sz="2000" dirty="0" err="1" smtClean="0"/>
              <a:t>Probe</a:t>
            </a:r>
            <a:r>
              <a:rPr lang="fi-FI" sz="2000" dirty="0" smtClean="0"/>
              <a:t> (4 </a:t>
            </a:r>
            <a:r>
              <a:rPr lang="fi-FI" sz="2000" dirty="0" err="1" smtClean="0"/>
              <a:t>young</a:t>
            </a:r>
            <a:r>
              <a:rPr lang="fi-FI" sz="2000" dirty="0" smtClean="0"/>
              <a:t> </a:t>
            </a:r>
            <a:r>
              <a:rPr lang="fi-FI" sz="2000" dirty="0" err="1" smtClean="0"/>
              <a:t>men</a:t>
            </a:r>
            <a:r>
              <a:rPr lang="fi-FI" sz="2000" dirty="0" smtClean="0"/>
              <a:t>, 1 </a:t>
            </a:r>
            <a:r>
              <a:rPr lang="fi-FI" sz="2000" dirty="0" err="1" smtClean="0"/>
              <a:t>week</a:t>
            </a:r>
            <a:r>
              <a:rPr lang="fi-FI" sz="2000" dirty="0" smtClean="0"/>
              <a:t> </a:t>
            </a:r>
            <a:r>
              <a:rPr lang="fi-FI" sz="2000" dirty="0" err="1" smtClean="0"/>
              <a:t>whatsapp-messages</a:t>
            </a:r>
            <a:r>
              <a:rPr lang="fi-FI" sz="2000" dirty="0" smtClean="0"/>
              <a:t>, 1 </a:t>
            </a:r>
            <a:r>
              <a:rPr lang="fi-FI" sz="2000" dirty="0" err="1" smtClean="0"/>
              <a:t>interview</a:t>
            </a:r>
            <a:r>
              <a:rPr lang="fi-FI" sz="2000" dirty="0" smtClean="0"/>
              <a:t>)</a:t>
            </a:r>
          </a:p>
          <a:p>
            <a:pPr lvl="1"/>
            <a:r>
              <a:rPr lang="fi-FI" sz="2000" dirty="0" smtClean="0"/>
              <a:t>How the </a:t>
            </a:r>
            <a:r>
              <a:rPr lang="fi-FI" sz="2000" dirty="0" err="1" smtClean="0"/>
              <a:t>world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young</a:t>
            </a:r>
            <a:r>
              <a:rPr lang="fi-FI" sz="2000" dirty="0" smtClean="0"/>
              <a:t> </a:t>
            </a:r>
            <a:r>
              <a:rPr lang="fi-FI" sz="2000" dirty="0" err="1" smtClean="0"/>
              <a:t>men</a:t>
            </a:r>
            <a:r>
              <a:rPr lang="fi-FI" sz="2000" dirty="0" smtClean="0"/>
              <a:t> </a:t>
            </a:r>
            <a:r>
              <a:rPr lang="fi-FI" sz="2000" dirty="0" err="1" smtClean="0"/>
              <a:t>looks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</a:t>
            </a:r>
            <a:r>
              <a:rPr lang="fi-FI" sz="2000" dirty="0" err="1" smtClean="0"/>
              <a:t>their</a:t>
            </a:r>
            <a:r>
              <a:rPr lang="fi-FI" sz="2000" dirty="0" smtClean="0"/>
              <a:t> </a:t>
            </a:r>
            <a:r>
              <a:rPr lang="fi-FI" sz="2000" dirty="0" err="1" smtClean="0"/>
              <a:t>own</a:t>
            </a:r>
            <a:r>
              <a:rPr lang="fi-FI" sz="2000" dirty="0" smtClean="0"/>
              <a:t> </a:t>
            </a:r>
            <a:r>
              <a:rPr lang="fi-FI" sz="2000" dirty="0" err="1" smtClean="0"/>
              <a:t>perspective</a:t>
            </a:r>
            <a:r>
              <a:rPr lang="fi-FI" sz="2000" dirty="0" smtClean="0"/>
              <a:t>?</a:t>
            </a:r>
          </a:p>
          <a:p>
            <a:pPr marL="0" indent="0">
              <a:buNone/>
            </a:pPr>
            <a:r>
              <a:rPr lang="fi-FI" sz="2000" b="1" dirty="0" smtClean="0"/>
              <a:t>Service </a:t>
            </a:r>
            <a:r>
              <a:rPr lang="fi-FI" sz="2000" b="1" dirty="0" err="1" smtClean="0"/>
              <a:t>ideas</a:t>
            </a:r>
            <a:endParaRPr lang="fi-FI" sz="2000" b="1" dirty="0" smtClean="0"/>
          </a:p>
          <a:p>
            <a:r>
              <a:rPr lang="fi-FI" sz="2000" dirty="0" smtClean="0"/>
              <a:t>Workshop (for 5 </a:t>
            </a:r>
            <a:r>
              <a:rPr lang="fi-FI" sz="2000" dirty="0" err="1" smtClean="0"/>
              <a:t>authorities</a:t>
            </a:r>
            <a:r>
              <a:rPr lang="fi-FI" sz="2000" dirty="0" smtClean="0"/>
              <a:t>)</a:t>
            </a:r>
          </a:p>
          <a:p>
            <a:r>
              <a:rPr lang="fi-FI" sz="2000" dirty="0"/>
              <a:t>Service design –</a:t>
            </a:r>
            <a:r>
              <a:rPr lang="fi-FI" sz="2000" dirty="0" err="1"/>
              <a:t>experiment</a:t>
            </a:r>
            <a:endParaRPr lang="fi-FI" sz="2000" dirty="0"/>
          </a:p>
          <a:p>
            <a:pPr lvl="1"/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used</a:t>
            </a:r>
            <a:r>
              <a:rPr lang="fi-FI" sz="2000" dirty="0"/>
              <a:t> </a:t>
            </a:r>
            <a:r>
              <a:rPr lang="fi-FI" sz="2000" dirty="0" err="1"/>
              <a:t>digital</a:t>
            </a:r>
            <a:r>
              <a:rPr lang="fi-FI" sz="2000" dirty="0"/>
              <a:t> </a:t>
            </a:r>
            <a:r>
              <a:rPr lang="fi-FI" sz="2000" dirty="0" err="1"/>
              <a:t>tools</a:t>
            </a:r>
            <a:r>
              <a:rPr lang="fi-FI" sz="2000" dirty="0"/>
              <a:t> to </a:t>
            </a:r>
            <a:r>
              <a:rPr lang="fi-FI" sz="2000" dirty="0" err="1"/>
              <a:t>develop</a:t>
            </a:r>
            <a:r>
              <a:rPr lang="fi-FI" sz="2000" dirty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/>
              <a:t>service</a:t>
            </a:r>
            <a:r>
              <a:rPr lang="fi-FI" sz="2000" dirty="0"/>
              <a:t> </a:t>
            </a:r>
            <a:r>
              <a:rPr lang="fi-FI" sz="2000" dirty="0" err="1" smtClean="0"/>
              <a:t>ideas</a:t>
            </a:r>
            <a:r>
              <a:rPr lang="fi-FI" sz="2000" dirty="0" smtClean="0"/>
              <a:t> </a:t>
            </a:r>
            <a:r>
              <a:rPr lang="fi-FI" sz="2000" dirty="0" err="1"/>
              <a:t>further</a:t>
            </a:r>
            <a:r>
              <a:rPr lang="fi-FI" sz="2000" dirty="0"/>
              <a:t>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b="1" dirty="0" smtClean="0"/>
              <a:t>Existing </a:t>
            </a:r>
            <a:r>
              <a:rPr lang="en-US" sz="2000" b="1" dirty="0"/>
              <a:t>processes of student welfare services and </a:t>
            </a:r>
            <a:r>
              <a:rPr lang="fi-FI" sz="2000" b="1" dirty="0" err="1"/>
              <a:t>adolescent</a:t>
            </a:r>
            <a:r>
              <a:rPr lang="fi-FI" sz="2000" b="1" dirty="0"/>
              <a:t> </a:t>
            </a:r>
            <a:r>
              <a:rPr lang="fi-FI" sz="2000" b="1" dirty="0" err="1"/>
              <a:t>psychiatry</a:t>
            </a:r>
            <a:r>
              <a:rPr lang="fi-FI" sz="2000" b="1" dirty="0"/>
              <a:t> </a:t>
            </a:r>
            <a:r>
              <a:rPr lang="fi-FI" sz="2000" b="1" dirty="0" err="1"/>
              <a:t>outpatient</a:t>
            </a:r>
            <a:r>
              <a:rPr lang="fi-FI" sz="2000" b="1" dirty="0"/>
              <a:t> </a:t>
            </a:r>
            <a:r>
              <a:rPr lang="fi-FI" sz="2000" b="1" dirty="0" err="1"/>
              <a:t>treatment</a:t>
            </a:r>
            <a:endParaRPr lang="fi-FI" sz="2000" b="1" dirty="0"/>
          </a:p>
          <a:p>
            <a:r>
              <a:rPr lang="fi-FI" sz="2000" dirty="0" err="1" smtClean="0"/>
              <a:t>Process</a:t>
            </a:r>
            <a:r>
              <a:rPr lang="fi-FI" sz="2000" dirty="0" smtClean="0"/>
              <a:t> </a:t>
            </a:r>
            <a:r>
              <a:rPr lang="fi-FI" sz="2000" dirty="0" err="1" smtClean="0"/>
              <a:t>modeling</a:t>
            </a:r>
            <a:r>
              <a:rPr lang="fi-FI" sz="2000" dirty="0" smtClean="0"/>
              <a:t>: (8 </a:t>
            </a:r>
            <a:r>
              <a:rPr lang="fi-FI" sz="2000" dirty="0" err="1" smtClean="0"/>
              <a:t>interviews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professionals</a:t>
            </a:r>
            <a:r>
              <a:rPr lang="fi-FI" sz="2000" dirty="0" smtClean="0"/>
              <a:t>)</a:t>
            </a:r>
          </a:p>
          <a:p>
            <a:pPr lvl="1"/>
            <a:r>
              <a:rPr lang="fi-FI" sz="2000" dirty="0" smtClean="0"/>
              <a:t>How the </a:t>
            </a:r>
            <a:r>
              <a:rPr lang="fi-FI" sz="2000" dirty="0" err="1" smtClean="0"/>
              <a:t>processes</a:t>
            </a:r>
            <a:r>
              <a:rPr lang="fi-FI" sz="2000" dirty="0" smtClean="0"/>
              <a:t> </a:t>
            </a:r>
            <a:r>
              <a:rPr lang="fi-FI" sz="2000" dirty="0" err="1" smtClean="0"/>
              <a:t>enable</a:t>
            </a:r>
            <a:r>
              <a:rPr lang="fi-FI" sz="2000" dirty="0" smtClean="0"/>
              <a:t> and </a:t>
            </a:r>
            <a:r>
              <a:rPr lang="fi-FI" sz="2000" dirty="0" err="1" smtClean="0"/>
              <a:t>disable</a:t>
            </a:r>
            <a:r>
              <a:rPr lang="fi-FI" sz="2000" dirty="0" smtClean="0"/>
              <a:t> </a:t>
            </a:r>
            <a:r>
              <a:rPr lang="fi-FI" sz="2000" dirty="0" err="1" smtClean="0"/>
              <a:t>multi-professional</a:t>
            </a:r>
            <a:r>
              <a:rPr lang="fi-FI" sz="2000" dirty="0" smtClean="0"/>
              <a:t> </a:t>
            </a:r>
            <a:r>
              <a:rPr lang="fi-FI" sz="2000" dirty="0" err="1" smtClean="0"/>
              <a:t>information</a:t>
            </a:r>
            <a:r>
              <a:rPr lang="fi-FI" sz="2000" dirty="0" smtClean="0"/>
              <a:t> </a:t>
            </a:r>
            <a:r>
              <a:rPr lang="fi-FI" sz="2000" dirty="0" err="1" smtClean="0"/>
              <a:t>sharing</a:t>
            </a:r>
            <a:r>
              <a:rPr lang="fi-FI" sz="2000" dirty="0" smtClean="0"/>
              <a:t> and </a:t>
            </a:r>
            <a:r>
              <a:rPr lang="fi-FI" sz="2000" dirty="0" err="1" smtClean="0"/>
              <a:t>cooperation</a:t>
            </a:r>
            <a:r>
              <a:rPr lang="fi-FI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11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Major </a:t>
            </a:r>
            <a:r>
              <a:rPr lang="fi-FI" dirty="0" err="1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200" b="1" dirty="0" err="1" smtClean="0"/>
              <a:t>Needs</a:t>
            </a:r>
            <a:r>
              <a:rPr lang="fi-FI" sz="2200" b="1" dirty="0" smtClean="0"/>
              <a:t>:</a:t>
            </a:r>
          </a:p>
          <a:p>
            <a:r>
              <a:rPr lang="fi-FI" sz="2200" dirty="0" err="1" smtClean="0"/>
              <a:t>supporting</a:t>
            </a:r>
            <a:r>
              <a:rPr lang="fi-FI" sz="2200" dirty="0" smtClean="0"/>
              <a:t> the </a:t>
            </a:r>
            <a:r>
              <a:rPr lang="fi-FI" sz="2200" dirty="0" err="1" smtClean="0"/>
              <a:t>development</a:t>
            </a:r>
            <a:r>
              <a:rPr lang="fi-FI" sz="2200" dirty="0" smtClean="0"/>
              <a:t> of </a:t>
            </a:r>
            <a:r>
              <a:rPr lang="fi-FI" sz="2200" dirty="0" err="1" smtClean="0"/>
              <a:t>self-reflective</a:t>
            </a:r>
            <a:r>
              <a:rPr lang="fi-FI" sz="2200" dirty="0" smtClean="0"/>
              <a:t> </a:t>
            </a:r>
            <a:r>
              <a:rPr lang="fi-FI" sz="2200" dirty="0" err="1" smtClean="0"/>
              <a:t>abilities</a:t>
            </a:r>
            <a:r>
              <a:rPr lang="fi-FI" sz="2200" dirty="0" smtClean="0"/>
              <a:t> of the </a:t>
            </a:r>
            <a:r>
              <a:rPr lang="fi-FI" sz="2200" dirty="0" err="1" smtClean="0"/>
              <a:t>youth</a:t>
            </a:r>
            <a:endParaRPr lang="fi-FI" sz="2200" dirty="0" smtClean="0"/>
          </a:p>
          <a:p>
            <a:r>
              <a:rPr lang="fi-FI" sz="2200" dirty="0" smtClean="0"/>
              <a:t>Help with life management</a:t>
            </a:r>
          </a:p>
          <a:p>
            <a:r>
              <a:rPr lang="fi-FI" sz="2200" dirty="0" err="1"/>
              <a:t>Meaningful</a:t>
            </a:r>
            <a:r>
              <a:rPr lang="fi-FI" sz="2200" dirty="0"/>
              <a:t> </a:t>
            </a:r>
            <a:r>
              <a:rPr lang="fi-FI" sz="2200" dirty="0" err="1"/>
              <a:t>doing</a:t>
            </a:r>
            <a:r>
              <a:rPr lang="fi-FI" sz="2200" dirty="0"/>
              <a:t> (</a:t>
            </a:r>
            <a:r>
              <a:rPr lang="fi-FI" sz="2200" dirty="0" err="1"/>
              <a:t>hobbies</a:t>
            </a:r>
            <a:r>
              <a:rPr lang="fi-FI" sz="2200" dirty="0"/>
              <a:t>, </a:t>
            </a:r>
            <a:r>
              <a:rPr lang="fi-FI" sz="2200" dirty="0" err="1"/>
              <a:t>studies</a:t>
            </a:r>
            <a:r>
              <a:rPr lang="fi-FI" sz="2200" dirty="0"/>
              <a:t>, </a:t>
            </a:r>
            <a:r>
              <a:rPr lang="fi-FI" sz="2200" dirty="0" err="1"/>
              <a:t>friends</a:t>
            </a:r>
            <a:r>
              <a:rPr lang="fi-FI" sz="2200" dirty="0" smtClean="0"/>
              <a:t>)</a:t>
            </a:r>
          </a:p>
          <a:p>
            <a:r>
              <a:rPr lang="fi-FI" sz="2200" dirty="0" err="1" smtClean="0"/>
              <a:t>Asset-based</a:t>
            </a:r>
            <a:r>
              <a:rPr lang="fi-FI" sz="2200" dirty="0" smtClean="0"/>
              <a:t> </a:t>
            </a:r>
            <a:r>
              <a:rPr lang="fi-FI" sz="2200" dirty="0" err="1" smtClean="0"/>
              <a:t>view</a:t>
            </a:r>
            <a:r>
              <a:rPr lang="fi-FI" sz="2200" dirty="0" smtClean="0"/>
              <a:t> (</a:t>
            </a:r>
            <a:r>
              <a:rPr lang="fi-FI" sz="2200" dirty="0" err="1" smtClean="0"/>
              <a:t>instead</a:t>
            </a:r>
            <a:r>
              <a:rPr lang="fi-FI" sz="2200" dirty="0" smtClean="0"/>
              <a:t> of </a:t>
            </a:r>
            <a:r>
              <a:rPr lang="fi-FI" sz="2200" dirty="0" err="1" smtClean="0"/>
              <a:t>problem</a:t>
            </a:r>
            <a:r>
              <a:rPr lang="fi-FI" sz="2200" dirty="0" err="1"/>
              <a:t>-</a:t>
            </a:r>
            <a:r>
              <a:rPr lang="fi-FI" sz="2200" dirty="0" err="1" smtClean="0"/>
              <a:t>based</a:t>
            </a:r>
            <a:r>
              <a:rPr lang="fi-FI" sz="2200" dirty="0" smtClean="0"/>
              <a:t>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Challenges in existing processes:</a:t>
            </a:r>
          </a:p>
          <a:p>
            <a:r>
              <a:rPr lang="en-US" sz="2200" dirty="0" smtClean="0"/>
              <a:t>Information between professionals</a:t>
            </a:r>
          </a:p>
          <a:p>
            <a:r>
              <a:rPr lang="en-US" sz="2200" dirty="0" smtClean="0"/>
              <a:t>Difficult to achieve a holistic view of the process</a:t>
            </a:r>
          </a:p>
          <a:p>
            <a:pPr lvl="1"/>
            <a:r>
              <a:rPr lang="en-US" sz="2200" dirty="0" smtClean="0"/>
              <a:t>Young clients, their families, professionals in the process</a:t>
            </a:r>
          </a:p>
          <a:p>
            <a:pPr lvl="1"/>
            <a:r>
              <a:rPr lang="en-US" sz="2200" dirty="0" smtClean="0"/>
              <a:t>What happens next, what then…</a:t>
            </a:r>
            <a:endParaRPr lang="en-US" sz="2200" dirty="0"/>
          </a:p>
        </p:txBody>
      </p:sp>
      <p:pic>
        <p:nvPicPr>
          <p:cNvPr id="5" name="Shape 23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0658" y="4658287"/>
            <a:ext cx="426561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2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200" b="1" dirty="0" err="1" smtClean="0"/>
              <a:t>Needs</a:t>
            </a:r>
            <a:r>
              <a:rPr lang="fi-FI" sz="2200" b="1" dirty="0" smtClean="0"/>
              <a:t>:</a:t>
            </a:r>
          </a:p>
          <a:p>
            <a:r>
              <a:rPr lang="fi-FI" sz="2200" dirty="0" err="1" smtClean="0"/>
              <a:t>supporting</a:t>
            </a:r>
            <a:r>
              <a:rPr lang="fi-FI" sz="2200" dirty="0" smtClean="0"/>
              <a:t> the </a:t>
            </a:r>
            <a:r>
              <a:rPr lang="fi-FI" sz="2200" dirty="0" err="1" smtClean="0"/>
              <a:t>development</a:t>
            </a:r>
            <a:r>
              <a:rPr lang="fi-FI" sz="2200" dirty="0" smtClean="0"/>
              <a:t> of </a:t>
            </a:r>
            <a:r>
              <a:rPr lang="fi-FI" sz="2200" dirty="0" err="1" smtClean="0"/>
              <a:t>self-reflective</a:t>
            </a:r>
            <a:r>
              <a:rPr lang="fi-FI" sz="2200" dirty="0" smtClean="0"/>
              <a:t> </a:t>
            </a:r>
            <a:r>
              <a:rPr lang="fi-FI" sz="2200" dirty="0" err="1" smtClean="0"/>
              <a:t>abilities</a:t>
            </a:r>
            <a:r>
              <a:rPr lang="fi-FI" sz="2200" dirty="0" smtClean="0"/>
              <a:t> of the </a:t>
            </a:r>
            <a:r>
              <a:rPr lang="fi-FI" sz="2200" dirty="0" err="1" smtClean="0"/>
              <a:t>youth</a:t>
            </a:r>
            <a:endParaRPr lang="fi-FI" sz="2200" dirty="0" smtClean="0"/>
          </a:p>
          <a:p>
            <a:r>
              <a:rPr lang="fi-FI" sz="2200" dirty="0" smtClean="0"/>
              <a:t>Help with life management</a:t>
            </a:r>
          </a:p>
          <a:p>
            <a:r>
              <a:rPr lang="fi-FI" sz="2200" dirty="0" err="1"/>
              <a:t>Meaningful</a:t>
            </a:r>
            <a:r>
              <a:rPr lang="fi-FI" sz="2200" dirty="0"/>
              <a:t> </a:t>
            </a:r>
            <a:r>
              <a:rPr lang="fi-FI" sz="2200" dirty="0" err="1"/>
              <a:t>doing</a:t>
            </a:r>
            <a:r>
              <a:rPr lang="fi-FI" sz="2200" dirty="0"/>
              <a:t> (</a:t>
            </a:r>
            <a:r>
              <a:rPr lang="fi-FI" sz="2200" dirty="0" err="1"/>
              <a:t>hobbies</a:t>
            </a:r>
            <a:r>
              <a:rPr lang="fi-FI" sz="2200" dirty="0"/>
              <a:t>, </a:t>
            </a:r>
            <a:r>
              <a:rPr lang="fi-FI" sz="2200" dirty="0" err="1"/>
              <a:t>studies</a:t>
            </a:r>
            <a:r>
              <a:rPr lang="fi-FI" sz="2200" dirty="0"/>
              <a:t>, </a:t>
            </a:r>
            <a:r>
              <a:rPr lang="fi-FI" sz="2200" dirty="0" err="1"/>
              <a:t>friends</a:t>
            </a:r>
            <a:r>
              <a:rPr lang="fi-FI" sz="2200" dirty="0" smtClean="0"/>
              <a:t>)</a:t>
            </a:r>
          </a:p>
          <a:p>
            <a:r>
              <a:rPr lang="fi-FI" sz="2200" dirty="0" err="1" smtClean="0"/>
              <a:t>Asset-based</a:t>
            </a:r>
            <a:r>
              <a:rPr lang="fi-FI" sz="2200" dirty="0" smtClean="0"/>
              <a:t> </a:t>
            </a:r>
            <a:r>
              <a:rPr lang="fi-FI" sz="2200" dirty="0" err="1" smtClean="0"/>
              <a:t>view</a:t>
            </a:r>
            <a:r>
              <a:rPr lang="fi-FI" sz="2200" dirty="0" smtClean="0"/>
              <a:t> (</a:t>
            </a:r>
            <a:r>
              <a:rPr lang="fi-FI" sz="2200" dirty="0" err="1" smtClean="0"/>
              <a:t>instead</a:t>
            </a:r>
            <a:r>
              <a:rPr lang="fi-FI" sz="2200" dirty="0" smtClean="0"/>
              <a:t> of </a:t>
            </a:r>
            <a:r>
              <a:rPr lang="fi-FI" sz="2200" dirty="0" err="1" smtClean="0"/>
              <a:t>problem</a:t>
            </a:r>
            <a:r>
              <a:rPr lang="fi-FI" sz="2200" dirty="0" err="1"/>
              <a:t>-</a:t>
            </a:r>
            <a:r>
              <a:rPr lang="fi-FI" sz="2200" dirty="0" err="1" smtClean="0"/>
              <a:t>based</a:t>
            </a:r>
            <a:r>
              <a:rPr lang="fi-FI" sz="2200" dirty="0" smtClean="0"/>
              <a:t>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Challenges </a:t>
            </a:r>
            <a:r>
              <a:rPr lang="en-US" sz="2200" b="1" dirty="0" smtClean="0"/>
              <a:t>in existing processes:</a:t>
            </a:r>
          </a:p>
          <a:p>
            <a:r>
              <a:rPr lang="en-US" sz="2200" dirty="0" smtClean="0"/>
              <a:t>Information between professionals</a:t>
            </a:r>
          </a:p>
          <a:p>
            <a:r>
              <a:rPr lang="en-US" sz="2200" dirty="0" smtClean="0"/>
              <a:t>Difficult to achieve a holistic view of the process</a:t>
            </a:r>
          </a:p>
          <a:p>
            <a:pPr lvl="1"/>
            <a:r>
              <a:rPr lang="en-US" sz="2200" dirty="0" smtClean="0"/>
              <a:t>Young clients, their families, professionals in the process</a:t>
            </a:r>
          </a:p>
          <a:p>
            <a:pPr lvl="1"/>
            <a:r>
              <a:rPr lang="en-US" sz="2200" dirty="0" smtClean="0"/>
              <a:t>What happens next, what then…</a:t>
            </a:r>
            <a:endParaRPr lang="en-US" sz="2200" dirty="0"/>
          </a:p>
        </p:txBody>
      </p:sp>
      <p:sp>
        <p:nvSpPr>
          <p:cNvPr id="4" name="Suorakulmio 3"/>
          <p:cNvSpPr/>
          <p:nvPr/>
        </p:nvSpPr>
        <p:spPr>
          <a:xfrm>
            <a:off x="654915" y="5264004"/>
            <a:ext cx="5152768" cy="8279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Digital </a:t>
            </a:r>
            <a:r>
              <a:rPr lang="fi-FI" dirty="0" err="1" smtClean="0"/>
              <a:t>tool</a:t>
            </a:r>
            <a:r>
              <a:rPr lang="fi-FI" dirty="0" smtClean="0"/>
              <a:t>: </a:t>
            </a:r>
            <a:r>
              <a:rPr lang="fi-FI" dirty="0" err="1" smtClean="0"/>
              <a:t>customer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endParaRPr lang="fi-FI" dirty="0" smtClean="0"/>
          </a:p>
          <a:p>
            <a:pPr algn="ctr"/>
            <a:r>
              <a:rPr lang="fi-FI" dirty="0" smtClean="0"/>
              <a:t>(</a:t>
            </a:r>
            <a:r>
              <a:rPr lang="fi-FI" dirty="0" err="1" smtClean="0"/>
              <a:t>prototype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6194871" y="5264003"/>
            <a:ext cx="5152768" cy="8279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Digital </a:t>
            </a:r>
            <a:r>
              <a:rPr lang="fi-FI" dirty="0" err="1" smtClean="0"/>
              <a:t>tool</a:t>
            </a:r>
            <a:r>
              <a:rPr lang="fi-FI" dirty="0" smtClean="0"/>
              <a:t>: </a:t>
            </a:r>
            <a:r>
              <a:rPr lang="fi-FI" dirty="0" err="1" smtClean="0"/>
              <a:t>interface</a:t>
            </a:r>
            <a:r>
              <a:rPr lang="fi-FI" dirty="0" smtClean="0"/>
              <a:t> of the </a:t>
            </a:r>
            <a:r>
              <a:rPr lang="fi-FI" dirty="0" err="1" smtClean="0"/>
              <a:t>professional</a:t>
            </a:r>
            <a:endParaRPr lang="fi-FI" dirty="0" smtClean="0"/>
          </a:p>
          <a:p>
            <a:pPr algn="ctr"/>
            <a:r>
              <a:rPr lang="fi-FI" dirty="0" smtClean="0"/>
              <a:t>(</a:t>
            </a:r>
            <a:r>
              <a:rPr lang="fi-FI" dirty="0" err="1" smtClean="0"/>
              <a:t>prototype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5" name="Alanuoli 4"/>
          <p:cNvSpPr/>
          <p:nvPr/>
        </p:nvSpPr>
        <p:spPr>
          <a:xfrm>
            <a:off x="2842054" y="4732638"/>
            <a:ext cx="556054" cy="53136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Alanuoli 7"/>
          <p:cNvSpPr/>
          <p:nvPr/>
        </p:nvSpPr>
        <p:spPr>
          <a:xfrm>
            <a:off x="8493228" y="4761468"/>
            <a:ext cx="556054" cy="53136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7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654915" y="5264004"/>
            <a:ext cx="5152768" cy="8279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Digital </a:t>
            </a:r>
            <a:r>
              <a:rPr lang="fi-FI" dirty="0" err="1" smtClean="0"/>
              <a:t>tool</a:t>
            </a:r>
            <a:r>
              <a:rPr lang="fi-FI" dirty="0" smtClean="0"/>
              <a:t>: </a:t>
            </a:r>
            <a:r>
              <a:rPr lang="fi-FI" dirty="0" err="1" smtClean="0"/>
              <a:t>customer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endParaRPr lang="fi-FI" dirty="0" smtClean="0"/>
          </a:p>
          <a:p>
            <a:pPr algn="ctr"/>
            <a:r>
              <a:rPr lang="fi-FI" dirty="0" smtClean="0"/>
              <a:t>(</a:t>
            </a:r>
            <a:r>
              <a:rPr lang="fi-FI" dirty="0" err="1" smtClean="0"/>
              <a:t>prototype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6194871" y="5264003"/>
            <a:ext cx="5152768" cy="8279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Digital </a:t>
            </a:r>
            <a:r>
              <a:rPr lang="fi-FI" dirty="0" err="1" smtClean="0"/>
              <a:t>tool</a:t>
            </a:r>
            <a:r>
              <a:rPr lang="fi-FI" dirty="0" smtClean="0"/>
              <a:t>: </a:t>
            </a:r>
            <a:r>
              <a:rPr lang="fi-FI" dirty="0" err="1" smtClean="0"/>
              <a:t>interface</a:t>
            </a:r>
            <a:r>
              <a:rPr lang="fi-FI" dirty="0" smtClean="0"/>
              <a:t> of the </a:t>
            </a:r>
            <a:r>
              <a:rPr lang="fi-FI" dirty="0" err="1" smtClean="0"/>
              <a:t>professional</a:t>
            </a:r>
            <a:endParaRPr lang="fi-FI" dirty="0" smtClean="0"/>
          </a:p>
          <a:p>
            <a:pPr algn="ctr"/>
            <a:r>
              <a:rPr lang="fi-FI" dirty="0" smtClean="0"/>
              <a:t>(</a:t>
            </a:r>
            <a:r>
              <a:rPr lang="fi-FI" dirty="0" err="1" smtClean="0"/>
              <a:t>prototype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41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328" y="1033841"/>
            <a:ext cx="4295775" cy="35052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654915" y="5264004"/>
            <a:ext cx="5152768" cy="8279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Digital </a:t>
            </a:r>
            <a:r>
              <a:rPr lang="fi-FI" dirty="0" err="1" smtClean="0"/>
              <a:t>tool</a:t>
            </a:r>
            <a:r>
              <a:rPr lang="fi-FI" dirty="0" smtClean="0"/>
              <a:t>: </a:t>
            </a:r>
            <a:r>
              <a:rPr lang="fi-FI" dirty="0" err="1" smtClean="0"/>
              <a:t>customer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endParaRPr lang="fi-FI" dirty="0" smtClean="0"/>
          </a:p>
          <a:p>
            <a:pPr algn="ctr"/>
            <a:r>
              <a:rPr lang="fi-FI" dirty="0" smtClean="0"/>
              <a:t>(</a:t>
            </a:r>
            <a:r>
              <a:rPr lang="fi-FI" dirty="0" err="1" smtClean="0"/>
              <a:t>prototype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6194871" y="5264003"/>
            <a:ext cx="5152768" cy="8279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Digital </a:t>
            </a:r>
            <a:r>
              <a:rPr lang="fi-FI" dirty="0" err="1" smtClean="0"/>
              <a:t>tool</a:t>
            </a:r>
            <a:r>
              <a:rPr lang="fi-FI" dirty="0" smtClean="0"/>
              <a:t>: </a:t>
            </a:r>
            <a:r>
              <a:rPr lang="fi-FI" dirty="0" err="1" smtClean="0"/>
              <a:t>interface</a:t>
            </a:r>
            <a:r>
              <a:rPr lang="fi-FI" dirty="0" smtClean="0"/>
              <a:t> of the </a:t>
            </a:r>
            <a:r>
              <a:rPr lang="fi-FI" dirty="0" err="1" smtClean="0"/>
              <a:t>professional</a:t>
            </a:r>
            <a:endParaRPr lang="fi-FI" dirty="0" smtClean="0"/>
          </a:p>
          <a:p>
            <a:pPr algn="ctr"/>
            <a:r>
              <a:rPr lang="fi-FI" dirty="0" smtClean="0"/>
              <a:t>(</a:t>
            </a:r>
            <a:r>
              <a:rPr lang="fi-FI" dirty="0" err="1" smtClean="0"/>
              <a:t>prototype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6" name="Ellipsi 5"/>
          <p:cNvSpPr/>
          <p:nvPr/>
        </p:nvSpPr>
        <p:spPr>
          <a:xfrm>
            <a:off x="6561437" y="3842950"/>
            <a:ext cx="704335" cy="63430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yhdysviiva 7"/>
          <p:cNvCxnSpPr>
            <a:stCxn id="6" idx="5"/>
            <a:endCxn id="5" idx="0"/>
          </p:cNvCxnSpPr>
          <p:nvPr/>
        </p:nvCxnSpPr>
        <p:spPr>
          <a:xfrm>
            <a:off x="7162625" y="4384364"/>
            <a:ext cx="1608630" cy="87963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lipsi 8"/>
          <p:cNvSpPr/>
          <p:nvPr/>
        </p:nvSpPr>
        <p:spPr>
          <a:xfrm>
            <a:off x="6627338" y="2673151"/>
            <a:ext cx="704335" cy="63430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/>
          <p:cNvCxnSpPr>
            <a:stCxn id="9" idx="5"/>
            <a:endCxn id="5" idx="0"/>
          </p:cNvCxnSpPr>
          <p:nvPr/>
        </p:nvCxnSpPr>
        <p:spPr>
          <a:xfrm>
            <a:off x="7228526" y="3214565"/>
            <a:ext cx="1542729" cy="20494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aarinuoli ylös 11"/>
          <p:cNvSpPr/>
          <p:nvPr/>
        </p:nvSpPr>
        <p:spPr>
          <a:xfrm>
            <a:off x="5276340" y="6128946"/>
            <a:ext cx="1422015" cy="32127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Kaarinuoli ylös 12"/>
          <p:cNvSpPr/>
          <p:nvPr/>
        </p:nvSpPr>
        <p:spPr>
          <a:xfrm rot="10800000">
            <a:off x="5288703" y="4887099"/>
            <a:ext cx="1422015" cy="32127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5263975" y="5517313"/>
            <a:ext cx="168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 smtClean="0">
                <a:solidFill>
                  <a:srgbClr val="0070C0"/>
                </a:solidFill>
              </a:rPr>
              <a:t>Communication</a:t>
            </a:r>
            <a:endParaRPr lang="fi-FI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569344" y="1257000"/>
            <a:ext cx="131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Patient</a:t>
            </a:r>
            <a:r>
              <a:rPr lang="fi-FI" dirty="0" smtClean="0"/>
              <a:t> data</a:t>
            </a:r>
            <a:endParaRPr lang="fi-FI" dirty="0"/>
          </a:p>
        </p:txBody>
      </p:sp>
      <p:sp>
        <p:nvSpPr>
          <p:cNvPr id="16" name="TextBox 5"/>
          <p:cNvSpPr txBox="1"/>
          <p:nvPr/>
        </p:nvSpPr>
        <p:spPr>
          <a:xfrm>
            <a:off x="8569344" y="1883591"/>
            <a:ext cx="252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Therapy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provider</a:t>
            </a:r>
            <a:endParaRPr lang="fi-FI" dirty="0"/>
          </a:p>
        </p:txBody>
      </p:sp>
      <p:sp>
        <p:nvSpPr>
          <p:cNvPr id="17" name="TextBox 7"/>
          <p:cNvSpPr txBox="1"/>
          <p:nvPr/>
        </p:nvSpPr>
        <p:spPr>
          <a:xfrm>
            <a:off x="8569344" y="2510182"/>
            <a:ext cx="165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processes</a:t>
            </a:r>
            <a:endParaRPr lang="fi-FI" dirty="0"/>
          </a:p>
        </p:txBody>
      </p:sp>
      <p:sp>
        <p:nvSpPr>
          <p:cNvPr id="18" name="TextBox 8"/>
          <p:cNvSpPr txBox="1"/>
          <p:nvPr/>
        </p:nvSpPr>
        <p:spPr>
          <a:xfrm>
            <a:off x="8569344" y="3136773"/>
            <a:ext cx="227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Application </a:t>
            </a:r>
            <a:r>
              <a:rPr lang="fi-FI" dirty="0" err="1" smtClean="0"/>
              <a:t>deadlines</a:t>
            </a:r>
            <a:endParaRPr lang="fi-FI" dirty="0"/>
          </a:p>
        </p:txBody>
      </p:sp>
      <p:sp>
        <p:nvSpPr>
          <p:cNvPr id="19" name="Ellipsi 18"/>
          <p:cNvSpPr/>
          <p:nvPr/>
        </p:nvSpPr>
        <p:spPr>
          <a:xfrm>
            <a:off x="6112460" y="1911133"/>
            <a:ext cx="704335" cy="63430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xtBox 7"/>
          <p:cNvSpPr txBox="1"/>
          <p:nvPr/>
        </p:nvSpPr>
        <p:spPr>
          <a:xfrm>
            <a:off x="1778639" y="3473618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My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fi-FI" dirty="0"/>
          </a:p>
        </p:txBody>
      </p:sp>
      <p:sp>
        <p:nvSpPr>
          <p:cNvPr id="21" name="TextBox 5"/>
          <p:cNvSpPr txBox="1"/>
          <p:nvPr/>
        </p:nvSpPr>
        <p:spPr>
          <a:xfrm>
            <a:off x="1778640" y="2832722"/>
            <a:ext cx="215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My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providers</a:t>
            </a:r>
            <a:endParaRPr lang="fi-FI" dirty="0"/>
          </a:p>
        </p:txBody>
      </p:sp>
      <p:sp>
        <p:nvSpPr>
          <p:cNvPr id="22" name="TextBox 3"/>
          <p:cNvSpPr txBox="1"/>
          <p:nvPr/>
        </p:nvSpPr>
        <p:spPr>
          <a:xfrm>
            <a:off x="1778639" y="2191827"/>
            <a:ext cx="185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My </a:t>
            </a:r>
            <a:r>
              <a:rPr lang="fi-FI" dirty="0" err="1" smtClean="0"/>
              <a:t>appointments</a:t>
            </a:r>
            <a:endParaRPr lang="fi-FI" dirty="0"/>
          </a:p>
        </p:txBody>
      </p:sp>
      <p:sp>
        <p:nvSpPr>
          <p:cNvPr id="23" name="Ellipsi 22"/>
          <p:cNvSpPr/>
          <p:nvPr/>
        </p:nvSpPr>
        <p:spPr>
          <a:xfrm>
            <a:off x="5597582" y="1939963"/>
            <a:ext cx="704335" cy="6343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/>
          <p:cNvSpPr/>
          <p:nvPr/>
        </p:nvSpPr>
        <p:spPr>
          <a:xfrm>
            <a:off x="5329844" y="2561929"/>
            <a:ext cx="704335" cy="6343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/>
          <p:cNvSpPr/>
          <p:nvPr/>
        </p:nvSpPr>
        <p:spPr>
          <a:xfrm>
            <a:off x="5601698" y="3192136"/>
            <a:ext cx="704335" cy="6343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6" name="Suora yhdysviiva 25"/>
          <p:cNvCxnSpPr>
            <a:stCxn id="4" idx="0"/>
          </p:cNvCxnSpPr>
          <p:nvPr/>
        </p:nvCxnSpPr>
        <p:spPr>
          <a:xfrm flipV="1">
            <a:off x="3231299" y="2257117"/>
            <a:ext cx="2366283" cy="30068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>
            <a:stCxn id="4" idx="0"/>
            <a:endCxn id="24" idx="2"/>
          </p:cNvCxnSpPr>
          <p:nvPr/>
        </p:nvCxnSpPr>
        <p:spPr>
          <a:xfrm flipV="1">
            <a:off x="3231299" y="2879082"/>
            <a:ext cx="2098545" cy="238492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>
            <a:stCxn id="4" idx="0"/>
            <a:endCxn id="25" idx="2"/>
          </p:cNvCxnSpPr>
          <p:nvPr/>
        </p:nvCxnSpPr>
        <p:spPr>
          <a:xfrm flipV="1">
            <a:off x="3231299" y="3509289"/>
            <a:ext cx="2370399" cy="175471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kstiruutu 43"/>
          <p:cNvSpPr txBox="1"/>
          <p:nvPr/>
        </p:nvSpPr>
        <p:spPr>
          <a:xfrm>
            <a:off x="1692875" y="1269357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For </a:t>
            </a:r>
            <a:r>
              <a:rPr lang="fi-FI" b="1" dirty="0" err="1" smtClean="0"/>
              <a:t>example</a:t>
            </a:r>
            <a:r>
              <a:rPr lang="fi-FI" b="1" dirty="0" smtClean="0"/>
              <a:t>:</a:t>
            </a:r>
            <a:endParaRPr lang="fi-FI" b="1" dirty="0"/>
          </a:p>
        </p:txBody>
      </p:sp>
      <p:sp>
        <p:nvSpPr>
          <p:cNvPr id="27" name="TextBox 7"/>
          <p:cNvSpPr txBox="1"/>
          <p:nvPr/>
        </p:nvSpPr>
        <p:spPr>
          <a:xfrm>
            <a:off x="1773155" y="4114513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My </a:t>
            </a:r>
            <a:r>
              <a:rPr lang="fi-FI" dirty="0" err="1" smtClean="0"/>
              <a:t>rights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47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42646"/>
            <a:ext cx="10363200" cy="1470025"/>
          </a:xfrm>
        </p:spPr>
        <p:txBody>
          <a:bodyPr/>
          <a:lstStyle/>
          <a:p>
            <a:r>
              <a:rPr lang="fi-FI" dirty="0" smtClean="0"/>
              <a:t>Case Porvoo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03438"/>
            <a:ext cx="8534400" cy="279318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Context of the case: </a:t>
            </a:r>
          </a:p>
          <a:p>
            <a:r>
              <a:rPr lang="en-US" i="1" dirty="0" smtClean="0"/>
              <a:t>Child protection ecosystem past, present, future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Porvoo</a:t>
            </a:r>
            <a:r>
              <a:rPr lang="en-US" dirty="0" smtClean="0"/>
              <a:t> City</a:t>
            </a:r>
          </a:p>
          <a:p>
            <a:endParaRPr lang="en-US" dirty="0" smtClean="0"/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June 2016 </a:t>
            </a:r>
          </a:p>
          <a:p>
            <a:r>
              <a:rPr lang="en-US" sz="4400" dirty="0" smtClean="0"/>
              <a:t>Dr. Tarja </a:t>
            </a:r>
            <a:r>
              <a:rPr lang="en-US" sz="4400" dirty="0"/>
              <a:t>Kantola</a:t>
            </a:r>
            <a:r>
              <a:rPr lang="en-US" sz="4400" dirty="0" smtClean="0"/>
              <a:t>,</a:t>
            </a:r>
            <a:r>
              <a:rPr lang="en-US" sz="4000" dirty="0"/>
              <a:t> </a:t>
            </a:r>
            <a:r>
              <a:rPr lang="en-US" sz="4000" dirty="0" smtClean="0"/>
              <a:t>Dr. Tarja Meristö</a:t>
            </a:r>
          </a:p>
          <a:p>
            <a:r>
              <a:rPr lang="en-US" sz="4000" dirty="0" smtClean="0"/>
              <a:t>Laurea University of Applied Sciences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28800" y="5068162"/>
            <a:ext cx="8534400" cy="125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42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646" y="6505303"/>
            <a:ext cx="653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 smtClean="0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 smtClean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41574"/>
            <a:ext cx="10363200" cy="1470025"/>
          </a:xfrm>
        </p:spPr>
        <p:txBody>
          <a:bodyPr/>
          <a:lstStyle/>
          <a:p>
            <a:r>
              <a:rPr lang="fi-FI" dirty="0" err="1" smtClean="0"/>
              <a:t>Objectives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55011"/>
            <a:ext cx="8534400" cy="3925019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Formulation of the Ecosystem for Alternative </a:t>
            </a:r>
            <a:r>
              <a:rPr lang="en-US" sz="2400" dirty="0"/>
              <a:t>F</a:t>
            </a:r>
            <a:r>
              <a:rPr lang="en-US" sz="2400" dirty="0" smtClean="0"/>
              <a:t>utures and </a:t>
            </a:r>
          </a:p>
          <a:p>
            <a:r>
              <a:rPr lang="en-US" sz="2400" dirty="0" smtClean="0"/>
              <a:t>Information modelling </a:t>
            </a:r>
          </a:p>
          <a:p>
            <a:r>
              <a:rPr lang="en-US" sz="2400" dirty="0" smtClean="0"/>
              <a:t>in the ecosystem of </a:t>
            </a:r>
            <a:r>
              <a:rPr lang="en-US" sz="2400" i="1" dirty="0" smtClean="0"/>
              <a:t>child protection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in Porvoo City</a:t>
            </a:r>
          </a:p>
          <a:p>
            <a:endParaRPr lang="en-US" sz="2400" dirty="0" smtClean="0"/>
          </a:p>
          <a:p>
            <a:r>
              <a:rPr lang="en-US" sz="2400" dirty="0" smtClean="0"/>
              <a:t>To find out </a:t>
            </a:r>
          </a:p>
          <a:p>
            <a:r>
              <a:rPr lang="en-US" sz="2400" dirty="0" smtClean="0"/>
              <a:t>the strengths and bottlenecks 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the flow of </a:t>
            </a:r>
            <a:r>
              <a:rPr lang="en-US" sz="2400" dirty="0" smtClean="0"/>
              <a:t>information</a:t>
            </a:r>
          </a:p>
          <a:p>
            <a:endParaRPr lang="en-US" sz="2400" dirty="0"/>
          </a:p>
          <a:p>
            <a:r>
              <a:rPr lang="en-US" sz="2400" i="1" dirty="0">
                <a:solidFill>
                  <a:srgbClr val="00B0F0"/>
                </a:solidFill>
              </a:rPr>
              <a:t>Well-being of family!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8196" y="6423442"/>
            <a:ext cx="449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>
                <a:solidFill>
                  <a:prstClr val="black"/>
                </a:solidFill>
              </a:rPr>
              <a:t>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RESEARCH TEAMS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800" b="1" dirty="0" smtClean="0"/>
              <a:t>Aalto </a:t>
            </a:r>
            <a:r>
              <a:rPr lang="fi-FI" sz="1800" b="1" dirty="0" err="1" smtClean="0"/>
              <a:t>University</a:t>
            </a:r>
            <a:endParaRPr lang="fi-FI" sz="1800" b="1" dirty="0"/>
          </a:p>
          <a:p>
            <a:pPr marL="400050" lvl="1" indent="0">
              <a:buNone/>
            </a:pPr>
            <a:r>
              <a:rPr lang="fi-FI" sz="1600" dirty="0"/>
              <a:t>Soile Pohjonen, </a:t>
            </a:r>
            <a:r>
              <a:rPr lang="fi-FI" sz="1600" dirty="0" smtClean="0"/>
              <a:t>LL.D., </a:t>
            </a:r>
            <a:r>
              <a:rPr lang="fi-FI" sz="1600" dirty="0" err="1" smtClean="0"/>
              <a:t>Principal</a:t>
            </a:r>
            <a:r>
              <a:rPr lang="fi-FI" sz="1600" dirty="0" smtClean="0"/>
              <a:t> </a:t>
            </a:r>
            <a:r>
              <a:rPr lang="fi-FI" sz="1600" dirty="0" err="1" smtClean="0"/>
              <a:t>researcher</a:t>
            </a:r>
            <a:endParaRPr lang="fi-FI" sz="1600" dirty="0"/>
          </a:p>
          <a:p>
            <a:pPr marL="400050" lvl="1" indent="0">
              <a:buNone/>
            </a:pPr>
            <a:r>
              <a:rPr lang="fi-FI" sz="1600" dirty="0"/>
              <a:t>Marika Noso, </a:t>
            </a:r>
            <a:r>
              <a:rPr lang="fi-FI" sz="1600" dirty="0" err="1" smtClean="0"/>
              <a:t>M.Sc</a:t>
            </a:r>
            <a:r>
              <a:rPr lang="fi-FI" sz="1600" dirty="0" smtClean="0"/>
              <a:t>. (Econ.)</a:t>
            </a:r>
            <a:endParaRPr lang="fi-FI" sz="1600" dirty="0"/>
          </a:p>
          <a:p>
            <a:pPr marL="400050" lvl="1" indent="0">
              <a:buNone/>
            </a:pPr>
            <a:r>
              <a:rPr lang="fi-FI" sz="1600" dirty="0"/>
              <a:t>Anna Salmi, </a:t>
            </a:r>
            <a:r>
              <a:rPr lang="fi-FI" sz="1600" dirty="0" smtClean="0"/>
              <a:t>MA</a:t>
            </a:r>
            <a:endParaRPr lang="fi-FI" sz="1600" dirty="0"/>
          </a:p>
          <a:p>
            <a:pPr marL="400050" lvl="1" indent="0">
              <a:buNone/>
            </a:pPr>
            <a:r>
              <a:rPr lang="fi-FI" sz="1600" dirty="0"/>
              <a:t>Joel Kinnunen, </a:t>
            </a:r>
            <a:r>
              <a:rPr lang="fi-FI" sz="1600" dirty="0" err="1" smtClean="0"/>
              <a:t>B.Sc</a:t>
            </a:r>
            <a:r>
              <a:rPr lang="fi-FI" sz="1600" dirty="0" smtClean="0"/>
              <a:t>. (Tech.)</a:t>
            </a:r>
          </a:p>
          <a:p>
            <a:pPr marL="400050" lvl="1" indent="0">
              <a:buNone/>
            </a:pPr>
            <a:r>
              <a:rPr lang="fi-FI" sz="1600" b="1" dirty="0" err="1" smtClean="0"/>
              <a:t>Accountable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director</a:t>
            </a:r>
            <a:r>
              <a:rPr lang="fi-FI" sz="1600" b="1" dirty="0" smtClean="0"/>
              <a:t>: </a:t>
            </a:r>
            <a:r>
              <a:rPr lang="fi-FI" sz="1600" dirty="0" smtClean="0"/>
              <a:t>Riitta Smeds, </a:t>
            </a:r>
            <a:r>
              <a:rPr lang="fi-FI" sz="1600" dirty="0" err="1" smtClean="0"/>
              <a:t>professor</a:t>
            </a:r>
            <a:endParaRPr lang="fi-FI" sz="1800" dirty="0"/>
          </a:p>
          <a:p>
            <a:pPr marL="0" indent="0">
              <a:buNone/>
            </a:pPr>
            <a:r>
              <a:rPr lang="fi-FI" sz="1800" b="1" dirty="0"/>
              <a:t>Laurea </a:t>
            </a:r>
            <a:r>
              <a:rPr lang="fi-FI" sz="1800" b="1" dirty="0" err="1" smtClean="0"/>
              <a:t>University</a:t>
            </a:r>
            <a:r>
              <a:rPr lang="fi-FI" sz="1800" b="1" dirty="0" smtClean="0"/>
              <a:t> of </a:t>
            </a:r>
            <a:r>
              <a:rPr lang="fi-FI" sz="1800" b="1" dirty="0" err="1" smtClean="0"/>
              <a:t>Applied</a:t>
            </a:r>
            <a:r>
              <a:rPr lang="fi-FI" sz="1800" b="1" dirty="0" smtClean="0"/>
              <a:t> </a:t>
            </a:r>
            <a:r>
              <a:rPr lang="fi-FI" sz="1800" b="1" dirty="0"/>
              <a:t>S</a:t>
            </a:r>
            <a:r>
              <a:rPr lang="fi-FI" sz="1800" b="1" dirty="0" smtClean="0"/>
              <a:t>ciences</a:t>
            </a:r>
          </a:p>
          <a:p>
            <a:pPr marL="0" indent="0">
              <a:buNone/>
            </a:pPr>
            <a:r>
              <a:rPr lang="fi-FI" sz="1800" b="1" dirty="0" smtClean="0"/>
              <a:t>       </a:t>
            </a:r>
            <a:r>
              <a:rPr lang="fi-FI" sz="1600" dirty="0" smtClean="0"/>
              <a:t>Päivi </a:t>
            </a:r>
            <a:r>
              <a:rPr lang="fi-FI" sz="1600" dirty="0"/>
              <a:t>Pöyry-Lassila, </a:t>
            </a:r>
            <a:r>
              <a:rPr lang="fi-FI" sz="1600" dirty="0" err="1" smtClean="0"/>
              <a:t>PhD</a:t>
            </a:r>
            <a:r>
              <a:rPr lang="fi-FI" sz="1600" dirty="0" smtClean="0"/>
              <a:t>, Project </a:t>
            </a:r>
            <a:r>
              <a:rPr lang="fi-FI" sz="1600" dirty="0" err="1" smtClean="0"/>
              <a:t>manager</a:t>
            </a:r>
            <a:endParaRPr lang="fi-FI" sz="1600" dirty="0"/>
          </a:p>
          <a:p>
            <a:pPr marL="400050" lvl="1" indent="0">
              <a:buNone/>
            </a:pPr>
            <a:r>
              <a:rPr lang="fi-FI" sz="1600" dirty="0"/>
              <a:t>Tarja Kantola, </a:t>
            </a:r>
            <a:r>
              <a:rPr lang="fi-FI" sz="1600" dirty="0" err="1" smtClean="0"/>
              <a:t>PhD</a:t>
            </a:r>
            <a:r>
              <a:rPr lang="fi-FI" sz="1600" dirty="0"/>
              <a:t> </a:t>
            </a:r>
            <a:r>
              <a:rPr lang="fi-FI" sz="1600" dirty="0" smtClean="0"/>
              <a:t>(</a:t>
            </a:r>
            <a:r>
              <a:rPr lang="fi-FI" sz="1600" dirty="0" err="1" smtClean="0"/>
              <a:t>Educ</a:t>
            </a:r>
            <a:r>
              <a:rPr lang="fi-FI" sz="1600" dirty="0" smtClean="0"/>
              <a:t>.), Project </a:t>
            </a:r>
            <a:r>
              <a:rPr lang="fi-FI" sz="1600" dirty="0" err="1" smtClean="0"/>
              <a:t>manager</a:t>
            </a:r>
            <a:r>
              <a:rPr lang="fi-FI" sz="1600" dirty="0" smtClean="0"/>
              <a:t> </a:t>
            </a:r>
            <a:r>
              <a:rPr lang="fi-FI" sz="1600" dirty="0"/>
              <a:t>16.7. – 16.11</a:t>
            </a:r>
            <a:r>
              <a:rPr lang="fi-FI" sz="1600" dirty="0" smtClean="0"/>
              <a:t>.</a:t>
            </a:r>
            <a:endParaRPr lang="fi-FI" sz="1600" dirty="0"/>
          </a:p>
          <a:p>
            <a:pPr marL="400050" lvl="1" indent="0">
              <a:buNone/>
            </a:pPr>
            <a:r>
              <a:rPr lang="fi-FI" sz="1600" dirty="0"/>
              <a:t>Tarja </a:t>
            </a:r>
            <a:r>
              <a:rPr lang="fi-FI" sz="1600" dirty="0" err="1"/>
              <a:t>Meristö</a:t>
            </a:r>
            <a:r>
              <a:rPr lang="fi-FI" sz="1600" dirty="0"/>
              <a:t>, </a:t>
            </a:r>
            <a:r>
              <a:rPr lang="fi-FI" sz="1600" dirty="0" err="1" smtClean="0"/>
              <a:t>D.Sc</a:t>
            </a:r>
            <a:r>
              <a:rPr lang="fi-FI" sz="1600" dirty="0" smtClean="0"/>
              <a:t>.(Econ.)</a:t>
            </a:r>
            <a:endParaRPr lang="fi-FI" sz="1600" dirty="0"/>
          </a:p>
          <a:p>
            <a:pPr marL="400050" lvl="1" indent="0">
              <a:buNone/>
            </a:pPr>
            <a:r>
              <a:rPr lang="fi-FI" sz="1600" dirty="0"/>
              <a:t>Elina Rajalahti, </a:t>
            </a:r>
            <a:r>
              <a:rPr lang="fi-FI" sz="1600" dirty="0" err="1" smtClean="0"/>
              <a:t>PhD</a:t>
            </a:r>
            <a:endParaRPr lang="fi-FI" sz="1600" dirty="0"/>
          </a:p>
          <a:p>
            <a:pPr marL="400050" lvl="1" indent="0">
              <a:buNone/>
            </a:pPr>
            <a:r>
              <a:rPr lang="fi-FI" sz="1600" dirty="0"/>
              <a:t>Hanna Tuohimaa, </a:t>
            </a:r>
            <a:r>
              <a:rPr lang="fi-FI" sz="1600" dirty="0" err="1"/>
              <a:t>M.Pol.Sc</a:t>
            </a:r>
            <a:r>
              <a:rPr lang="fi-FI" sz="1600" dirty="0"/>
              <a:t>.</a:t>
            </a:r>
          </a:p>
          <a:p>
            <a:pPr marL="400050" lvl="1" indent="0">
              <a:buNone/>
            </a:pPr>
            <a:r>
              <a:rPr lang="fi-FI" sz="1600" dirty="0"/>
              <a:t>Sini Granström, </a:t>
            </a:r>
            <a:r>
              <a:rPr lang="fi-FI" sz="1600" dirty="0" smtClean="0"/>
              <a:t>BBA</a:t>
            </a:r>
            <a:endParaRPr lang="fi-FI" sz="1600" dirty="0"/>
          </a:p>
          <a:p>
            <a:pPr marL="400050" lvl="1" indent="0">
              <a:buNone/>
            </a:pPr>
            <a:r>
              <a:rPr lang="fi-FI" sz="1600" dirty="0"/>
              <a:t>Lauri Majuri, </a:t>
            </a:r>
            <a:r>
              <a:rPr lang="fi-FI" sz="1600" dirty="0" smtClean="0"/>
              <a:t>BBA</a:t>
            </a:r>
            <a:endParaRPr lang="fi-FI" sz="1600" dirty="0"/>
          </a:p>
          <a:p>
            <a:pPr marL="400050" lvl="1" indent="0">
              <a:buNone/>
            </a:pPr>
            <a:r>
              <a:rPr lang="fi-FI" sz="1600" dirty="0" smtClean="0"/>
              <a:t>Roni Nukarinen, </a:t>
            </a:r>
            <a:r>
              <a:rPr lang="fi-FI" sz="1600" dirty="0" err="1" smtClean="0"/>
              <a:t>student</a:t>
            </a:r>
            <a:endParaRPr lang="fi-FI" sz="1600" dirty="0" smtClean="0"/>
          </a:p>
          <a:p>
            <a:pPr marL="400050" lvl="1" indent="0">
              <a:buNone/>
            </a:pPr>
            <a:r>
              <a:rPr lang="fi-FI" sz="1600" b="1" dirty="0" err="1" smtClean="0"/>
              <a:t>Accountable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director</a:t>
            </a:r>
            <a:r>
              <a:rPr lang="fi-FI" sz="1600" b="1" dirty="0" smtClean="0"/>
              <a:t>:</a:t>
            </a:r>
            <a:r>
              <a:rPr lang="fi-FI" sz="1600" dirty="0" smtClean="0"/>
              <a:t> Isto Mattila, </a:t>
            </a:r>
            <a:r>
              <a:rPr lang="fi-FI" sz="1600" dirty="0" err="1" smtClean="0"/>
              <a:t>director</a:t>
            </a:r>
            <a:r>
              <a:rPr lang="fi-FI" sz="1600" dirty="0" smtClean="0"/>
              <a:t> </a:t>
            </a: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4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42646"/>
            <a:ext cx="10363200" cy="1470025"/>
          </a:xfrm>
        </p:spPr>
        <p:txBody>
          <a:bodyPr/>
          <a:lstStyle/>
          <a:p>
            <a:r>
              <a:rPr lang="fi-FI" dirty="0" err="1" smtClean="0"/>
              <a:t>Actors</a:t>
            </a:r>
            <a:r>
              <a:rPr lang="fi-FI" dirty="0" smtClean="0"/>
              <a:t> in Case Porvoo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28800" y="2743200"/>
            <a:ext cx="8534400" cy="3614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42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Local actors from child protection ecosystem in Porvoo City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r>
              <a:rPr lang="en-US" sz="2900" dirty="0" smtClean="0">
                <a:solidFill>
                  <a:prstClr val="black">
                    <a:tint val="75000"/>
                  </a:prstClr>
                </a:solidFill>
              </a:rPr>
              <a:t>Child Protection, Experience Expert, Mental Health and Substance Abuse Services, </a:t>
            </a:r>
          </a:p>
          <a:p>
            <a:r>
              <a:rPr lang="en-US" sz="2900" dirty="0" smtClean="0">
                <a:solidFill>
                  <a:prstClr val="black">
                    <a:tint val="75000"/>
                  </a:prstClr>
                </a:solidFill>
              </a:rPr>
              <a:t>Specialized Health Care (HUS Porvoo), School, Nursery School, </a:t>
            </a:r>
          </a:p>
          <a:p>
            <a:r>
              <a:rPr lang="en-US" sz="2900" dirty="0" smtClean="0">
                <a:solidFill>
                  <a:prstClr val="black">
                    <a:tint val="75000"/>
                  </a:prstClr>
                </a:solidFill>
              </a:rPr>
              <a:t>Competence Center for Social and Welfare in </a:t>
            </a:r>
            <a:r>
              <a:rPr lang="en-US" sz="2900" dirty="0" err="1" smtClean="0">
                <a:solidFill>
                  <a:prstClr val="black">
                    <a:tint val="75000"/>
                  </a:prstClr>
                </a:solidFill>
              </a:rPr>
              <a:t>Uusimaa</a:t>
            </a:r>
            <a:r>
              <a:rPr lang="en-US" sz="2900" dirty="0" smtClean="0">
                <a:solidFill>
                  <a:prstClr val="black">
                    <a:tint val="75000"/>
                  </a:prstClr>
                </a:solidFill>
              </a:rPr>
              <a:t> Region </a:t>
            </a:r>
          </a:p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Laurea UAS, MORFEUS team</a:t>
            </a:r>
          </a:p>
          <a:p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sz="2500" dirty="0" smtClean="0">
                <a:solidFill>
                  <a:prstClr val="black">
                    <a:tint val="75000"/>
                  </a:prstClr>
                </a:solidFill>
              </a:rPr>
              <a:t>Tarja Meristö, Tarja Kantola, Hanna Tuohimaa, Sini Granström</a:t>
            </a:r>
          </a:p>
          <a:p>
            <a:r>
              <a:rPr lang="en-US" sz="2500" dirty="0" smtClean="0">
                <a:solidFill>
                  <a:prstClr val="black">
                    <a:tint val="75000"/>
                  </a:prstClr>
                </a:solidFill>
              </a:rPr>
              <a:t>Students related to learning projects (8) and thesis work (4)</a:t>
            </a: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6" y="6357668"/>
            <a:ext cx="593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>
                <a:solidFill>
                  <a:prstClr val="black"/>
                </a:solidFill>
              </a:rPr>
              <a:t>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81524"/>
            <a:ext cx="10363200" cy="1470025"/>
          </a:xfrm>
        </p:spPr>
        <p:txBody>
          <a:bodyPr>
            <a:normAutofit/>
          </a:bodyPr>
          <a:lstStyle/>
          <a:p>
            <a:r>
              <a:rPr lang="fi-FI" dirty="0" err="1" smtClean="0"/>
              <a:t>Methodological</a:t>
            </a:r>
            <a:r>
              <a:rPr lang="fi-FI" dirty="0" smtClean="0"/>
              <a:t> Framework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72596"/>
            <a:ext cx="8534400" cy="2829464"/>
          </a:xfrm>
        </p:spPr>
        <p:txBody>
          <a:bodyPr>
            <a:normAutofit fontScale="40000" lnSpcReduction="20000"/>
          </a:bodyPr>
          <a:lstStyle/>
          <a:p>
            <a:r>
              <a:rPr lang="en-US" b="1" i="1" dirty="0" smtClean="0"/>
              <a:t>Action Scenario Approach</a:t>
            </a:r>
            <a:r>
              <a:rPr lang="en-US" i="1" dirty="0" smtClean="0"/>
              <a:t> (ASA)</a:t>
            </a:r>
          </a:p>
          <a:p>
            <a:endParaRPr lang="en-US" i="1" dirty="0" smtClean="0"/>
          </a:p>
          <a:p>
            <a:r>
              <a:rPr lang="en-US" i="1" dirty="0" smtClean="0"/>
              <a:t>-future-oriented framework focusing on possible, desirable, avoidable and or probable future alternatives in long run</a:t>
            </a:r>
          </a:p>
          <a:p>
            <a:endParaRPr lang="en-US" i="1" dirty="0" smtClean="0"/>
          </a:p>
          <a:p>
            <a:r>
              <a:rPr lang="en-US" i="1" dirty="0" smtClean="0"/>
              <a:t>-from scenario alternatives to active action alternatives based on SWOT analysis and strategic steps (offensive or defensive) towards the vision</a:t>
            </a:r>
          </a:p>
          <a:p>
            <a:r>
              <a:rPr lang="en-US" i="1" dirty="0" smtClean="0"/>
              <a:t> </a:t>
            </a:r>
          </a:p>
          <a:p>
            <a:r>
              <a:rPr lang="en-US" i="1" dirty="0" smtClean="0"/>
              <a:t>-background in futures research paradigm, ASA developed by Tarja </a:t>
            </a:r>
            <a:r>
              <a:rPr lang="en-US" i="1" dirty="0" err="1" smtClean="0"/>
              <a:t>Meristö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in her doctoral thesis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04949" y="6453051"/>
            <a:ext cx="569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>
                <a:solidFill>
                  <a:prstClr val="black"/>
                </a:solidFill>
              </a:rPr>
              <a:t>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828800" y="152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b="1">
              <a:solidFill>
                <a:srgbClr val="000000"/>
              </a:solidFill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783014" y="25987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083302" y="353218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8618539" y="331311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8458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fi-FI" altLang="fi-FI" sz="1400">
                <a:solidFill>
                  <a:srgbClr val="000000"/>
                </a:solidFill>
              </a:rPr>
              <a:t>© Tarja Meristö 1991</a:t>
            </a:r>
          </a:p>
        </p:txBody>
      </p:sp>
      <p:grpSp>
        <p:nvGrpSpPr>
          <p:cNvPr id="112647" name="Group 7"/>
          <p:cNvGrpSpPr>
            <a:grpSpLocks/>
          </p:cNvGrpSpPr>
          <p:nvPr/>
        </p:nvGrpSpPr>
        <p:grpSpPr bwMode="auto">
          <a:xfrm>
            <a:off x="1828801" y="1143000"/>
            <a:ext cx="7991475" cy="5715000"/>
            <a:chOff x="384" y="480"/>
            <a:chExt cx="5034" cy="3648"/>
          </a:xfrm>
        </p:grpSpPr>
        <p:sp>
          <p:nvSpPr>
            <p:cNvPr id="112656" name="AutoShape 8"/>
            <p:cNvSpPr>
              <a:spLocks noChangeArrowheads="1"/>
            </p:cNvSpPr>
            <p:nvPr/>
          </p:nvSpPr>
          <p:spPr bwMode="auto">
            <a:xfrm>
              <a:off x="528" y="528"/>
              <a:ext cx="1320" cy="679"/>
            </a:xfrm>
            <a:prstGeom prst="irregularSeal1">
              <a:avLst/>
            </a:prstGeom>
            <a:solidFill>
              <a:srgbClr val="D3BFE3"/>
            </a:solidFill>
            <a:ln w="19050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1400" b="1">
                  <a:solidFill>
                    <a:srgbClr val="000000"/>
                  </a:solidFill>
                </a:rPr>
                <a:t>PESTE</a:t>
              </a:r>
              <a:endParaRPr lang="en-US" altLang="fi-FI" sz="1400" b="1">
                <a:solidFill>
                  <a:srgbClr val="000000"/>
                </a:solidFill>
              </a:endParaRPr>
            </a:p>
          </p:txBody>
        </p:sp>
        <p:sp>
          <p:nvSpPr>
            <p:cNvPr id="112657" name="Text Box 9"/>
            <p:cNvSpPr txBox="1">
              <a:spLocks noChangeArrowheads="1"/>
            </p:cNvSpPr>
            <p:nvPr/>
          </p:nvSpPr>
          <p:spPr bwMode="auto">
            <a:xfrm>
              <a:off x="619" y="981"/>
              <a:ext cx="1131" cy="537"/>
            </a:xfrm>
            <a:prstGeom prst="rect">
              <a:avLst/>
            </a:prstGeom>
            <a:solidFill>
              <a:srgbClr val="FBE29D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101015" tIns="50507" rIns="101015" bIns="50507">
              <a:spAutoFit/>
            </a:bodyPr>
            <a:lstStyle>
              <a:lvl1pPr defTabSz="10096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096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096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What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are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the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possible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worlds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? </a:t>
              </a:r>
              <a:endParaRPr lang="fi-FI" altLang="fi-FI" sz="2000" dirty="0">
                <a:solidFill>
                  <a:srgbClr val="000000"/>
                </a:solidFill>
                <a:latin typeface="Futura MdCn BT" pitchFamily="34" charset="0"/>
              </a:endParaRPr>
            </a:p>
          </p:txBody>
        </p:sp>
        <p:sp>
          <p:nvSpPr>
            <p:cNvPr id="112658" name="AutoShape 10"/>
            <p:cNvSpPr>
              <a:spLocks noChangeArrowheads="1"/>
            </p:cNvSpPr>
            <p:nvPr/>
          </p:nvSpPr>
          <p:spPr bwMode="auto">
            <a:xfrm flipH="1">
              <a:off x="384" y="2971"/>
              <a:ext cx="1632" cy="1157"/>
            </a:xfrm>
            <a:prstGeom prst="irregularSeal1">
              <a:avLst/>
            </a:prstGeom>
            <a:solidFill>
              <a:srgbClr val="D3BFE3"/>
            </a:solidFill>
            <a:ln w="19050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1400" b="1" dirty="0" smtClean="0">
                  <a:solidFill>
                    <a:srgbClr val="000000"/>
                  </a:solidFill>
                </a:rPr>
                <a:t>Basic </a:t>
              </a:r>
              <a:r>
                <a:rPr lang="fi-FI" altLang="fi-FI" sz="1400" b="1" dirty="0" err="1" smtClean="0">
                  <a:solidFill>
                    <a:srgbClr val="000000"/>
                  </a:solidFill>
                </a:rPr>
                <a:t>beliefs</a:t>
              </a:r>
              <a:endParaRPr lang="fi-FI" altLang="fi-FI" sz="1400" b="1" dirty="0" smtClean="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1400" b="1" dirty="0" err="1" smtClean="0">
                  <a:solidFill>
                    <a:srgbClr val="000000"/>
                  </a:solidFill>
                </a:rPr>
                <a:t>Taboos</a:t>
              </a:r>
              <a:r>
                <a:rPr lang="fi-FI" altLang="fi-FI" sz="1400" b="1" dirty="0">
                  <a:solidFill>
                    <a:srgbClr val="000000"/>
                  </a:solidFill>
                </a:rPr>
                <a:t/>
              </a:r>
              <a:br>
                <a:rPr lang="fi-FI" altLang="fi-FI" sz="1400" b="1" dirty="0">
                  <a:solidFill>
                    <a:srgbClr val="000000"/>
                  </a:solidFill>
                </a:rPr>
              </a:br>
              <a:r>
                <a:rPr lang="fi-FI" altLang="fi-FI" sz="1400" b="1" dirty="0" err="1" smtClean="0">
                  <a:solidFill>
                    <a:srgbClr val="000000"/>
                  </a:solidFill>
                </a:rPr>
                <a:t>Core</a:t>
              </a:r>
              <a:r>
                <a:rPr lang="fi-FI" altLang="fi-FI" sz="1400" b="1" dirty="0" smtClean="0">
                  <a:solidFill>
                    <a:srgbClr val="000000"/>
                  </a:solidFill>
                </a:rPr>
                <a:t> </a:t>
              </a:r>
              <a:r>
                <a:rPr lang="fi-FI" altLang="fi-FI" sz="1400" b="1" dirty="0" err="1" smtClean="0">
                  <a:solidFill>
                    <a:srgbClr val="000000"/>
                  </a:solidFill>
                </a:rPr>
                <a:t>competences</a:t>
              </a:r>
              <a:r>
                <a:rPr lang="fi-FI" altLang="fi-FI" sz="1400" b="1" dirty="0" smtClean="0">
                  <a:solidFill>
                    <a:srgbClr val="000000"/>
                  </a:solidFill>
                </a:rPr>
                <a:t> </a:t>
              </a:r>
              <a:endParaRPr lang="en-US" altLang="fi-FI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12659" name="Text Box 11"/>
            <p:cNvSpPr txBox="1">
              <a:spLocks noChangeArrowheads="1"/>
            </p:cNvSpPr>
            <p:nvPr/>
          </p:nvSpPr>
          <p:spPr bwMode="auto">
            <a:xfrm>
              <a:off x="609" y="2736"/>
              <a:ext cx="1124" cy="552"/>
            </a:xfrm>
            <a:prstGeom prst="rect">
              <a:avLst/>
            </a:prstGeom>
            <a:solidFill>
              <a:srgbClr val="FBE29D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101015" tIns="50507" rIns="101015" bIns="50507">
              <a:spAutoFit/>
            </a:bodyPr>
            <a:lstStyle>
              <a:lvl1pPr defTabSz="10096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096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096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Who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and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where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are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we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? </a:t>
              </a:r>
              <a:endParaRPr lang="fi-FI" altLang="fi-FI" sz="2200" dirty="0">
                <a:solidFill>
                  <a:srgbClr val="000000"/>
                </a:solidFill>
                <a:latin typeface="Futura MdCn BT" pitchFamily="34" charset="0"/>
              </a:endParaRPr>
            </a:p>
          </p:txBody>
        </p:sp>
        <p:sp>
          <p:nvSpPr>
            <p:cNvPr id="112660" name="AutoShape 12"/>
            <p:cNvSpPr>
              <a:spLocks noChangeArrowheads="1"/>
            </p:cNvSpPr>
            <p:nvPr/>
          </p:nvSpPr>
          <p:spPr bwMode="auto">
            <a:xfrm>
              <a:off x="1824" y="1488"/>
              <a:ext cx="1039" cy="596"/>
            </a:xfrm>
            <a:prstGeom prst="irregularSeal1">
              <a:avLst/>
            </a:prstGeom>
            <a:solidFill>
              <a:srgbClr val="D3BFE3"/>
            </a:solidFill>
            <a:ln w="19050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1400" b="1">
                  <a:solidFill>
                    <a:srgbClr val="000000"/>
                  </a:solidFill>
                </a:rPr>
                <a:t>SWOT</a:t>
              </a:r>
              <a:endParaRPr lang="en-US" altLang="fi-FI" sz="1400" b="1">
                <a:solidFill>
                  <a:srgbClr val="000000"/>
                </a:solidFill>
              </a:endParaRPr>
            </a:p>
          </p:txBody>
        </p:sp>
        <p:sp>
          <p:nvSpPr>
            <p:cNvPr id="112661" name="Text Box 13"/>
            <p:cNvSpPr txBox="1">
              <a:spLocks noChangeArrowheads="1"/>
            </p:cNvSpPr>
            <p:nvPr/>
          </p:nvSpPr>
          <p:spPr bwMode="auto">
            <a:xfrm>
              <a:off x="1872" y="1843"/>
              <a:ext cx="897" cy="537"/>
            </a:xfrm>
            <a:prstGeom prst="rect">
              <a:avLst/>
            </a:prstGeom>
            <a:solidFill>
              <a:srgbClr val="FBE29D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101015" tIns="50507" rIns="101015" bIns="50507">
              <a:spAutoFit/>
            </a:bodyPr>
            <a:lstStyle>
              <a:lvl1pPr defTabSz="10096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096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096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Where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can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we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go  and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how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? </a:t>
              </a:r>
              <a:endParaRPr lang="fi-FI" altLang="fi-FI" sz="2000" dirty="0">
                <a:solidFill>
                  <a:srgbClr val="000000"/>
                </a:solidFill>
                <a:latin typeface="Futura MdCn BT" pitchFamily="34" charset="0"/>
              </a:endParaRPr>
            </a:p>
          </p:txBody>
        </p:sp>
        <p:sp>
          <p:nvSpPr>
            <p:cNvPr id="112662" name="AutoShape 14"/>
            <p:cNvSpPr>
              <a:spLocks noChangeArrowheads="1"/>
            </p:cNvSpPr>
            <p:nvPr/>
          </p:nvSpPr>
          <p:spPr bwMode="auto">
            <a:xfrm>
              <a:off x="3024" y="1488"/>
              <a:ext cx="1005" cy="705"/>
            </a:xfrm>
            <a:prstGeom prst="irregularSeal1">
              <a:avLst/>
            </a:prstGeom>
            <a:solidFill>
              <a:srgbClr val="D3BFE3"/>
            </a:solidFill>
            <a:ln w="19050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1400" b="1" dirty="0" smtClean="0">
                  <a:solidFill>
                    <a:srgbClr val="000000"/>
                  </a:solidFill>
                </a:rPr>
                <a:t>Vision</a:t>
              </a:r>
              <a:endParaRPr lang="en-US" altLang="fi-FI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12663" name="Text Box 15"/>
            <p:cNvSpPr txBox="1">
              <a:spLocks noChangeArrowheads="1"/>
            </p:cNvSpPr>
            <p:nvPr/>
          </p:nvSpPr>
          <p:spPr bwMode="auto">
            <a:xfrm>
              <a:off x="3024" y="1923"/>
              <a:ext cx="963" cy="537"/>
            </a:xfrm>
            <a:prstGeom prst="rect">
              <a:avLst/>
            </a:prstGeom>
            <a:solidFill>
              <a:srgbClr val="FBE29D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101015" tIns="50507" rIns="101015" bIns="50507">
              <a:spAutoFit/>
            </a:bodyPr>
            <a:lstStyle>
              <a:lvl1pPr defTabSz="10096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096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096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Where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do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we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decide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to go? </a:t>
              </a:r>
              <a:endParaRPr lang="fi-FI" altLang="fi-FI" sz="2000" dirty="0">
                <a:solidFill>
                  <a:srgbClr val="000000"/>
                </a:solidFill>
                <a:latin typeface="Futura MdCn BT" pitchFamily="34" charset="0"/>
              </a:endParaRPr>
            </a:p>
          </p:txBody>
        </p:sp>
        <p:sp>
          <p:nvSpPr>
            <p:cNvPr id="112664" name="AutoShape 16"/>
            <p:cNvSpPr>
              <a:spLocks noChangeArrowheads="1"/>
            </p:cNvSpPr>
            <p:nvPr/>
          </p:nvSpPr>
          <p:spPr bwMode="auto">
            <a:xfrm>
              <a:off x="4320" y="1728"/>
              <a:ext cx="1002" cy="569"/>
            </a:xfrm>
            <a:prstGeom prst="irregularSeal1">
              <a:avLst/>
            </a:prstGeom>
            <a:solidFill>
              <a:srgbClr val="D3BFE3"/>
            </a:solidFill>
            <a:ln w="19050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1400" b="1" dirty="0" err="1" smtClean="0">
                  <a:solidFill>
                    <a:srgbClr val="000000"/>
                  </a:solidFill>
                </a:rPr>
                <a:t>Flexibility</a:t>
              </a:r>
              <a:r>
                <a:rPr lang="fi-FI" altLang="fi-FI" sz="1400" b="1" dirty="0" smtClean="0">
                  <a:solidFill>
                    <a:srgbClr val="000000"/>
                  </a:solidFill>
                </a:rPr>
                <a:t> </a:t>
              </a:r>
              <a:endParaRPr lang="en-US" altLang="fi-FI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12665" name="Text Box 17"/>
            <p:cNvSpPr txBox="1">
              <a:spLocks noChangeArrowheads="1"/>
            </p:cNvSpPr>
            <p:nvPr/>
          </p:nvSpPr>
          <p:spPr bwMode="auto">
            <a:xfrm>
              <a:off x="4346" y="2072"/>
              <a:ext cx="895" cy="222"/>
            </a:xfrm>
            <a:prstGeom prst="rect">
              <a:avLst/>
            </a:prstGeom>
            <a:solidFill>
              <a:srgbClr val="FBE29D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101015" tIns="50507" rIns="101015" bIns="50507">
              <a:spAutoFit/>
            </a:bodyPr>
            <a:lstStyle>
              <a:lvl1pPr defTabSz="10096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096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096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Strategy</a:t>
              </a:r>
              <a:endParaRPr lang="fi-FI" altLang="fi-FI" sz="2000" dirty="0">
                <a:solidFill>
                  <a:srgbClr val="000000"/>
                </a:solidFill>
                <a:latin typeface="Futura MdCn BT" pitchFamily="34" charset="0"/>
              </a:endParaRPr>
            </a:p>
          </p:txBody>
        </p:sp>
        <p:sp>
          <p:nvSpPr>
            <p:cNvPr id="112666" name="AutoShape 18"/>
            <p:cNvSpPr>
              <a:spLocks noChangeArrowheads="1"/>
            </p:cNvSpPr>
            <p:nvPr/>
          </p:nvSpPr>
          <p:spPr bwMode="auto">
            <a:xfrm>
              <a:off x="4272" y="2880"/>
              <a:ext cx="1146" cy="576"/>
            </a:xfrm>
            <a:prstGeom prst="irregularSeal1">
              <a:avLst/>
            </a:prstGeom>
            <a:solidFill>
              <a:srgbClr val="D3BFE3"/>
            </a:solidFill>
            <a:ln w="19050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fi-FI" sz="1400" b="1" dirty="0" smtClean="0">
                  <a:solidFill>
                    <a:srgbClr val="000000"/>
                  </a:solidFill>
                </a:rPr>
                <a:t>Navigation marks</a:t>
              </a:r>
              <a:endParaRPr lang="en-US" altLang="fi-FI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12667" name="Text Box 19"/>
            <p:cNvSpPr txBox="1">
              <a:spLocks noChangeArrowheads="1"/>
            </p:cNvSpPr>
            <p:nvPr/>
          </p:nvSpPr>
          <p:spPr bwMode="auto">
            <a:xfrm>
              <a:off x="4249" y="2688"/>
              <a:ext cx="1089" cy="379"/>
            </a:xfrm>
            <a:prstGeom prst="rect">
              <a:avLst/>
            </a:prstGeom>
            <a:solidFill>
              <a:srgbClr val="FBE29D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101015" tIns="50507" rIns="101015" bIns="50507">
              <a:spAutoFit/>
            </a:bodyPr>
            <a:lstStyle>
              <a:lvl1pPr defTabSz="10096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096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096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Operational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plan</a:t>
              </a:r>
              <a:endParaRPr lang="fi-FI" altLang="fi-FI" sz="2000" dirty="0">
                <a:solidFill>
                  <a:srgbClr val="000000"/>
                </a:solidFill>
                <a:latin typeface="Futura MdCn BT" pitchFamily="34" charset="0"/>
              </a:endParaRPr>
            </a:p>
          </p:txBody>
        </p:sp>
        <p:sp>
          <p:nvSpPr>
            <p:cNvPr id="112668" name="Text Box 20"/>
            <p:cNvSpPr txBox="1">
              <a:spLocks noChangeArrowheads="1"/>
            </p:cNvSpPr>
            <p:nvPr/>
          </p:nvSpPr>
          <p:spPr bwMode="auto">
            <a:xfrm>
              <a:off x="1968" y="3600"/>
              <a:ext cx="1796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015" tIns="50507" rIns="101015" bIns="50507">
              <a:spAutoFit/>
            </a:bodyPr>
            <a:lstStyle>
              <a:lvl1pPr defTabSz="10096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096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096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MISSION-SCENARIOS </a:t>
              </a:r>
              <a:endParaRPr lang="fi-FI" altLang="fi-FI" sz="2000" dirty="0">
                <a:solidFill>
                  <a:srgbClr val="000000"/>
                </a:solidFill>
                <a:latin typeface="Futura MdCn BT" pitchFamily="34" charset="0"/>
              </a:endParaRPr>
            </a:p>
          </p:txBody>
        </p:sp>
        <p:sp>
          <p:nvSpPr>
            <p:cNvPr id="112669" name="Text Box 21"/>
            <p:cNvSpPr txBox="1">
              <a:spLocks noChangeArrowheads="1"/>
            </p:cNvSpPr>
            <p:nvPr/>
          </p:nvSpPr>
          <p:spPr bwMode="auto">
            <a:xfrm>
              <a:off x="1872" y="480"/>
              <a:ext cx="195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015" tIns="50507" rIns="101015" bIns="50507">
              <a:spAutoFit/>
            </a:bodyPr>
            <a:lstStyle>
              <a:lvl1pPr defTabSz="10096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096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096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Issue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endParaRPr lang="fi-FI" altLang="fi-FI" sz="2000" dirty="0">
                <a:solidFill>
                  <a:srgbClr val="000000"/>
                </a:solidFill>
                <a:latin typeface="Futura MdCn BT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Scenarios</a:t>
              </a:r>
              <a:endParaRPr lang="fi-FI" altLang="fi-FI" sz="2000" dirty="0">
                <a:solidFill>
                  <a:srgbClr val="000000"/>
                </a:solidFill>
                <a:latin typeface="Futura MdCn BT" pitchFamily="34" charset="0"/>
              </a:endParaRPr>
            </a:p>
          </p:txBody>
        </p:sp>
        <p:sp>
          <p:nvSpPr>
            <p:cNvPr id="112670" name="Text Box 22"/>
            <p:cNvSpPr txBox="1">
              <a:spLocks noChangeArrowheads="1"/>
            </p:cNvSpPr>
            <p:nvPr/>
          </p:nvSpPr>
          <p:spPr bwMode="auto">
            <a:xfrm>
              <a:off x="3552" y="912"/>
              <a:ext cx="163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015" tIns="50507" rIns="101015" bIns="50507">
              <a:spAutoFit/>
            </a:bodyPr>
            <a:lstStyle>
              <a:lvl1pPr defTabSz="10096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096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096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096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09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Action </a:t>
              </a:r>
              <a:r>
                <a:rPr lang="fi-FI" altLang="fi-FI" sz="2000" dirty="0" err="1" smtClean="0">
                  <a:solidFill>
                    <a:srgbClr val="000000"/>
                  </a:solidFill>
                  <a:latin typeface="Futura MdCn BT" pitchFamily="34" charset="0"/>
                </a:rPr>
                <a:t>Scenarios</a:t>
              </a:r>
              <a:r>
                <a:rPr lang="fi-FI" altLang="fi-FI" sz="2000" dirty="0" smtClean="0">
                  <a:solidFill>
                    <a:srgbClr val="000000"/>
                  </a:solidFill>
                  <a:latin typeface="Futura MdCn BT" pitchFamily="34" charset="0"/>
                </a:rPr>
                <a:t> </a:t>
              </a:r>
              <a:endParaRPr lang="fi-FI" altLang="fi-FI" sz="2000" dirty="0">
                <a:solidFill>
                  <a:srgbClr val="000000"/>
                </a:solidFill>
                <a:latin typeface="Futura MdCn BT" pitchFamily="34" charset="0"/>
              </a:endParaRPr>
            </a:p>
          </p:txBody>
        </p:sp>
        <p:cxnSp>
          <p:nvCxnSpPr>
            <p:cNvPr id="112671" name="AutoShape 23"/>
            <p:cNvCxnSpPr>
              <a:cxnSpLocks noChangeShapeType="1"/>
              <a:stCxn id="112659" idx="3"/>
              <a:endCxn id="112661" idx="2"/>
            </p:cNvCxnSpPr>
            <p:nvPr/>
          </p:nvCxnSpPr>
          <p:spPr bwMode="auto">
            <a:xfrm flipV="1">
              <a:off x="1733" y="2380"/>
              <a:ext cx="587" cy="63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72" name="AutoShape 24"/>
            <p:cNvCxnSpPr>
              <a:cxnSpLocks noChangeShapeType="1"/>
              <a:stCxn id="112657" idx="3"/>
              <a:endCxn id="112660" idx="0"/>
            </p:cNvCxnSpPr>
            <p:nvPr/>
          </p:nvCxnSpPr>
          <p:spPr bwMode="auto">
            <a:xfrm>
              <a:off x="1750" y="1250"/>
              <a:ext cx="773" cy="23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73" name="AutoShape 25"/>
            <p:cNvCxnSpPr>
              <a:cxnSpLocks noChangeShapeType="1"/>
              <a:stCxn id="112661" idx="3"/>
              <a:endCxn id="112663" idx="1"/>
            </p:cNvCxnSpPr>
            <p:nvPr/>
          </p:nvCxnSpPr>
          <p:spPr bwMode="auto">
            <a:xfrm>
              <a:off x="2769" y="2112"/>
              <a:ext cx="255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74" name="AutoShape 26"/>
            <p:cNvCxnSpPr>
              <a:cxnSpLocks noChangeShapeType="1"/>
              <a:stCxn id="112663" idx="3"/>
              <a:endCxn id="112665" idx="1"/>
            </p:cNvCxnSpPr>
            <p:nvPr/>
          </p:nvCxnSpPr>
          <p:spPr bwMode="auto">
            <a:xfrm flipV="1">
              <a:off x="3987" y="2183"/>
              <a:ext cx="359" cy="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75" name="AutoShape 27"/>
            <p:cNvCxnSpPr>
              <a:cxnSpLocks noChangeShapeType="1"/>
              <a:stCxn id="112665" idx="2"/>
              <a:endCxn id="112667" idx="0"/>
            </p:cNvCxnSpPr>
            <p:nvPr/>
          </p:nvCxnSpPr>
          <p:spPr bwMode="auto">
            <a:xfrm>
              <a:off x="4794" y="2294"/>
              <a:ext cx="0" cy="3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648" name="Rectangle 28"/>
          <p:cNvSpPr>
            <a:spLocks noGrp="1" noChangeArrowheads="1"/>
          </p:cNvSpPr>
          <p:nvPr>
            <p:ph type="title"/>
          </p:nvPr>
        </p:nvSpPr>
        <p:spPr>
          <a:xfrm>
            <a:off x="1841627" y="210959"/>
            <a:ext cx="8686800" cy="972564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800" b="1" dirty="0" smtClean="0"/>
              <a:t>Action </a:t>
            </a:r>
            <a:r>
              <a:rPr lang="fi-FI" altLang="fi-FI" sz="2800" b="1" dirty="0" err="1" smtClean="0"/>
              <a:t>Scenario</a:t>
            </a:r>
            <a:r>
              <a:rPr lang="fi-FI" altLang="fi-FI" sz="2800" b="1" dirty="0" smtClean="0"/>
              <a:t> </a:t>
            </a:r>
            <a:r>
              <a:rPr lang="fi-FI" altLang="fi-FI" sz="2800" b="1" dirty="0" err="1" smtClean="0"/>
              <a:t>Approach</a:t>
            </a:r>
            <a:r>
              <a:rPr lang="fi-FI" altLang="fi-FI" sz="2800" b="1" dirty="0" smtClean="0"/>
              <a:t> – </a:t>
            </a:r>
            <a:br>
              <a:rPr lang="fi-FI" altLang="fi-FI" sz="2800" b="1" dirty="0" smtClean="0"/>
            </a:br>
            <a:r>
              <a:rPr lang="fi-FI" altLang="fi-FI" sz="2800" b="1" dirty="0" err="1" smtClean="0"/>
              <a:t>The</a:t>
            </a:r>
            <a:r>
              <a:rPr lang="fi-FI" altLang="fi-FI" sz="2800" b="1" dirty="0" smtClean="0"/>
              <a:t> </a:t>
            </a:r>
            <a:r>
              <a:rPr lang="fi-FI" altLang="fi-FI" sz="2800" b="1" dirty="0" err="1" smtClean="0"/>
              <a:t>process</a:t>
            </a:r>
            <a:r>
              <a:rPr lang="fi-FI" altLang="fi-FI" sz="2800" b="1" dirty="0" smtClean="0"/>
              <a:t> and </a:t>
            </a:r>
            <a:r>
              <a:rPr lang="fi-FI" altLang="fi-FI" sz="2800" b="1" dirty="0" err="1" smtClean="0"/>
              <a:t>the</a:t>
            </a:r>
            <a:r>
              <a:rPr lang="fi-FI" altLang="fi-FI" sz="2800" b="1" dirty="0" smtClean="0"/>
              <a:t> </a:t>
            </a:r>
            <a:r>
              <a:rPr lang="fi-FI" altLang="fi-FI" sz="2800" b="1" dirty="0" err="1" smtClean="0"/>
              <a:t>stages</a:t>
            </a:r>
            <a:r>
              <a:rPr lang="fi-FI" altLang="fi-FI" sz="2800" b="1" dirty="0" smtClean="0"/>
              <a:t> of </a:t>
            </a:r>
            <a:r>
              <a:rPr lang="fi-FI" altLang="fi-FI" sz="2800" b="1" dirty="0" err="1" smtClean="0"/>
              <a:t>the</a:t>
            </a:r>
            <a:r>
              <a:rPr lang="fi-FI" altLang="fi-FI" sz="2800" b="1" dirty="0" smtClean="0"/>
              <a:t> Porvoo Case</a:t>
            </a:r>
            <a:endParaRPr lang="en-US" altLang="fi-FI" sz="2800" b="1" dirty="0"/>
          </a:p>
        </p:txBody>
      </p:sp>
      <p:sp>
        <p:nvSpPr>
          <p:cNvPr id="112649" name="Freeform 29"/>
          <p:cNvSpPr>
            <a:spLocks/>
          </p:cNvSpPr>
          <p:nvPr/>
        </p:nvSpPr>
        <p:spPr bwMode="auto">
          <a:xfrm>
            <a:off x="3657600" y="1066800"/>
            <a:ext cx="736600" cy="2057400"/>
          </a:xfrm>
          <a:custGeom>
            <a:avLst/>
            <a:gdLst>
              <a:gd name="T0" fmla="*/ 2147483647 w 464"/>
              <a:gd name="T1" fmla="*/ 0 h 1296"/>
              <a:gd name="T2" fmla="*/ 2147483647 w 464"/>
              <a:gd name="T3" fmla="*/ 2147483647 h 1296"/>
              <a:gd name="T4" fmla="*/ 0 w 464"/>
              <a:gd name="T5" fmla="*/ 2147483647 h 1296"/>
              <a:gd name="T6" fmla="*/ 0 60000 65536"/>
              <a:gd name="T7" fmla="*/ 0 60000 65536"/>
              <a:gd name="T8" fmla="*/ 0 60000 65536"/>
              <a:gd name="T9" fmla="*/ 0 w 464"/>
              <a:gd name="T10" fmla="*/ 0 h 1296"/>
              <a:gd name="T11" fmla="*/ 464 w 464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1296">
                <a:moveTo>
                  <a:pt x="192" y="0"/>
                </a:moveTo>
                <a:cubicBezTo>
                  <a:pt x="328" y="252"/>
                  <a:pt x="464" y="504"/>
                  <a:pt x="432" y="720"/>
                </a:cubicBezTo>
                <a:cubicBezTo>
                  <a:pt x="400" y="936"/>
                  <a:pt x="200" y="1116"/>
                  <a:pt x="0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12650" name="Freeform 30"/>
          <p:cNvSpPr>
            <a:spLocks/>
          </p:cNvSpPr>
          <p:nvPr/>
        </p:nvSpPr>
        <p:spPr bwMode="auto">
          <a:xfrm>
            <a:off x="6781800" y="2438400"/>
            <a:ext cx="736600" cy="3200400"/>
          </a:xfrm>
          <a:custGeom>
            <a:avLst/>
            <a:gdLst>
              <a:gd name="T0" fmla="*/ 2147483647 w 464"/>
              <a:gd name="T1" fmla="*/ 0 h 1296"/>
              <a:gd name="T2" fmla="*/ 2147483647 w 464"/>
              <a:gd name="T3" fmla="*/ 2147483647 h 1296"/>
              <a:gd name="T4" fmla="*/ 0 w 464"/>
              <a:gd name="T5" fmla="*/ 2147483647 h 1296"/>
              <a:gd name="T6" fmla="*/ 0 60000 65536"/>
              <a:gd name="T7" fmla="*/ 0 60000 65536"/>
              <a:gd name="T8" fmla="*/ 0 60000 65536"/>
              <a:gd name="T9" fmla="*/ 0 w 464"/>
              <a:gd name="T10" fmla="*/ 0 h 1296"/>
              <a:gd name="T11" fmla="*/ 464 w 464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1296">
                <a:moveTo>
                  <a:pt x="192" y="0"/>
                </a:moveTo>
                <a:cubicBezTo>
                  <a:pt x="328" y="252"/>
                  <a:pt x="464" y="504"/>
                  <a:pt x="432" y="720"/>
                </a:cubicBezTo>
                <a:cubicBezTo>
                  <a:pt x="400" y="936"/>
                  <a:pt x="200" y="1116"/>
                  <a:pt x="0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12651" name="Freeform 31"/>
          <p:cNvSpPr>
            <a:spLocks/>
          </p:cNvSpPr>
          <p:nvPr/>
        </p:nvSpPr>
        <p:spPr bwMode="auto">
          <a:xfrm rot="-473554">
            <a:off x="3733800" y="4343400"/>
            <a:ext cx="736600" cy="2057400"/>
          </a:xfrm>
          <a:custGeom>
            <a:avLst/>
            <a:gdLst>
              <a:gd name="T0" fmla="*/ 2147483647 w 464"/>
              <a:gd name="T1" fmla="*/ 0 h 1296"/>
              <a:gd name="T2" fmla="*/ 2147483647 w 464"/>
              <a:gd name="T3" fmla="*/ 2147483647 h 1296"/>
              <a:gd name="T4" fmla="*/ 0 w 464"/>
              <a:gd name="T5" fmla="*/ 2147483647 h 1296"/>
              <a:gd name="T6" fmla="*/ 0 60000 65536"/>
              <a:gd name="T7" fmla="*/ 0 60000 65536"/>
              <a:gd name="T8" fmla="*/ 0 60000 65536"/>
              <a:gd name="T9" fmla="*/ 0 w 464"/>
              <a:gd name="T10" fmla="*/ 0 h 1296"/>
              <a:gd name="T11" fmla="*/ 464 w 464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1296">
                <a:moveTo>
                  <a:pt x="192" y="0"/>
                </a:moveTo>
                <a:cubicBezTo>
                  <a:pt x="328" y="252"/>
                  <a:pt x="464" y="504"/>
                  <a:pt x="432" y="720"/>
                </a:cubicBezTo>
                <a:cubicBezTo>
                  <a:pt x="400" y="936"/>
                  <a:pt x="200" y="1116"/>
                  <a:pt x="0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12652" name="Text Box 32"/>
          <p:cNvSpPr txBox="1">
            <a:spLocks noChangeArrowheads="1"/>
          </p:cNvSpPr>
          <p:nvPr/>
        </p:nvSpPr>
        <p:spPr bwMode="auto">
          <a:xfrm>
            <a:off x="1980298" y="4277004"/>
            <a:ext cx="25549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600" i="1" dirty="0">
                <a:solidFill>
                  <a:srgbClr val="000000"/>
                </a:solidFill>
              </a:rPr>
              <a:t>1. </a:t>
            </a:r>
            <a:r>
              <a:rPr lang="fi-FI" altLang="fi-FI" sz="1600" i="1" dirty="0" smtClean="0">
                <a:solidFill>
                  <a:srgbClr val="000000"/>
                </a:solidFill>
              </a:rPr>
              <a:t>Workshop 8 </a:t>
            </a:r>
            <a:r>
              <a:rPr lang="fi-FI" altLang="fi-FI" sz="1600" i="1" dirty="0" err="1" smtClean="0">
                <a:solidFill>
                  <a:srgbClr val="000000"/>
                </a:solidFill>
              </a:rPr>
              <a:t>Sep</a:t>
            </a:r>
            <a:r>
              <a:rPr lang="fi-FI" altLang="fi-FI" sz="1600" i="1" dirty="0" smtClean="0">
                <a:solidFill>
                  <a:srgbClr val="000000"/>
                </a:solidFill>
              </a:rPr>
              <a:t>. 2015</a:t>
            </a:r>
            <a:r>
              <a:rPr lang="fi-FI" altLang="fi-FI" sz="1600" dirty="0" smtClean="0">
                <a:solidFill>
                  <a:srgbClr val="000000"/>
                </a:solidFill>
              </a:rPr>
              <a:t> </a:t>
            </a:r>
            <a:endParaRPr lang="fi-FI" altLang="fi-FI" sz="1600" dirty="0">
              <a:solidFill>
                <a:srgbClr val="000000"/>
              </a:solidFill>
            </a:endParaRPr>
          </a:p>
        </p:txBody>
      </p:sp>
      <p:sp>
        <p:nvSpPr>
          <p:cNvPr id="112653" name="Text Box 33"/>
          <p:cNvSpPr txBox="1">
            <a:spLocks noChangeArrowheads="1"/>
          </p:cNvSpPr>
          <p:nvPr/>
        </p:nvSpPr>
        <p:spPr bwMode="auto">
          <a:xfrm>
            <a:off x="2193926" y="2703514"/>
            <a:ext cx="2511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600" i="1" dirty="0">
                <a:solidFill>
                  <a:srgbClr val="000000"/>
                </a:solidFill>
              </a:rPr>
              <a:t>2. </a:t>
            </a:r>
            <a:r>
              <a:rPr lang="fi-FI" altLang="fi-FI" sz="1600" i="1" dirty="0" smtClean="0">
                <a:solidFill>
                  <a:srgbClr val="000000"/>
                </a:solidFill>
              </a:rPr>
              <a:t>Workshop 6 </a:t>
            </a:r>
            <a:r>
              <a:rPr lang="fi-FI" altLang="fi-FI" sz="1600" i="1" dirty="0" err="1" smtClean="0">
                <a:solidFill>
                  <a:srgbClr val="000000"/>
                </a:solidFill>
              </a:rPr>
              <a:t>Oct</a:t>
            </a:r>
            <a:r>
              <a:rPr lang="fi-FI" altLang="fi-FI" sz="1600" i="1" dirty="0" smtClean="0">
                <a:solidFill>
                  <a:srgbClr val="000000"/>
                </a:solidFill>
              </a:rPr>
              <a:t>. 2015</a:t>
            </a:r>
            <a:endParaRPr lang="fi-FI" altLang="fi-FI" sz="1600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600" dirty="0">
              <a:solidFill>
                <a:srgbClr val="000000"/>
              </a:solidFill>
            </a:endParaRPr>
          </a:p>
        </p:txBody>
      </p:sp>
      <p:sp>
        <p:nvSpPr>
          <p:cNvPr id="112654" name="Text Box 34"/>
          <p:cNvSpPr txBox="1">
            <a:spLocks noChangeArrowheads="1"/>
          </p:cNvSpPr>
          <p:nvPr/>
        </p:nvSpPr>
        <p:spPr bwMode="auto">
          <a:xfrm>
            <a:off x="4588196" y="4407585"/>
            <a:ext cx="265354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600" i="1" dirty="0">
                <a:solidFill>
                  <a:srgbClr val="000000"/>
                </a:solidFill>
              </a:rPr>
              <a:t>3. </a:t>
            </a:r>
            <a:r>
              <a:rPr lang="fi-FI" altLang="fi-FI" sz="1600" i="1" dirty="0" smtClean="0">
                <a:solidFill>
                  <a:srgbClr val="000000"/>
                </a:solidFill>
              </a:rPr>
              <a:t>Workshop 24 </a:t>
            </a:r>
            <a:r>
              <a:rPr lang="fi-FI" altLang="fi-FI" sz="1600" i="1" dirty="0" err="1" smtClean="0">
                <a:solidFill>
                  <a:srgbClr val="000000"/>
                </a:solidFill>
              </a:rPr>
              <a:t>Nov</a:t>
            </a:r>
            <a:r>
              <a:rPr lang="fi-FI" altLang="fi-FI" sz="1600" i="1" dirty="0" smtClean="0">
                <a:solidFill>
                  <a:srgbClr val="000000"/>
                </a:solidFill>
              </a:rPr>
              <a:t>. 2015</a:t>
            </a:r>
            <a:endParaRPr lang="fi-FI" altLang="fi-FI" sz="1600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1764" y="4724181"/>
            <a:ext cx="246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 smtClean="0">
                <a:solidFill>
                  <a:prstClr val="black"/>
                </a:solidFill>
              </a:rPr>
              <a:t>Toward</a:t>
            </a:r>
            <a:r>
              <a:rPr lang="fi-FI" sz="1600" b="1" dirty="0" smtClean="0">
                <a:solidFill>
                  <a:prstClr val="black"/>
                </a:solidFill>
              </a:rPr>
              <a:t> </a:t>
            </a:r>
            <a:r>
              <a:rPr lang="fi-FI" sz="1600" b="1" dirty="0" err="1" smtClean="0">
                <a:solidFill>
                  <a:prstClr val="black"/>
                </a:solidFill>
              </a:rPr>
              <a:t>the</a:t>
            </a:r>
            <a:r>
              <a:rPr lang="fi-FI" sz="1600" b="1" dirty="0" smtClean="0">
                <a:solidFill>
                  <a:prstClr val="black"/>
                </a:solidFill>
              </a:rPr>
              <a:t> </a:t>
            </a:r>
            <a:r>
              <a:rPr lang="fi-FI" sz="1600" b="1" dirty="0" err="1" smtClean="0">
                <a:solidFill>
                  <a:prstClr val="black"/>
                </a:solidFill>
              </a:rPr>
              <a:t>information</a:t>
            </a:r>
            <a:r>
              <a:rPr lang="fi-FI" sz="1600" b="1" dirty="0" smtClean="0">
                <a:solidFill>
                  <a:prstClr val="black"/>
                </a:solidFill>
              </a:rPr>
              <a:t> </a:t>
            </a:r>
            <a:r>
              <a:rPr lang="fi-FI" sz="1600" b="1" dirty="0" err="1" smtClean="0">
                <a:solidFill>
                  <a:prstClr val="black"/>
                </a:solidFill>
              </a:rPr>
              <a:t>modelling</a:t>
            </a:r>
            <a:r>
              <a:rPr lang="fi-FI" sz="1600" b="1" dirty="0" smtClean="0">
                <a:solidFill>
                  <a:prstClr val="black"/>
                </a:solidFill>
              </a:rPr>
              <a:t>: </a:t>
            </a:r>
          </a:p>
          <a:p>
            <a:r>
              <a:rPr lang="fi-FI" sz="1600" i="1" dirty="0" smtClean="0">
                <a:solidFill>
                  <a:prstClr val="black"/>
                </a:solidFill>
              </a:rPr>
              <a:t>-</a:t>
            </a:r>
            <a:r>
              <a:rPr lang="fi-FI" sz="1600" i="1" dirty="0">
                <a:solidFill>
                  <a:prstClr val="black"/>
                </a:solidFill>
              </a:rPr>
              <a:t> </a:t>
            </a:r>
            <a:r>
              <a:rPr lang="fi-FI" sz="1600" i="1" dirty="0" err="1" smtClean="0">
                <a:solidFill>
                  <a:prstClr val="black"/>
                </a:solidFill>
              </a:rPr>
              <a:t>Advisory</a:t>
            </a:r>
            <a:r>
              <a:rPr lang="fi-FI" sz="1600" i="1" dirty="0" smtClean="0">
                <a:solidFill>
                  <a:prstClr val="black"/>
                </a:solidFill>
              </a:rPr>
              <a:t> </a:t>
            </a:r>
            <a:r>
              <a:rPr lang="fi-FI" sz="1600" i="1" dirty="0" err="1" smtClean="0">
                <a:solidFill>
                  <a:prstClr val="black"/>
                </a:solidFill>
              </a:rPr>
              <a:t>board</a:t>
            </a:r>
            <a:r>
              <a:rPr lang="fi-FI" sz="1600" i="1" dirty="0" smtClean="0">
                <a:solidFill>
                  <a:prstClr val="black"/>
                </a:solidFill>
              </a:rPr>
              <a:t> </a:t>
            </a:r>
            <a:r>
              <a:rPr lang="fi-FI" sz="1600" i="1" dirty="0" err="1" smtClean="0">
                <a:solidFill>
                  <a:prstClr val="black"/>
                </a:solidFill>
              </a:rPr>
              <a:t>meeting</a:t>
            </a:r>
            <a:r>
              <a:rPr lang="fi-FI" sz="1600" i="1" dirty="0" smtClean="0">
                <a:solidFill>
                  <a:prstClr val="black"/>
                </a:solidFill>
              </a:rPr>
              <a:t> 1 1st </a:t>
            </a:r>
            <a:r>
              <a:rPr lang="fi-FI" sz="1600" i="1" dirty="0" err="1" smtClean="0">
                <a:solidFill>
                  <a:prstClr val="black"/>
                </a:solidFill>
              </a:rPr>
              <a:t>Dec</a:t>
            </a:r>
            <a:r>
              <a:rPr lang="fi-FI" sz="1600" i="1" dirty="0" smtClean="0">
                <a:solidFill>
                  <a:prstClr val="black"/>
                </a:solidFill>
              </a:rPr>
              <a:t>. 2015</a:t>
            </a:r>
            <a:endParaRPr lang="fi-FI" sz="1600" i="1" dirty="0">
              <a:solidFill>
                <a:prstClr val="black"/>
              </a:solidFill>
            </a:endParaRPr>
          </a:p>
          <a:p>
            <a:r>
              <a:rPr lang="fi-FI" sz="1600" i="1" dirty="0" smtClean="0">
                <a:solidFill>
                  <a:prstClr val="black"/>
                </a:solidFill>
              </a:rPr>
              <a:t>-1st Workshop in Porvoo, 15 </a:t>
            </a:r>
            <a:r>
              <a:rPr lang="fi-FI" sz="1600" i="1" dirty="0" err="1" smtClean="0">
                <a:solidFill>
                  <a:prstClr val="black"/>
                </a:solidFill>
              </a:rPr>
              <a:t>April</a:t>
            </a:r>
            <a:r>
              <a:rPr lang="fi-FI" sz="1600" i="1" dirty="0" smtClean="0">
                <a:solidFill>
                  <a:prstClr val="black"/>
                </a:solidFill>
              </a:rPr>
              <a:t> 2016</a:t>
            </a:r>
            <a:endParaRPr lang="fi-FI" sz="1600" i="1" dirty="0">
              <a:solidFill>
                <a:prstClr val="black"/>
              </a:solidFill>
            </a:endParaRPr>
          </a:p>
          <a:p>
            <a:r>
              <a:rPr lang="fi-FI" sz="1600" i="1" dirty="0" smtClean="0">
                <a:solidFill>
                  <a:prstClr val="black"/>
                </a:solidFill>
              </a:rPr>
              <a:t>-2nd Workshop in Porvoo, 13 </a:t>
            </a:r>
            <a:r>
              <a:rPr lang="fi-FI" sz="1600" i="1" dirty="0" err="1" smtClean="0">
                <a:solidFill>
                  <a:prstClr val="black"/>
                </a:solidFill>
              </a:rPr>
              <a:t>May</a:t>
            </a:r>
            <a:r>
              <a:rPr lang="fi-FI" sz="1600" i="1" dirty="0" smtClean="0">
                <a:solidFill>
                  <a:prstClr val="black"/>
                </a:solidFill>
              </a:rPr>
              <a:t> 2016</a:t>
            </a:r>
            <a:endParaRPr lang="fi-FI" sz="1600" i="1" dirty="0">
              <a:solidFill>
                <a:prstClr val="black"/>
              </a:solidFill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57619" y="4461670"/>
            <a:ext cx="2062263" cy="219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 i="1" dirty="0">
                <a:solidFill>
                  <a:prstClr val="black"/>
                </a:solidFill>
              </a:rPr>
              <a:t>(</a:t>
            </a:r>
            <a:r>
              <a:rPr lang="fi-FI" altLang="fi-FI" sz="1800" i="1" dirty="0" err="1">
                <a:solidFill>
                  <a:prstClr val="black"/>
                </a:solidFill>
              </a:rPr>
              <a:t>Kick-off</a:t>
            </a:r>
            <a:r>
              <a:rPr lang="fi-FI" altLang="fi-FI" sz="1800" i="1" dirty="0">
                <a:solidFill>
                  <a:prstClr val="black"/>
                </a:solidFill>
              </a:rPr>
              <a:t> </a:t>
            </a:r>
            <a:endParaRPr lang="fi-FI" altLang="fi-FI" sz="1800" i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 i="1" dirty="0" smtClean="0">
                <a:solidFill>
                  <a:prstClr val="black"/>
                </a:solidFill>
              </a:rPr>
              <a:t>11 </a:t>
            </a:r>
            <a:r>
              <a:rPr lang="fi-FI" altLang="fi-FI" sz="1800" i="1" dirty="0" err="1" smtClean="0">
                <a:solidFill>
                  <a:prstClr val="black"/>
                </a:solidFill>
              </a:rPr>
              <a:t>May</a:t>
            </a:r>
            <a:r>
              <a:rPr lang="fi-FI" altLang="fi-FI" sz="1800" i="1" dirty="0" smtClean="0">
                <a:solidFill>
                  <a:prstClr val="black"/>
                </a:solidFill>
              </a:rPr>
              <a:t> 2015</a:t>
            </a:r>
            <a:r>
              <a:rPr lang="fi-FI" altLang="fi-FI" sz="1800" i="1" dirty="0">
                <a:solidFill>
                  <a:prstClr val="black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6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Orientative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workshop for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future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scenario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work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model</a:t>
            </a:r>
            <a:endParaRPr lang="fi-FI" altLang="fi-FI" sz="1333" dirty="0">
              <a:solidFill>
                <a:prstClr val="black"/>
              </a:solidFill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333" dirty="0">
                <a:solidFill>
                  <a:prstClr val="black"/>
                </a:solidFill>
                <a:latin typeface="Calibri"/>
              </a:rPr>
              <a:t>-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Based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on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interviews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</a:t>
            </a:r>
            <a:endParaRPr lang="fi-FI" altLang="fi-FI" sz="1333" dirty="0">
              <a:solidFill>
                <a:prstClr val="black"/>
              </a:solidFill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333" dirty="0">
                <a:solidFill>
                  <a:prstClr val="black"/>
                </a:solidFill>
                <a:latin typeface="Calibri"/>
              </a:rPr>
              <a:t>-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Corrected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interviews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fi-FI" altLang="fi-FI" sz="1333" dirty="0" err="1" smtClean="0">
                <a:solidFill>
                  <a:prstClr val="black"/>
                </a:solidFill>
                <a:latin typeface="Calibri"/>
              </a:rPr>
              <a:t>spring</a:t>
            </a:r>
            <a:r>
              <a:rPr lang="fi-FI" altLang="fi-FI" sz="1333" dirty="0" smtClean="0">
                <a:solidFill>
                  <a:prstClr val="black"/>
                </a:solidFill>
                <a:latin typeface="Calibri"/>
              </a:rPr>
              <a:t> 2016</a:t>
            </a:r>
            <a:endParaRPr lang="fi-FI" altLang="fi-FI" sz="1333" dirty="0">
              <a:solidFill>
                <a:prstClr val="black"/>
              </a:solidFill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03" y="1425019"/>
            <a:ext cx="7225663" cy="5120771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5769995" y="3480920"/>
            <a:ext cx="753732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900" dirty="0">
                <a:solidFill>
                  <a:prstClr val="black"/>
                </a:solidFill>
              </a:rPr>
              <a:t>Altavastaaja</a:t>
            </a:r>
          </a:p>
        </p:txBody>
      </p:sp>
      <p:sp>
        <p:nvSpPr>
          <p:cNvPr id="27" name="Oval 26"/>
          <p:cNvSpPr/>
          <p:nvPr/>
        </p:nvSpPr>
        <p:spPr>
          <a:xfrm>
            <a:off x="7992565" y="3603849"/>
            <a:ext cx="744583" cy="529047"/>
          </a:xfrm>
          <a:prstGeom prst="ellipse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prstClr val="white"/>
                </a:solidFill>
              </a:rPr>
              <a:t>Pelasta-</a:t>
            </a:r>
            <a:r>
              <a:rPr lang="fi-FI" sz="900" dirty="0" err="1">
                <a:solidFill>
                  <a:prstClr val="white"/>
                </a:solidFill>
              </a:rPr>
              <a:t>kaa</a:t>
            </a:r>
            <a:r>
              <a:rPr lang="fi-FI" sz="900" dirty="0">
                <a:solidFill>
                  <a:prstClr val="white"/>
                </a:solidFill>
              </a:rPr>
              <a:t> lapset</a:t>
            </a:r>
          </a:p>
        </p:txBody>
      </p:sp>
      <p:sp>
        <p:nvSpPr>
          <p:cNvPr id="32" name="Oval 31"/>
          <p:cNvSpPr/>
          <p:nvPr/>
        </p:nvSpPr>
        <p:spPr>
          <a:xfrm>
            <a:off x="8021618" y="5234993"/>
            <a:ext cx="744583" cy="529047"/>
          </a:xfrm>
          <a:prstGeom prst="ellipse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prstClr val="white"/>
                </a:solidFill>
              </a:rPr>
              <a:t>THL</a:t>
            </a:r>
          </a:p>
        </p:txBody>
      </p:sp>
      <p:sp>
        <p:nvSpPr>
          <p:cNvPr id="36" name="Oval 35"/>
          <p:cNvSpPr/>
          <p:nvPr/>
        </p:nvSpPr>
        <p:spPr>
          <a:xfrm>
            <a:off x="2937246" y="4278734"/>
            <a:ext cx="744583" cy="529047"/>
          </a:xfrm>
          <a:prstGeom prst="ellipse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 err="1">
                <a:solidFill>
                  <a:prstClr val="white"/>
                </a:solidFill>
              </a:rPr>
              <a:t>Aluehal</a:t>
            </a:r>
            <a:r>
              <a:rPr lang="fi-FI" sz="900" dirty="0">
                <a:solidFill>
                  <a:prstClr val="white"/>
                </a:solidFill>
              </a:rPr>
              <a:t>-</a:t>
            </a:r>
            <a:r>
              <a:rPr lang="fi-FI" sz="900" dirty="0" err="1">
                <a:solidFill>
                  <a:prstClr val="white"/>
                </a:solidFill>
              </a:rPr>
              <a:t>linto</a:t>
            </a:r>
            <a:r>
              <a:rPr lang="fi-FI" sz="900" dirty="0">
                <a:solidFill>
                  <a:prstClr val="white"/>
                </a:solidFill>
              </a:rPr>
              <a:t>-virasto</a:t>
            </a:r>
          </a:p>
        </p:txBody>
      </p:sp>
      <p:sp>
        <p:nvSpPr>
          <p:cNvPr id="37" name="Oval 36"/>
          <p:cNvSpPr/>
          <p:nvPr/>
        </p:nvSpPr>
        <p:spPr>
          <a:xfrm>
            <a:off x="7589190" y="1886286"/>
            <a:ext cx="935223" cy="529047"/>
          </a:xfrm>
          <a:prstGeom prst="ellipse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prstClr val="white"/>
                </a:solidFill>
              </a:rPr>
              <a:t>Mielen-terveyden keskusliitto</a:t>
            </a:r>
          </a:p>
        </p:txBody>
      </p:sp>
      <p:sp>
        <p:nvSpPr>
          <p:cNvPr id="38" name="Oval 37"/>
          <p:cNvSpPr/>
          <p:nvPr/>
        </p:nvSpPr>
        <p:spPr>
          <a:xfrm>
            <a:off x="2694521" y="3392190"/>
            <a:ext cx="744583" cy="529047"/>
          </a:xfrm>
          <a:prstGeom prst="ellipse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prstClr val="white"/>
                </a:solidFill>
              </a:rPr>
              <a:t>Terveys-lauta-kunta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333690" y="2176137"/>
            <a:ext cx="744583" cy="633223"/>
            <a:chOff x="6168821" y="5926992"/>
            <a:chExt cx="992777" cy="844297"/>
          </a:xfrm>
        </p:grpSpPr>
        <p:sp>
          <p:nvSpPr>
            <p:cNvPr id="15" name="Oval 14"/>
            <p:cNvSpPr/>
            <p:nvPr/>
          </p:nvSpPr>
          <p:spPr>
            <a:xfrm>
              <a:off x="6168821" y="5926992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Terveys-keskus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11436" y="6463513"/>
              <a:ext cx="718573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Sivuosa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47547" y="3023040"/>
            <a:ext cx="744583" cy="661672"/>
            <a:chOff x="7336421" y="5436435"/>
            <a:chExt cx="992777" cy="882229"/>
          </a:xfrm>
        </p:grpSpPr>
        <p:sp>
          <p:nvSpPr>
            <p:cNvPr id="16" name="Oval 15"/>
            <p:cNvSpPr/>
            <p:nvPr/>
          </p:nvSpPr>
          <p:spPr>
            <a:xfrm>
              <a:off x="7336421" y="5436435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A-klinikka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29180" y="6010888"/>
              <a:ext cx="772006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Valistaja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48741" y="1222560"/>
            <a:ext cx="752573" cy="676675"/>
            <a:chOff x="8554539" y="3736730"/>
            <a:chExt cx="1003432" cy="902233"/>
          </a:xfrm>
        </p:grpSpPr>
        <p:sp>
          <p:nvSpPr>
            <p:cNvPr id="17" name="Oval 16"/>
            <p:cNvSpPr/>
            <p:nvPr/>
          </p:nvSpPr>
          <p:spPr>
            <a:xfrm>
              <a:off x="8554539" y="3736730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Psykiatrian osasto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49174" y="4331187"/>
              <a:ext cx="908797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Maalivahti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738302" y="4092825"/>
            <a:ext cx="833883" cy="632116"/>
            <a:chOff x="1636381" y="4632506"/>
            <a:chExt cx="1111845" cy="842821"/>
          </a:xfrm>
        </p:grpSpPr>
        <p:sp>
          <p:nvSpPr>
            <p:cNvPr id="34" name="Oval 33"/>
            <p:cNvSpPr/>
            <p:nvPr/>
          </p:nvSpPr>
          <p:spPr>
            <a:xfrm>
              <a:off x="1653768" y="4632506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STM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36381" y="5167551"/>
              <a:ext cx="1111845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Takinkääntäjä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381663" y="5223686"/>
            <a:ext cx="805029" cy="574743"/>
            <a:chOff x="5996602" y="5866577"/>
            <a:chExt cx="1073370" cy="766323"/>
          </a:xfrm>
        </p:grpSpPr>
        <p:sp>
          <p:nvSpPr>
            <p:cNvPr id="11" name="Oval 10"/>
            <p:cNvSpPr/>
            <p:nvPr/>
          </p:nvSpPr>
          <p:spPr>
            <a:xfrm>
              <a:off x="6025395" y="5866577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MLL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96602" y="6325124"/>
              <a:ext cx="1073370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Pelle Peloton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694365" y="3757075"/>
            <a:ext cx="806631" cy="630619"/>
            <a:chOff x="6823888" y="3602711"/>
            <a:chExt cx="1075509" cy="840825"/>
          </a:xfrm>
        </p:grpSpPr>
        <p:sp>
          <p:nvSpPr>
            <p:cNvPr id="21" name="Oval 20"/>
            <p:cNvSpPr/>
            <p:nvPr/>
          </p:nvSpPr>
          <p:spPr>
            <a:xfrm>
              <a:off x="6828834" y="3602711"/>
              <a:ext cx="992777" cy="705395"/>
            </a:xfrm>
            <a:prstGeom prst="ellipse">
              <a:avLst/>
            </a:prstGeom>
            <a:solidFill>
              <a:srgbClr val="6699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Päivä-koti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23888" y="4135760"/>
              <a:ext cx="1075509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Kanssakulkija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69310" y="955893"/>
            <a:ext cx="811391" cy="699958"/>
            <a:chOff x="8277894" y="1738333"/>
            <a:chExt cx="1081855" cy="933279"/>
          </a:xfrm>
        </p:grpSpPr>
        <p:sp>
          <p:nvSpPr>
            <p:cNvPr id="18" name="Oval 17"/>
            <p:cNvSpPr/>
            <p:nvPr/>
          </p:nvSpPr>
          <p:spPr>
            <a:xfrm>
              <a:off x="8277894" y="1738333"/>
              <a:ext cx="1081855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Psykiatrinen päivystys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441341" y="2363836"/>
              <a:ext cx="908796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Maalivahti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98844" y="4625503"/>
            <a:ext cx="755145" cy="564592"/>
            <a:chOff x="5049754" y="4978985"/>
            <a:chExt cx="1006860" cy="752791"/>
          </a:xfrm>
        </p:grpSpPr>
        <p:sp>
          <p:nvSpPr>
            <p:cNvPr id="25" name="Oval 24"/>
            <p:cNvSpPr/>
            <p:nvPr/>
          </p:nvSpPr>
          <p:spPr>
            <a:xfrm>
              <a:off x="5049754" y="4978985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Poliisi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00797" y="5423999"/>
              <a:ext cx="955817" cy="3077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Erotuomari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980372" y="3489340"/>
            <a:ext cx="838691" cy="653824"/>
            <a:chOff x="7367048" y="4376922"/>
            <a:chExt cx="1118253" cy="871765"/>
          </a:xfrm>
        </p:grpSpPr>
        <p:sp>
          <p:nvSpPr>
            <p:cNvPr id="10" name="Oval 9"/>
            <p:cNvSpPr/>
            <p:nvPr/>
          </p:nvSpPr>
          <p:spPr>
            <a:xfrm>
              <a:off x="7370215" y="4376922"/>
              <a:ext cx="992777" cy="705395"/>
            </a:xfrm>
            <a:prstGeom prst="ellipse">
              <a:avLst/>
            </a:prstGeom>
            <a:solidFill>
              <a:srgbClr val="6699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Lasten-neuvola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367048" y="4940911"/>
              <a:ext cx="1118253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Sisäänheittäjä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4176647" y="2813290"/>
            <a:ext cx="744583" cy="529047"/>
          </a:xfrm>
          <a:prstGeom prst="ellipse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prstClr val="white"/>
                </a:solidFill>
              </a:rPr>
              <a:t>HUS </a:t>
            </a:r>
            <a:r>
              <a:rPr lang="fi-FI" sz="900" dirty="0" err="1">
                <a:solidFill>
                  <a:prstClr val="white"/>
                </a:solidFill>
              </a:rPr>
              <a:t>erikois</a:t>
            </a:r>
            <a:r>
              <a:rPr lang="fi-FI" sz="900" dirty="0">
                <a:solidFill>
                  <a:prstClr val="white"/>
                </a:solidFill>
              </a:rPr>
              <a:t>-lääkäri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18705" y="2813289"/>
            <a:ext cx="785610" cy="642987"/>
            <a:chOff x="-1910226" y="-2147808"/>
            <a:chExt cx="1047479" cy="857317"/>
          </a:xfrm>
        </p:grpSpPr>
        <p:sp>
          <p:nvSpPr>
            <p:cNvPr id="7" name="Oval 6"/>
            <p:cNvSpPr/>
            <p:nvPr/>
          </p:nvSpPr>
          <p:spPr>
            <a:xfrm>
              <a:off x="-1910226" y="-2147808"/>
              <a:ext cx="1047479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Isovan-</a:t>
              </a:r>
              <a:r>
                <a:rPr lang="fi-FI" sz="900" dirty="0" err="1">
                  <a:solidFill>
                    <a:prstClr val="white"/>
                  </a:solidFill>
                </a:rPr>
                <a:t>hemmat</a:t>
              </a:r>
              <a:endParaRPr lang="fi-FI" sz="9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760982" y="-1598267"/>
              <a:ext cx="825440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Tukipilari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101814" y="2877272"/>
            <a:ext cx="744583" cy="655480"/>
            <a:chOff x="3126615" y="4330807"/>
            <a:chExt cx="992777" cy="873973"/>
          </a:xfrm>
        </p:grpSpPr>
        <p:sp>
          <p:nvSpPr>
            <p:cNvPr id="6" name="Oval 5"/>
            <p:cNvSpPr/>
            <p:nvPr/>
          </p:nvSpPr>
          <p:spPr>
            <a:xfrm>
              <a:off x="3126615" y="4330807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 err="1">
                  <a:solidFill>
                    <a:prstClr val="white"/>
                  </a:solidFill>
                </a:rPr>
                <a:t>Sukulai</a:t>
              </a:r>
              <a:r>
                <a:rPr lang="fi-FI" sz="900" dirty="0">
                  <a:solidFill>
                    <a:prstClr val="white"/>
                  </a:solidFill>
                </a:rPr>
                <a:t>-set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52830" y="4897004"/>
              <a:ext cx="763457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Välittäjä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59249" y="2362921"/>
            <a:ext cx="770850" cy="596875"/>
            <a:chOff x="3868101" y="5347855"/>
            <a:chExt cx="1027801" cy="795835"/>
          </a:xfrm>
        </p:grpSpPr>
        <p:sp>
          <p:nvSpPr>
            <p:cNvPr id="14" name="Oval 13"/>
            <p:cNvSpPr/>
            <p:nvPr/>
          </p:nvSpPr>
          <p:spPr>
            <a:xfrm>
              <a:off x="3868101" y="5347855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Ystävät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23440" y="5835914"/>
              <a:ext cx="872462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Myötäilijä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343988" y="3415111"/>
            <a:ext cx="953691" cy="1180141"/>
            <a:chOff x="6682741" y="3555173"/>
            <a:chExt cx="1271586" cy="1573521"/>
          </a:xfrm>
        </p:grpSpPr>
        <p:grpSp>
          <p:nvGrpSpPr>
            <p:cNvPr id="58" name="Group 57"/>
            <p:cNvGrpSpPr/>
            <p:nvPr/>
          </p:nvGrpSpPr>
          <p:grpSpPr>
            <a:xfrm>
              <a:off x="6682741" y="3555173"/>
              <a:ext cx="1271586" cy="1126382"/>
              <a:chOff x="5661933" y="4223204"/>
              <a:chExt cx="1271586" cy="112638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661933" y="4223204"/>
                <a:ext cx="1138097" cy="818605"/>
              </a:xfrm>
              <a:prstGeom prst="ellipse">
                <a:avLst/>
              </a:prstGeom>
              <a:solidFill>
                <a:srgbClr val="6699FF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900" dirty="0">
                    <a:solidFill>
                      <a:prstClr val="white"/>
                    </a:solidFill>
                  </a:rPr>
                  <a:t>Koulu</a:t>
                </a:r>
              </a:p>
              <a:p>
                <a:pPr algn="ctr"/>
                <a:r>
                  <a:rPr lang="fi-FI" sz="900" dirty="0">
                    <a:solidFill>
                      <a:prstClr val="white"/>
                    </a:solidFill>
                  </a:rPr>
                  <a:t>-opettaja</a:t>
                </a:r>
              </a:p>
              <a:p>
                <a:pPr algn="ctr"/>
                <a:r>
                  <a:rPr lang="fi-FI" sz="900" dirty="0">
                    <a:solidFill>
                      <a:prstClr val="white"/>
                    </a:solidFill>
                  </a:rPr>
                  <a:t>-rehtori</a:t>
                </a:r>
              </a:p>
              <a:p>
                <a:pPr algn="ctr"/>
                <a:r>
                  <a:rPr lang="fi-FI" sz="900" dirty="0">
                    <a:solidFill>
                      <a:prstClr val="white"/>
                    </a:solidFill>
                  </a:rPr>
                  <a:t>-oppilas-huolto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727634" y="5041810"/>
                <a:ext cx="1205885" cy="30777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sz="900" dirty="0">
                    <a:solidFill>
                      <a:prstClr val="black"/>
                    </a:solidFill>
                  </a:rPr>
                  <a:t>Joukkuepelaaja</a:t>
                </a: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6918719" y="4820918"/>
              <a:ext cx="754907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Päättäjä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813845" y="4580454"/>
              <a:ext cx="1075506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Kanssakulkija</a:t>
              </a:r>
            </a:p>
          </p:txBody>
        </p:sp>
      </p:grpSp>
      <p:sp>
        <p:nvSpPr>
          <p:cNvPr id="84" name="Oval 83"/>
          <p:cNvSpPr/>
          <p:nvPr/>
        </p:nvSpPr>
        <p:spPr>
          <a:xfrm>
            <a:off x="5117950" y="2376719"/>
            <a:ext cx="744583" cy="529047"/>
          </a:xfrm>
          <a:prstGeom prst="ellipse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prstClr val="white"/>
                </a:solidFill>
              </a:rPr>
              <a:t>Koti-palvelu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5748421" y="1834462"/>
            <a:ext cx="1759963" cy="756447"/>
            <a:chOff x="5022579" y="1041970"/>
            <a:chExt cx="2346616" cy="1008594"/>
          </a:xfrm>
        </p:grpSpPr>
        <p:sp>
          <p:nvSpPr>
            <p:cNvPr id="87" name="Oval 86"/>
            <p:cNvSpPr/>
            <p:nvPr/>
          </p:nvSpPr>
          <p:spPr>
            <a:xfrm>
              <a:off x="6376418" y="1345169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Voi-kukkia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5022579" y="1041970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Voima-piiri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14319" y="1431887"/>
              <a:ext cx="1075507" cy="3077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Kanssakulkija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825859" y="1136923"/>
              <a:ext cx="863912" cy="3077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Vertainen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251253" y="2420780"/>
            <a:ext cx="744583" cy="624475"/>
            <a:chOff x="3342836" y="4161033"/>
            <a:chExt cx="992777" cy="832633"/>
          </a:xfrm>
        </p:grpSpPr>
        <p:sp>
          <p:nvSpPr>
            <p:cNvPr id="91" name="Oval 90"/>
            <p:cNvSpPr/>
            <p:nvPr/>
          </p:nvSpPr>
          <p:spPr>
            <a:xfrm>
              <a:off x="3342836" y="4161033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Typpi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520105" y="4685890"/>
              <a:ext cx="763457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Välittäjä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002210" y="4524497"/>
            <a:ext cx="744583" cy="716819"/>
            <a:chOff x="2361378" y="5436436"/>
            <a:chExt cx="992777" cy="955758"/>
          </a:xfrm>
        </p:grpSpPr>
        <p:sp>
          <p:nvSpPr>
            <p:cNvPr id="97" name="Oval 96"/>
            <p:cNvSpPr/>
            <p:nvPr/>
          </p:nvSpPr>
          <p:spPr>
            <a:xfrm>
              <a:off x="2361378" y="5436436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TE-toimisto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486743" y="6084418"/>
              <a:ext cx="780556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Haastaja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663293" y="4349298"/>
            <a:ext cx="744582" cy="702061"/>
            <a:chOff x="2361378" y="5436436"/>
            <a:chExt cx="992777" cy="936081"/>
          </a:xfrm>
        </p:grpSpPr>
        <p:sp>
          <p:nvSpPr>
            <p:cNvPr id="100" name="Oval 99"/>
            <p:cNvSpPr/>
            <p:nvPr/>
          </p:nvSpPr>
          <p:spPr>
            <a:xfrm>
              <a:off x="2361378" y="5436436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Perhe-neuvola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552447" y="6064741"/>
              <a:ext cx="720711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Ohjaaja</a:t>
              </a:r>
            </a:p>
          </p:txBody>
        </p:sp>
      </p:grpSp>
      <p:sp>
        <p:nvSpPr>
          <p:cNvPr id="102" name="Oval 101"/>
          <p:cNvSpPr/>
          <p:nvPr/>
        </p:nvSpPr>
        <p:spPr>
          <a:xfrm>
            <a:off x="4193125" y="3863337"/>
            <a:ext cx="744583" cy="529047"/>
          </a:xfrm>
          <a:prstGeom prst="ellipse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prstClr val="white"/>
                </a:solidFill>
              </a:rPr>
              <a:t>Leipä-jono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429446" y="1245643"/>
            <a:ext cx="822661" cy="568151"/>
            <a:chOff x="2321052" y="5445256"/>
            <a:chExt cx="1096881" cy="757534"/>
          </a:xfrm>
        </p:grpSpPr>
        <p:sp>
          <p:nvSpPr>
            <p:cNvPr id="104" name="Oval 103"/>
            <p:cNvSpPr/>
            <p:nvPr/>
          </p:nvSpPr>
          <p:spPr>
            <a:xfrm>
              <a:off x="2342622" y="5445256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Nuotta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321052" y="5895014"/>
              <a:ext cx="1096881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Mahdollistaja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8161078" y="5601092"/>
            <a:ext cx="579005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900" dirty="0">
                <a:solidFill>
                  <a:prstClr val="black"/>
                </a:solidFill>
              </a:rPr>
              <a:t>Valistaja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92045" y="2969092"/>
            <a:ext cx="601447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900" dirty="0">
                <a:solidFill>
                  <a:prstClr val="black"/>
                </a:solidFill>
              </a:rPr>
              <a:t>Kapteeni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936170" y="3120208"/>
            <a:ext cx="527709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900" dirty="0">
                <a:solidFill>
                  <a:prstClr val="black"/>
                </a:solidFill>
              </a:rPr>
              <a:t>Sankari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932140" y="3288315"/>
            <a:ext cx="513282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900" dirty="0">
                <a:solidFill>
                  <a:prstClr val="black"/>
                </a:solidFill>
              </a:rPr>
              <a:t>Pääosa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7056097" y="3568242"/>
            <a:ext cx="1008609" cy="950177"/>
            <a:chOff x="1446864" y="2564537"/>
            <a:chExt cx="1344812" cy="1266903"/>
          </a:xfrm>
        </p:grpSpPr>
        <p:grpSp>
          <p:nvGrpSpPr>
            <p:cNvPr id="115" name="Group 114"/>
            <p:cNvGrpSpPr/>
            <p:nvPr/>
          </p:nvGrpSpPr>
          <p:grpSpPr>
            <a:xfrm>
              <a:off x="1525442" y="2564537"/>
              <a:ext cx="1105989" cy="1013171"/>
              <a:chOff x="6772227" y="2512647"/>
              <a:chExt cx="1105989" cy="1013171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6772227" y="2512647"/>
                <a:ext cx="1105989" cy="705395"/>
              </a:xfrm>
              <a:prstGeom prst="ellipse">
                <a:avLst/>
              </a:prstGeom>
              <a:solidFill>
                <a:srgbClr val="6699FF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900" dirty="0">
                    <a:solidFill>
                      <a:prstClr val="white"/>
                    </a:solidFill>
                  </a:rPr>
                  <a:t>Psykiatri-</a:t>
                </a:r>
                <a:r>
                  <a:rPr lang="fi-FI" sz="900" dirty="0" err="1">
                    <a:solidFill>
                      <a:prstClr val="white"/>
                    </a:solidFill>
                  </a:rPr>
                  <a:t>nen</a:t>
                </a:r>
                <a:r>
                  <a:rPr lang="fi-FI" sz="900" dirty="0">
                    <a:solidFill>
                      <a:prstClr val="white"/>
                    </a:solidFill>
                  </a:rPr>
                  <a:t> </a:t>
                </a:r>
                <a:r>
                  <a:rPr lang="fi-FI" sz="900" dirty="0" err="1">
                    <a:solidFill>
                      <a:prstClr val="white"/>
                    </a:solidFill>
                  </a:rPr>
                  <a:t>polikli-nikka</a:t>
                </a:r>
                <a:endParaRPr lang="fi-FI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002067" y="3218042"/>
                <a:ext cx="720710" cy="30777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sz="900" dirty="0">
                    <a:solidFill>
                      <a:prstClr val="black"/>
                    </a:solidFill>
                  </a:rPr>
                  <a:t>Ohjaaja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446864" y="3523664"/>
              <a:ext cx="1344812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Oman tien kulkija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390826" y="4339205"/>
            <a:ext cx="869620" cy="1161227"/>
            <a:chOff x="1471562" y="2377448"/>
            <a:chExt cx="1159493" cy="1548303"/>
          </a:xfrm>
        </p:grpSpPr>
        <p:grpSp>
          <p:nvGrpSpPr>
            <p:cNvPr id="123" name="Group 122"/>
            <p:cNvGrpSpPr/>
            <p:nvPr/>
          </p:nvGrpSpPr>
          <p:grpSpPr>
            <a:xfrm>
              <a:off x="1490570" y="2377448"/>
              <a:ext cx="1140485" cy="1053051"/>
              <a:chOff x="4635588" y="3562001"/>
              <a:chExt cx="1140485" cy="1053051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4635588" y="3712622"/>
                <a:ext cx="992777" cy="705395"/>
              </a:xfrm>
              <a:prstGeom prst="ellipse">
                <a:avLst/>
              </a:prstGeom>
              <a:solidFill>
                <a:srgbClr val="6699FF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900" dirty="0" err="1">
                    <a:solidFill>
                      <a:prstClr val="white"/>
                    </a:solidFill>
                  </a:rPr>
                  <a:t>Sosiaali</a:t>
                </a:r>
                <a:r>
                  <a:rPr lang="fi-FI" sz="900" dirty="0">
                    <a:solidFill>
                      <a:prstClr val="white"/>
                    </a:solidFill>
                  </a:rPr>
                  <a:t>-palvelu-toimisto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694152" y="3562001"/>
                <a:ext cx="1081921" cy="30777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sz="900" dirty="0">
                    <a:solidFill>
                      <a:prstClr val="black"/>
                    </a:solidFill>
                  </a:rPr>
                  <a:t>Kirstunvartija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786753" y="4307276"/>
                <a:ext cx="754908" cy="30777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sz="900" dirty="0">
                    <a:solidFill>
                      <a:prstClr val="black"/>
                    </a:solidFill>
                  </a:rPr>
                  <a:t>Päättäjä</a:t>
                </a: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1613353" y="3617975"/>
              <a:ext cx="825440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Perämies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471562" y="3334526"/>
              <a:ext cx="1143903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Pelinrakentaja</a:t>
              </a:r>
            </a:p>
          </p:txBody>
        </p:sp>
      </p:grpSp>
      <p:sp>
        <p:nvSpPr>
          <p:cNvPr id="131" name="Oval 130"/>
          <p:cNvSpPr/>
          <p:nvPr/>
        </p:nvSpPr>
        <p:spPr>
          <a:xfrm>
            <a:off x="4442422" y="3256658"/>
            <a:ext cx="744583" cy="529047"/>
          </a:xfrm>
          <a:prstGeom prst="ellipse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prstClr val="white"/>
                </a:solidFill>
              </a:rPr>
              <a:t>Koulu-</a:t>
            </a:r>
            <a:r>
              <a:rPr lang="fi-FI" sz="900" dirty="0" err="1">
                <a:solidFill>
                  <a:prstClr val="white"/>
                </a:solidFill>
              </a:rPr>
              <a:t>tervey</a:t>
            </a:r>
            <a:r>
              <a:rPr lang="fi-FI" sz="900" dirty="0">
                <a:solidFill>
                  <a:prstClr val="white"/>
                </a:solidFill>
              </a:rPr>
              <a:t>-</a:t>
            </a:r>
            <a:r>
              <a:rPr lang="fi-FI" sz="900" dirty="0" err="1">
                <a:solidFill>
                  <a:prstClr val="white"/>
                </a:solidFill>
              </a:rPr>
              <a:t>den</a:t>
            </a:r>
            <a:r>
              <a:rPr lang="fi-FI" sz="900" dirty="0">
                <a:solidFill>
                  <a:prstClr val="white"/>
                </a:solidFill>
              </a:rPr>
              <a:t>-huolto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4966947" y="1779529"/>
            <a:ext cx="776175" cy="646107"/>
            <a:chOff x="9569990" y="2084705"/>
            <a:chExt cx="1034900" cy="861477"/>
          </a:xfrm>
        </p:grpSpPr>
        <p:sp>
          <p:nvSpPr>
            <p:cNvPr id="132" name="Oval 131"/>
            <p:cNvSpPr/>
            <p:nvPr/>
          </p:nvSpPr>
          <p:spPr>
            <a:xfrm>
              <a:off x="9569990" y="2084705"/>
              <a:ext cx="992777" cy="70539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prstClr val="white"/>
                  </a:solidFill>
                </a:rPr>
                <a:t>Nuoriso-toimi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683270" y="2638406"/>
              <a:ext cx="921620" cy="3077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prstClr val="black"/>
                  </a:solidFill>
                </a:rPr>
                <a:t>”Peesaaja”</a:t>
              </a:r>
            </a:p>
          </p:txBody>
        </p:sp>
      </p:grpSp>
      <p:sp>
        <p:nvSpPr>
          <p:cNvPr id="135" name="Oval 134"/>
          <p:cNvSpPr/>
          <p:nvPr/>
        </p:nvSpPr>
        <p:spPr>
          <a:xfrm>
            <a:off x="3554418" y="5263169"/>
            <a:ext cx="744583" cy="529047"/>
          </a:xfrm>
          <a:prstGeom prst="ellipse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 err="1">
                <a:solidFill>
                  <a:prstClr val="white"/>
                </a:solidFill>
              </a:rPr>
              <a:t>Sosiaali</a:t>
            </a:r>
            <a:r>
              <a:rPr lang="fi-FI" sz="900" dirty="0">
                <a:solidFill>
                  <a:prstClr val="white"/>
                </a:solidFill>
              </a:rPr>
              <a:t>-lauta-kunta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80386" y="331130"/>
            <a:ext cx="8078805" cy="782605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Map</a:t>
            </a:r>
            <a:r>
              <a:rPr lang="fi-FI" dirty="0" smtClean="0"/>
              <a:t> of </a:t>
            </a:r>
            <a:r>
              <a:rPr lang="fi-FI" dirty="0" err="1" smtClean="0"/>
              <a:t>Actors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Child </a:t>
            </a:r>
            <a:r>
              <a:rPr lang="fi-FI" dirty="0" err="1" smtClean="0"/>
              <a:t>Protection</a:t>
            </a:r>
            <a:r>
              <a:rPr lang="fi-FI" dirty="0" smtClean="0"/>
              <a:t> </a:t>
            </a:r>
            <a:r>
              <a:rPr lang="fi-FI" dirty="0" err="1" smtClean="0"/>
              <a:t>Ecosystem</a:t>
            </a:r>
            <a:r>
              <a:rPr lang="fi-FI" dirty="0" smtClean="0"/>
              <a:t> (A)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391886" y="6361611"/>
            <a:ext cx="480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>
                <a:solidFill>
                  <a:prstClr val="black"/>
                </a:solidFill>
              </a:rPr>
              <a:t>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5780" y="1828801"/>
            <a:ext cx="10972800" cy="4525963"/>
          </a:xfrm>
        </p:spPr>
        <p:txBody>
          <a:bodyPr/>
          <a:lstStyle/>
          <a:p>
            <a:r>
              <a:rPr lang="fi-FI" u="sng" dirty="0" smtClean="0"/>
              <a:t>Data </a:t>
            </a:r>
            <a:r>
              <a:rPr lang="fi-FI" u="sng" dirty="0" err="1" smtClean="0"/>
              <a:t>collection</a:t>
            </a:r>
            <a:r>
              <a:rPr lang="fi-FI" u="sng" dirty="0" smtClean="0"/>
              <a:t>:</a:t>
            </a:r>
          </a:p>
          <a:p>
            <a:r>
              <a:rPr lang="fi-FI" dirty="0" err="1" smtClean="0"/>
              <a:t>Interviews</a:t>
            </a:r>
            <a:r>
              <a:rPr lang="fi-FI" dirty="0" smtClean="0"/>
              <a:t> (</a:t>
            </a:r>
            <a:r>
              <a:rPr lang="fi-FI" dirty="0"/>
              <a:t>3</a:t>
            </a:r>
            <a:r>
              <a:rPr lang="fi-FI" dirty="0" smtClean="0"/>
              <a:t>) &amp; </a:t>
            </a:r>
            <a:r>
              <a:rPr lang="fi-FI" dirty="0" err="1" smtClean="0"/>
              <a:t>complementary</a:t>
            </a:r>
            <a:r>
              <a:rPr lang="fi-FI" dirty="0" smtClean="0"/>
              <a:t> </a:t>
            </a:r>
            <a:r>
              <a:rPr lang="fi-FI" dirty="0" err="1" smtClean="0"/>
              <a:t>interviews</a:t>
            </a:r>
            <a:r>
              <a:rPr lang="fi-FI" dirty="0" smtClean="0"/>
              <a:t> (</a:t>
            </a:r>
            <a:r>
              <a:rPr lang="fi-FI" dirty="0"/>
              <a:t>5</a:t>
            </a:r>
            <a:r>
              <a:rPr lang="fi-FI" dirty="0" smtClean="0"/>
              <a:t>)</a:t>
            </a:r>
          </a:p>
          <a:p>
            <a:r>
              <a:rPr lang="fi-FI" dirty="0" smtClean="0"/>
              <a:t>Web </a:t>
            </a:r>
            <a:r>
              <a:rPr lang="fi-FI" dirty="0" err="1" smtClean="0"/>
              <a:t>surveys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/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workshops</a:t>
            </a:r>
            <a:r>
              <a:rPr lang="fi-FI" dirty="0" smtClean="0"/>
              <a:t> (4) </a:t>
            </a:r>
          </a:p>
          <a:p>
            <a:r>
              <a:rPr lang="fi-FI" u="sng" dirty="0" smtClean="0"/>
              <a:t>Data </a:t>
            </a:r>
            <a:r>
              <a:rPr lang="fi-FI" u="sng" dirty="0" err="1" smtClean="0"/>
              <a:t>analysis</a:t>
            </a:r>
            <a:r>
              <a:rPr lang="fi-FI" u="sng" dirty="0" smtClean="0"/>
              <a:t> and </a:t>
            </a:r>
            <a:r>
              <a:rPr lang="fi-FI" u="sng" dirty="0" err="1" smtClean="0"/>
              <a:t>synthesis</a:t>
            </a:r>
            <a:r>
              <a:rPr lang="fi-FI" u="sng" dirty="0" smtClean="0"/>
              <a:t>: </a:t>
            </a:r>
          </a:p>
          <a:p>
            <a:r>
              <a:rPr lang="fi-FI" dirty="0" err="1"/>
              <a:t>Participatory</a:t>
            </a:r>
            <a:r>
              <a:rPr lang="fi-FI" dirty="0"/>
              <a:t> action </a:t>
            </a:r>
            <a:r>
              <a:rPr lang="fi-FI" dirty="0" err="1"/>
              <a:t>scenario</a:t>
            </a:r>
            <a:r>
              <a:rPr lang="fi-FI" dirty="0"/>
              <a:t> </a:t>
            </a:r>
            <a:r>
              <a:rPr lang="fi-FI" dirty="0" err="1"/>
              <a:t>workshops</a:t>
            </a:r>
            <a:r>
              <a:rPr lang="fi-FI" dirty="0"/>
              <a:t> (6)</a:t>
            </a:r>
          </a:p>
          <a:p>
            <a:endParaRPr lang="fi-FI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1257" y="6505303"/>
            <a:ext cx="632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>
                <a:solidFill>
                  <a:prstClr val="black"/>
                </a:solidFill>
              </a:rPr>
              <a:t>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43172"/>
            <a:ext cx="10363200" cy="1470025"/>
          </a:xfrm>
        </p:spPr>
        <p:txBody>
          <a:bodyPr>
            <a:normAutofit/>
          </a:bodyPr>
          <a:lstStyle/>
          <a:p>
            <a:r>
              <a:rPr lang="fi-FI" sz="4400" dirty="0" err="1" smtClean="0"/>
              <a:t>Four</a:t>
            </a:r>
            <a:r>
              <a:rPr lang="fi-FI" sz="4400" dirty="0" smtClean="0"/>
              <a:t> </a:t>
            </a:r>
            <a:r>
              <a:rPr lang="fi-FI" sz="4400" dirty="0" err="1" smtClean="0"/>
              <a:t>Alternative</a:t>
            </a:r>
            <a:r>
              <a:rPr lang="fi-FI" sz="4400" dirty="0" smtClean="0"/>
              <a:t> </a:t>
            </a:r>
            <a:r>
              <a:rPr lang="fi-FI" sz="4400" dirty="0" err="1" smtClean="0"/>
              <a:t>Future</a:t>
            </a:r>
            <a:r>
              <a:rPr lang="fi-FI" sz="4400" dirty="0" smtClean="0"/>
              <a:t> </a:t>
            </a:r>
            <a:r>
              <a:rPr lang="fi-FI" sz="4400" dirty="0" err="1" smtClean="0"/>
              <a:t>Scenarios</a:t>
            </a:r>
            <a:r>
              <a:rPr lang="fi-FI" sz="4400" dirty="0" smtClean="0"/>
              <a:t/>
            </a:r>
            <a:br>
              <a:rPr lang="fi-FI" sz="4400" dirty="0" smtClean="0"/>
            </a:br>
            <a:r>
              <a:rPr lang="fi-FI" sz="4400" dirty="0" smtClean="0"/>
              <a:t>for </a:t>
            </a:r>
            <a:r>
              <a:rPr lang="fi-FI" sz="4400" dirty="0" err="1" smtClean="0"/>
              <a:t>the</a:t>
            </a:r>
            <a:r>
              <a:rPr lang="fi-FI" sz="4400" dirty="0" smtClean="0"/>
              <a:t> Child </a:t>
            </a:r>
            <a:r>
              <a:rPr lang="fi-FI" sz="4400" dirty="0" err="1" smtClean="0"/>
              <a:t>Protection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11879"/>
            <a:ext cx="8534400" cy="3968151"/>
          </a:xfrm>
        </p:spPr>
        <p:txBody>
          <a:bodyPr>
            <a:noAutofit/>
          </a:bodyPr>
          <a:lstStyle/>
          <a:p>
            <a:pPr algn="l"/>
            <a:r>
              <a:rPr lang="fi-FI" sz="2400" dirty="0" smtClean="0"/>
              <a:t>1. </a:t>
            </a:r>
            <a:r>
              <a:rPr lang="fi-FI" sz="2400" dirty="0" err="1" smtClean="0"/>
              <a:t>Promotive</a:t>
            </a:r>
            <a:r>
              <a:rPr lang="fi-FI" sz="2400" dirty="0" smtClean="0"/>
              <a:t> </a:t>
            </a:r>
            <a:r>
              <a:rPr lang="fi-FI" sz="2400" dirty="0"/>
              <a:t>(</a:t>
            </a:r>
            <a:r>
              <a:rPr lang="fi-FI" sz="2400" dirty="0" err="1"/>
              <a:t>proactive</a:t>
            </a:r>
            <a:r>
              <a:rPr lang="fi-FI" sz="2400" dirty="0"/>
              <a:t>, </a:t>
            </a:r>
            <a:r>
              <a:rPr lang="fi-FI" sz="2400" dirty="0" err="1"/>
              <a:t>virtual</a:t>
            </a:r>
            <a:r>
              <a:rPr lang="fi-FI" sz="2400" dirty="0"/>
              <a:t>) </a:t>
            </a:r>
            <a:endParaRPr lang="fi-FI" sz="2400" dirty="0" smtClean="0"/>
          </a:p>
          <a:p>
            <a:pPr algn="l"/>
            <a:r>
              <a:rPr lang="en-US" sz="2400" dirty="0" smtClean="0"/>
              <a:t>2. Primary </a:t>
            </a:r>
            <a:r>
              <a:rPr lang="en-US" sz="2400" dirty="0"/>
              <a:t>(proactive, face to face</a:t>
            </a:r>
            <a:r>
              <a:rPr lang="en-US" sz="2400" dirty="0" smtClean="0"/>
              <a:t>)</a:t>
            </a:r>
          </a:p>
          <a:p>
            <a:pPr algn="l"/>
            <a:r>
              <a:rPr lang="en-US" sz="2400" dirty="0" smtClean="0"/>
              <a:t>3. Secondary </a:t>
            </a:r>
            <a:r>
              <a:rPr lang="en-US" sz="2400" dirty="0"/>
              <a:t>(reactive, face to face) </a:t>
            </a:r>
            <a:endParaRPr lang="en-US" sz="2400" dirty="0" smtClean="0"/>
          </a:p>
          <a:p>
            <a:pPr algn="l"/>
            <a:r>
              <a:rPr lang="en-US" sz="2400" dirty="0" smtClean="0"/>
              <a:t>4</a:t>
            </a:r>
            <a:r>
              <a:rPr lang="en-US" sz="2400" dirty="0"/>
              <a:t>. Tertiary (reactive, virtual).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SWOT </a:t>
            </a:r>
            <a:r>
              <a:rPr lang="en-US" sz="2400" dirty="0"/>
              <a:t>analysis and action alternatives for each scenario were constructed. </a:t>
            </a:r>
            <a:r>
              <a:rPr lang="en-US" sz="2400" dirty="0" smtClean="0"/>
              <a:t>By </a:t>
            </a:r>
            <a:r>
              <a:rPr lang="en-US" sz="2400" dirty="0"/>
              <a:t>using visionary concept design, smart services and tools have been developed for the case family for the living in </a:t>
            </a:r>
            <a:r>
              <a:rPr lang="en-US" sz="2400" dirty="0" smtClean="0"/>
              <a:t>alternative scenarios, focusing on the </a:t>
            </a:r>
            <a:r>
              <a:rPr lang="en-US" sz="2400" dirty="0"/>
              <a:t>scenario 1. Flexibility for the other scenarios will be generated through what if –questions.</a:t>
            </a:r>
            <a:endParaRPr lang="fi-FI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4949" y="6622869"/>
            <a:ext cx="5212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6209875" y="1320498"/>
            <a:ext cx="381635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 err="1" smtClean="0">
                <a:solidFill>
                  <a:srgbClr val="7030A0"/>
                </a:solidFill>
                <a:latin typeface="Calibri" panose="020F0502020204030204"/>
              </a:rPr>
              <a:t>Scenario</a:t>
            </a:r>
            <a:r>
              <a:rPr lang="fi-FI" altLang="fi-FI" sz="2000" dirty="0" smtClean="0">
                <a:solidFill>
                  <a:srgbClr val="7030A0"/>
                </a:solidFill>
                <a:latin typeface="Calibri" panose="020F0502020204030204"/>
              </a:rPr>
              <a:t> 1 </a:t>
            </a:r>
            <a:r>
              <a:rPr lang="fi-FI" altLang="fi-FI" sz="2000" i="1" dirty="0" err="1" smtClean="0">
                <a:solidFill>
                  <a:srgbClr val="7030A0"/>
                </a:solidFill>
                <a:latin typeface="Calibri" panose="020F0502020204030204"/>
              </a:rPr>
              <a:t>Promotive</a:t>
            </a:r>
            <a:endParaRPr lang="fi-FI" altLang="fi-FI" sz="2000" i="1" dirty="0" smtClean="0">
              <a:solidFill>
                <a:srgbClr val="7030A0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altLang="fi-FI" sz="1600" b="1" dirty="0" smtClean="0">
                <a:solidFill>
                  <a:prstClr val="black"/>
                </a:solidFill>
                <a:latin typeface="Calibri" panose="020F0502020204030204"/>
              </a:rPr>
              <a:t>Health </a:t>
            </a:r>
            <a:r>
              <a:rPr lang="fi-FI" altLang="fi-FI" sz="1600" b="1" dirty="0" err="1" smtClean="0">
                <a:solidFill>
                  <a:prstClr val="black"/>
                </a:solidFill>
                <a:latin typeface="Calibri" panose="020F0502020204030204"/>
              </a:rPr>
              <a:t>driven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care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philosophy</a:t>
            </a:r>
            <a:endParaRPr lang="fi-FI" altLang="fi-FI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altLang="fi-FI" sz="1600" b="1" dirty="0" smtClean="0">
                <a:solidFill>
                  <a:prstClr val="black"/>
                </a:solidFill>
                <a:latin typeface="Calibri" panose="020F0502020204030204"/>
              </a:rPr>
              <a:t>Virtual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based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communication</a:t>
            </a:r>
            <a:endParaRPr lang="fi-FI" altLang="fi-FI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6153151" y="3286948"/>
            <a:ext cx="220579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000" dirty="0" smtClean="0">
              <a:solidFill>
                <a:srgbClr val="7030A0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000" dirty="0">
              <a:solidFill>
                <a:srgbClr val="7030A0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 err="1" smtClean="0">
                <a:solidFill>
                  <a:srgbClr val="7030A0"/>
                </a:solidFill>
                <a:latin typeface="Calibri" panose="020F0502020204030204"/>
              </a:rPr>
              <a:t>Scenario</a:t>
            </a:r>
            <a:r>
              <a:rPr lang="fi-FI" altLang="fi-FI" sz="2000" dirty="0" smtClean="0">
                <a:solidFill>
                  <a:srgbClr val="7030A0"/>
                </a:solidFill>
                <a:latin typeface="Calibri" panose="020F0502020204030204"/>
              </a:rPr>
              <a:t> 2 </a:t>
            </a:r>
            <a:r>
              <a:rPr lang="fi-FI" altLang="fi-FI" sz="2000" i="1" dirty="0" err="1" smtClean="0">
                <a:solidFill>
                  <a:srgbClr val="7030A0"/>
                </a:solidFill>
                <a:latin typeface="Calibri" panose="020F0502020204030204"/>
              </a:rPr>
              <a:t>Primary</a:t>
            </a:r>
            <a:r>
              <a:rPr lang="fi-FI" altLang="fi-FI" sz="20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endParaRPr lang="fi-FI" altLang="fi-FI" sz="1600" dirty="0">
              <a:solidFill>
                <a:prstClr val="black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altLang="fi-FI" sz="1600" b="1" dirty="0" smtClean="0">
                <a:solidFill>
                  <a:prstClr val="black"/>
                </a:solidFill>
                <a:latin typeface="Calibri" panose="020F0502020204030204"/>
              </a:rPr>
              <a:t>Health </a:t>
            </a:r>
            <a:r>
              <a:rPr lang="fi-FI" altLang="fi-FI" sz="1600" b="1" dirty="0" err="1" smtClean="0">
                <a:solidFill>
                  <a:prstClr val="black"/>
                </a:solidFill>
                <a:latin typeface="Calibri" panose="020F0502020204030204"/>
              </a:rPr>
              <a:t>driven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care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Philosophy</a:t>
            </a:r>
            <a:endParaRPr lang="fi-FI" altLang="fi-FI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altLang="fi-FI" sz="1600" b="1" dirty="0" smtClean="0">
                <a:solidFill>
                  <a:prstClr val="black"/>
                </a:solidFill>
                <a:latin typeface="Calibri" panose="020F0502020204030204"/>
              </a:rPr>
              <a:t>Active </a:t>
            </a:r>
            <a:r>
              <a:rPr lang="fi-FI" altLang="fi-FI" sz="1600" b="1" dirty="0" err="1" smtClean="0">
                <a:solidFill>
                  <a:prstClr val="black"/>
                </a:solidFill>
                <a:latin typeface="Calibri" panose="020F0502020204030204"/>
              </a:rPr>
              <a:t>individuals</a:t>
            </a:r>
            <a:endParaRPr lang="fi-FI" altLang="fi-FI" sz="16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Weak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signals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collection</a:t>
            </a:r>
            <a:endParaRPr lang="fi-FI" alt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3768853" y="1290713"/>
            <a:ext cx="24651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 err="1" smtClean="0">
                <a:solidFill>
                  <a:srgbClr val="7030A0"/>
                </a:solidFill>
                <a:latin typeface="Calibri" panose="020F0502020204030204"/>
              </a:rPr>
              <a:t>Scenario</a:t>
            </a:r>
            <a:r>
              <a:rPr lang="fi-FI" altLang="fi-FI" sz="2000" dirty="0" smtClean="0">
                <a:solidFill>
                  <a:srgbClr val="7030A0"/>
                </a:solidFill>
                <a:latin typeface="Calibri" panose="020F0502020204030204"/>
              </a:rPr>
              <a:t> 4 </a:t>
            </a:r>
            <a:r>
              <a:rPr lang="fi-FI" altLang="fi-FI" sz="2000" i="1" dirty="0" err="1" smtClean="0">
                <a:solidFill>
                  <a:srgbClr val="7030A0"/>
                </a:solidFill>
                <a:latin typeface="Calibri" panose="020F0502020204030204"/>
              </a:rPr>
              <a:t>Tertiary</a:t>
            </a:r>
            <a:endParaRPr lang="fi-FI" altLang="fi-FI" sz="2000" i="1" dirty="0">
              <a:solidFill>
                <a:srgbClr val="7030A0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altLang="fi-FI" sz="1600" b="1" dirty="0" err="1" smtClean="0">
                <a:solidFill>
                  <a:prstClr val="black"/>
                </a:solidFill>
                <a:latin typeface="Calibri" panose="020F0502020204030204"/>
              </a:rPr>
              <a:t>Illness</a:t>
            </a:r>
            <a:r>
              <a:rPr lang="fi-FI" altLang="fi-FI" sz="16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b="1" dirty="0" err="1" smtClean="0">
                <a:solidFill>
                  <a:prstClr val="black"/>
                </a:solidFill>
                <a:latin typeface="Calibri" panose="020F0502020204030204"/>
              </a:rPr>
              <a:t>driven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care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philosophy</a:t>
            </a:r>
            <a:endParaRPr lang="fi-FI" altLang="fi-FI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altLang="fi-FI" sz="1600" b="1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lang="fi-FI" altLang="fi-FI" sz="1600" b="1" dirty="0" smtClean="0">
                <a:solidFill>
                  <a:prstClr val="black"/>
                </a:solidFill>
                <a:latin typeface="Calibri" panose="020F0502020204030204"/>
              </a:rPr>
              <a:t>irtual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based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communication</a:t>
            </a:r>
            <a:endParaRPr lang="fi-FI" alt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3485995" y="3266745"/>
            <a:ext cx="263136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000" dirty="0" smtClean="0">
              <a:solidFill>
                <a:srgbClr val="7030A0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000" dirty="0">
              <a:solidFill>
                <a:srgbClr val="7030A0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 err="1" smtClean="0">
                <a:solidFill>
                  <a:srgbClr val="7030A0"/>
                </a:solidFill>
                <a:latin typeface="Calibri" panose="020F0502020204030204"/>
              </a:rPr>
              <a:t>Scenario</a:t>
            </a:r>
            <a:r>
              <a:rPr lang="fi-FI" altLang="fi-FI" sz="2000" dirty="0" smtClean="0">
                <a:solidFill>
                  <a:srgbClr val="7030A0"/>
                </a:solidFill>
                <a:latin typeface="Calibri" panose="020F0502020204030204"/>
              </a:rPr>
              <a:t> 3 </a:t>
            </a:r>
            <a:r>
              <a:rPr lang="fi-FI" altLang="fi-FI" sz="2000" i="1" dirty="0" err="1" smtClean="0">
                <a:solidFill>
                  <a:srgbClr val="7030A0"/>
                </a:solidFill>
                <a:latin typeface="Calibri" panose="020F0502020204030204"/>
              </a:rPr>
              <a:t>Secondary</a:t>
            </a:r>
            <a:endParaRPr lang="fi-FI" altLang="fi-FI" sz="2000" i="1" dirty="0" smtClean="0">
              <a:solidFill>
                <a:srgbClr val="7030A0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i="1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altLang="fi-FI" sz="1600" b="1" i="1" dirty="0" err="1" smtClean="0">
                <a:solidFill>
                  <a:prstClr val="black"/>
                </a:solidFill>
                <a:latin typeface="Calibri" panose="020F0502020204030204"/>
              </a:rPr>
              <a:t>Illness</a:t>
            </a:r>
            <a:r>
              <a:rPr lang="fi-FI" altLang="fi-FI" sz="1600" b="1" i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b="1" i="1" dirty="0" err="1" smtClean="0">
                <a:solidFill>
                  <a:prstClr val="black"/>
                </a:solidFill>
                <a:latin typeface="Calibri" panose="020F0502020204030204"/>
              </a:rPr>
              <a:t>driven</a:t>
            </a:r>
            <a:r>
              <a:rPr lang="fi-FI" altLang="fi-FI" sz="1600" i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i="1" dirty="0" err="1" smtClean="0">
                <a:solidFill>
                  <a:prstClr val="black"/>
                </a:solidFill>
                <a:latin typeface="Calibri" panose="020F0502020204030204"/>
              </a:rPr>
              <a:t>care</a:t>
            </a:r>
            <a:r>
              <a:rPr lang="fi-FI" altLang="fi-FI" sz="1600" i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i="1" dirty="0" err="1" smtClean="0">
                <a:solidFill>
                  <a:prstClr val="black"/>
                </a:solidFill>
                <a:latin typeface="Calibri" panose="020F0502020204030204"/>
              </a:rPr>
              <a:t>philosophy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altLang="fi-FI" sz="1600" b="1" dirty="0" smtClean="0">
                <a:solidFill>
                  <a:prstClr val="black"/>
                </a:solidFill>
                <a:latin typeface="Calibri" panose="020F0502020204030204"/>
              </a:rPr>
              <a:t>Personal </a:t>
            </a:r>
            <a:r>
              <a:rPr lang="fi-FI" altLang="fi-FI" sz="1600" b="1" dirty="0" err="1" smtClean="0">
                <a:solidFill>
                  <a:prstClr val="black"/>
                </a:solidFill>
                <a:latin typeface="Calibri" panose="020F0502020204030204"/>
              </a:rPr>
              <a:t>contacts</a:t>
            </a:r>
            <a:endParaRPr lang="fi-FI" altLang="fi-FI" sz="16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Traditional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,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present</a:t>
            </a:r>
            <a:r>
              <a:rPr lang="fi-FI" altLang="fi-FI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anose="020F0502020204030204"/>
              </a:rPr>
              <a:t>situation</a:t>
            </a:r>
            <a:endParaRPr lang="fi-FI" altLang="fi-FI" sz="1600" dirty="0">
              <a:solidFill>
                <a:prstClr val="black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0309" y="962757"/>
            <a:ext cx="5320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B0F0"/>
                </a:solidFill>
              </a:rPr>
              <a:t>Virtual</a:t>
            </a:r>
            <a:r>
              <a:rPr lang="fi-FI" sz="2000" dirty="0" smtClean="0">
                <a:solidFill>
                  <a:srgbClr val="00B0F0"/>
                </a:solidFill>
              </a:rPr>
              <a:t> </a:t>
            </a:r>
            <a:r>
              <a:rPr lang="fi-FI" sz="2000" dirty="0" smtClean="0">
                <a:solidFill>
                  <a:srgbClr val="00B0F0"/>
                </a:solidFill>
              </a:rPr>
              <a:t>(</a:t>
            </a:r>
            <a:r>
              <a:rPr lang="fi-FI" sz="2000" dirty="0" err="1" smtClean="0">
                <a:solidFill>
                  <a:srgbClr val="00B0F0"/>
                </a:solidFill>
              </a:rPr>
              <a:t>physical</a:t>
            </a:r>
            <a:r>
              <a:rPr lang="fi-FI" sz="2000" dirty="0" smtClean="0">
                <a:solidFill>
                  <a:srgbClr val="00B0F0"/>
                </a:solidFill>
              </a:rPr>
              <a:t> </a:t>
            </a:r>
            <a:r>
              <a:rPr lang="fi-FI" sz="2000" dirty="0" err="1" smtClean="0">
                <a:solidFill>
                  <a:srgbClr val="00B0F0"/>
                </a:solidFill>
              </a:rPr>
              <a:t>service</a:t>
            </a:r>
            <a:r>
              <a:rPr lang="fi-FI" sz="2000" dirty="0" smtClean="0">
                <a:solidFill>
                  <a:srgbClr val="00B0F0"/>
                </a:solidFill>
              </a:rPr>
              <a:t> </a:t>
            </a:r>
            <a:r>
              <a:rPr lang="fi-FI" sz="2000" dirty="0" err="1" smtClean="0">
                <a:solidFill>
                  <a:srgbClr val="00B0F0"/>
                </a:solidFill>
              </a:rPr>
              <a:t>will</a:t>
            </a:r>
            <a:r>
              <a:rPr lang="fi-FI" sz="2000" dirty="0" smtClean="0">
                <a:solidFill>
                  <a:srgbClr val="00B0F0"/>
                </a:solidFill>
              </a:rPr>
              <a:t> </a:t>
            </a:r>
            <a:r>
              <a:rPr lang="fi-FI" sz="2000" dirty="0" err="1" smtClean="0">
                <a:solidFill>
                  <a:srgbClr val="00B0F0"/>
                </a:solidFill>
              </a:rPr>
              <a:t>supply</a:t>
            </a:r>
            <a:r>
              <a:rPr lang="fi-FI" sz="2000" dirty="0" smtClean="0">
                <a:solidFill>
                  <a:srgbClr val="00B0F0"/>
                </a:solidFill>
              </a:rPr>
              <a:t>)</a:t>
            </a:r>
            <a:endParaRPr lang="fi-FI" sz="2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0752" y="5468877"/>
            <a:ext cx="444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 smtClean="0">
                <a:solidFill>
                  <a:srgbClr val="00B0F0"/>
                </a:solidFill>
              </a:rPr>
              <a:t>Face</a:t>
            </a:r>
            <a:r>
              <a:rPr lang="fi-FI" sz="2000" b="1" dirty="0" smtClean="0">
                <a:solidFill>
                  <a:srgbClr val="00B0F0"/>
                </a:solidFill>
              </a:rPr>
              <a:t> to </a:t>
            </a:r>
            <a:r>
              <a:rPr lang="fi-FI" sz="2000" b="1" dirty="0" err="1" smtClean="0">
                <a:solidFill>
                  <a:srgbClr val="00B0F0"/>
                </a:solidFill>
              </a:rPr>
              <a:t>Face</a:t>
            </a:r>
            <a:r>
              <a:rPr lang="fi-FI" sz="2000" b="1" dirty="0" smtClean="0">
                <a:solidFill>
                  <a:srgbClr val="00B0F0"/>
                </a:solidFill>
              </a:rPr>
              <a:t> </a:t>
            </a:r>
            <a:r>
              <a:rPr lang="fi-FI" sz="2000" dirty="0" smtClean="0">
                <a:solidFill>
                  <a:srgbClr val="00B0F0"/>
                </a:solidFill>
              </a:rPr>
              <a:t>(</a:t>
            </a:r>
            <a:r>
              <a:rPr lang="fi-FI" sz="2000" dirty="0" err="1" smtClean="0">
                <a:solidFill>
                  <a:srgbClr val="00B0F0"/>
                </a:solidFill>
              </a:rPr>
              <a:t>virtual</a:t>
            </a:r>
            <a:r>
              <a:rPr lang="fi-FI" sz="2000" dirty="0" smtClean="0">
                <a:solidFill>
                  <a:srgbClr val="00B0F0"/>
                </a:solidFill>
              </a:rPr>
              <a:t> </a:t>
            </a:r>
            <a:r>
              <a:rPr lang="fi-FI" sz="2000" dirty="0" err="1" smtClean="0">
                <a:solidFill>
                  <a:srgbClr val="00B0F0"/>
                </a:solidFill>
              </a:rPr>
              <a:t>service</a:t>
            </a:r>
            <a:r>
              <a:rPr lang="fi-FI" sz="2000" dirty="0" smtClean="0">
                <a:solidFill>
                  <a:srgbClr val="00B0F0"/>
                </a:solidFill>
              </a:rPr>
              <a:t> </a:t>
            </a:r>
            <a:r>
              <a:rPr lang="fi-FI" sz="2000" dirty="0" err="1" smtClean="0">
                <a:solidFill>
                  <a:srgbClr val="00B0F0"/>
                </a:solidFill>
              </a:rPr>
              <a:t>will</a:t>
            </a:r>
            <a:r>
              <a:rPr lang="fi-FI" sz="2000" dirty="0" smtClean="0">
                <a:solidFill>
                  <a:srgbClr val="00B0F0"/>
                </a:solidFill>
              </a:rPr>
              <a:t> </a:t>
            </a:r>
            <a:r>
              <a:rPr lang="fi-FI" sz="2000" dirty="0" err="1" smtClean="0">
                <a:solidFill>
                  <a:srgbClr val="00B0F0"/>
                </a:solidFill>
              </a:rPr>
              <a:t>supply</a:t>
            </a:r>
            <a:r>
              <a:rPr lang="fi-FI" sz="2000" dirty="0" smtClean="0">
                <a:solidFill>
                  <a:srgbClr val="00B0F0"/>
                </a:solidFill>
              </a:rPr>
              <a:t>)</a:t>
            </a:r>
            <a:endParaRPr lang="fi-FI" sz="20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0339" y="3118059"/>
            <a:ext cx="116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 smtClean="0">
                <a:solidFill>
                  <a:srgbClr val="00B0F0"/>
                </a:solidFill>
              </a:rPr>
              <a:t>Reactive</a:t>
            </a:r>
            <a:r>
              <a:rPr lang="fi-FI" sz="2000" dirty="0" smtClean="0">
                <a:solidFill>
                  <a:srgbClr val="70AD47"/>
                </a:solidFill>
              </a:rPr>
              <a:t> </a:t>
            </a:r>
            <a:endParaRPr lang="fi-FI" sz="2000" dirty="0">
              <a:solidFill>
                <a:srgbClr val="70AD4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9103" y="3116485"/>
            <a:ext cx="175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 smtClean="0">
                <a:solidFill>
                  <a:srgbClr val="00B0F0"/>
                </a:solidFill>
              </a:rPr>
              <a:t>Proactive</a:t>
            </a:r>
            <a:endParaRPr lang="fi-FI" sz="2000" b="1" dirty="0">
              <a:solidFill>
                <a:srgbClr val="00B0F0"/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6141995" y="1427552"/>
            <a:ext cx="20936" cy="40413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fi-FI" sz="1600">
              <a:solidFill>
                <a:prstClr val="black"/>
              </a:solidFill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095749" y="3229797"/>
            <a:ext cx="4438651" cy="25289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fi-FI" sz="1600">
              <a:solidFill>
                <a:prstClr val="black"/>
              </a:solidFill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3619135" y="3010942"/>
            <a:ext cx="5211440" cy="718880"/>
          </a:xfrm>
          <a:prstGeom prst="ellipse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i-FI" sz="1351">
              <a:solidFill>
                <a:prstClr val="black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3656191" y="3149442"/>
            <a:ext cx="506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strengths </a:t>
            </a:r>
            <a:r>
              <a:rPr lang="en-US" dirty="0">
                <a:solidFill>
                  <a:srgbClr val="00B0F0"/>
                </a:solidFill>
              </a:rPr>
              <a:t>and bottlenecks in the flow of information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970" y="276045"/>
            <a:ext cx="11004430" cy="19430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2" name="TextBox 1"/>
          <p:cNvSpPr txBox="1"/>
          <p:nvPr/>
        </p:nvSpPr>
        <p:spPr>
          <a:xfrm>
            <a:off x="274320" y="6554711"/>
            <a:ext cx="518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>
                <a:solidFill>
                  <a:prstClr val="black"/>
                </a:solidFill>
              </a:rPr>
              <a:t>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91" y="484173"/>
            <a:ext cx="1128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		</a:t>
            </a:r>
            <a:r>
              <a:rPr lang="fi-FI" sz="2000" b="1" dirty="0" smtClean="0">
                <a:solidFill>
                  <a:prstClr val="black"/>
                </a:solidFill>
              </a:rPr>
              <a:t>Case Porvoo </a:t>
            </a:r>
            <a:r>
              <a:rPr lang="fi-FI" sz="2000" b="1" dirty="0" err="1" smtClean="0">
                <a:solidFill>
                  <a:prstClr val="black"/>
                </a:solidFill>
              </a:rPr>
              <a:t>Scenarios</a:t>
            </a:r>
            <a:r>
              <a:rPr lang="fi-FI" sz="2000" b="1" dirty="0" smtClean="0">
                <a:solidFill>
                  <a:prstClr val="black"/>
                </a:solidFill>
              </a:rPr>
              <a:t> for Child </a:t>
            </a:r>
            <a:r>
              <a:rPr lang="fi-FI" sz="2000" b="1" dirty="0" err="1" smtClean="0">
                <a:solidFill>
                  <a:prstClr val="black"/>
                </a:solidFill>
              </a:rPr>
              <a:t>Protection</a:t>
            </a:r>
            <a:r>
              <a:rPr lang="fi-FI" sz="2000" b="1" dirty="0" smtClean="0">
                <a:solidFill>
                  <a:prstClr val="black"/>
                </a:solidFill>
              </a:rPr>
              <a:t> for </a:t>
            </a:r>
            <a:r>
              <a:rPr lang="fi-FI" sz="2000" b="1" dirty="0" err="1" smtClean="0">
                <a:solidFill>
                  <a:prstClr val="black"/>
                </a:solidFill>
              </a:rPr>
              <a:t>next</a:t>
            </a:r>
            <a:r>
              <a:rPr lang="fi-FI" sz="2000" b="1" dirty="0" smtClean="0">
                <a:solidFill>
                  <a:prstClr val="black"/>
                </a:solidFill>
              </a:rPr>
              <a:t> 20 </a:t>
            </a:r>
            <a:r>
              <a:rPr lang="fi-FI" sz="2000" b="1" dirty="0" err="1" smtClean="0">
                <a:solidFill>
                  <a:prstClr val="black"/>
                </a:solidFill>
              </a:rPr>
              <a:t>years</a:t>
            </a:r>
            <a:r>
              <a:rPr lang="fi-FI" sz="2000" b="1" dirty="0" smtClean="0">
                <a:solidFill>
                  <a:prstClr val="black"/>
                </a:solidFill>
              </a:rPr>
              <a:t> to </a:t>
            </a:r>
            <a:r>
              <a:rPr lang="fi-FI" sz="2000" b="1" dirty="0" err="1" smtClean="0">
                <a:solidFill>
                  <a:prstClr val="black"/>
                </a:solidFill>
              </a:rPr>
              <a:t>the</a:t>
            </a:r>
            <a:r>
              <a:rPr lang="fi-FI" sz="2000" b="1" dirty="0" smtClean="0">
                <a:solidFill>
                  <a:prstClr val="black"/>
                </a:solidFill>
              </a:rPr>
              <a:t> </a:t>
            </a:r>
            <a:r>
              <a:rPr lang="fi-FI" sz="2000" b="1" dirty="0" err="1" smtClean="0">
                <a:solidFill>
                  <a:prstClr val="black"/>
                </a:solidFill>
              </a:rPr>
              <a:t>year</a:t>
            </a:r>
            <a:r>
              <a:rPr lang="fi-FI" sz="2000" b="1" dirty="0" smtClean="0">
                <a:solidFill>
                  <a:prstClr val="black"/>
                </a:solidFill>
              </a:rPr>
              <a:t> 2035</a:t>
            </a:r>
            <a:r>
              <a:rPr lang="fi-FI" sz="2000" dirty="0" smtClean="0">
                <a:solidFill>
                  <a:prstClr val="black"/>
                </a:solidFill>
              </a:rPr>
              <a:t>  </a:t>
            </a:r>
            <a:endParaRPr lang="fi-FI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92" y="2136428"/>
            <a:ext cx="4067298" cy="18259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2136427"/>
            <a:ext cx="2649452" cy="1676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2321290"/>
            <a:ext cx="2597995" cy="16411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253" y="2593839"/>
            <a:ext cx="1988395" cy="1096013"/>
          </a:xfrm>
          <a:prstGeom prst="rect">
            <a:avLst/>
          </a:prstGeom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4900" dirty="0" smtClean="0"/>
              <a:t>Case Porvoo – </a:t>
            </a:r>
            <a:r>
              <a:rPr lang="fi-FI" sz="4900" dirty="0" err="1" smtClean="0"/>
              <a:t>The</a:t>
            </a:r>
            <a:r>
              <a:rPr lang="fi-FI" sz="4900" dirty="0" smtClean="0"/>
              <a:t> </a:t>
            </a:r>
            <a:r>
              <a:rPr lang="fi-FI" sz="4900" dirty="0" err="1" smtClean="0"/>
              <a:t>Path</a:t>
            </a:r>
            <a:r>
              <a:rPr lang="fi-FI" sz="4900" dirty="0" smtClean="0"/>
              <a:t> of Child </a:t>
            </a:r>
            <a:r>
              <a:rPr lang="fi-FI" sz="4900" dirty="0" err="1" smtClean="0"/>
              <a:t>Protection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i="1" dirty="0" smtClean="0">
                <a:solidFill>
                  <a:srgbClr val="00B0F0"/>
                </a:solidFill>
              </a:rPr>
              <a:t>just in </a:t>
            </a:r>
            <a:r>
              <a:rPr lang="fi-FI" sz="2000" i="1" dirty="0" err="1" smtClean="0">
                <a:solidFill>
                  <a:srgbClr val="00B0F0"/>
                </a:solidFill>
              </a:rPr>
              <a:t>order</a:t>
            </a:r>
            <a:r>
              <a:rPr lang="fi-FI" sz="2000" i="1" dirty="0" smtClean="0">
                <a:solidFill>
                  <a:srgbClr val="00B0F0"/>
                </a:solidFill>
              </a:rPr>
              <a:t> to </a:t>
            </a:r>
            <a:r>
              <a:rPr lang="fi-FI" sz="2000" i="1" dirty="0" err="1" smtClean="0">
                <a:solidFill>
                  <a:srgbClr val="00B0F0"/>
                </a:solidFill>
              </a:rPr>
              <a:t>get</a:t>
            </a:r>
            <a:r>
              <a:rPr lang="fi-FI" sz="2000" i="1" dirty="0" smtClean="0">
                <a:solidFill>
                  <a:srgbClr val="00B0F0"/>
                </a:solidFill>
              </a:rPr>
              <a:t> a </a:t>
            </a:r>
            <a:r>
              <a:rPr lang="fi-FI" sz="2000" i="1" dirty="0" err="1" smtClean="0">
                <a:solidFill>
                  <a:srgbClr val="00B0F0"/>
                </a:solidFill>
              </a:rPr>
              <a:t>glimpse</a:t>
            </a:r>
            <a:r>
              <a:rPr lang="fi-FI" sz="2000" i="1" dirty="0" smtClean="0">
                <a:solidFill>
                  <a:srgbClr val="00B0F0"/>
                </a:solidFill>
              </a:rPr>
              <a:t>…</a:t>
            </a:r>
            <a:endParaRPr lang="fi-FI" sz="2000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081451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rgbClr val="00B0F0"/>
                </a:solidFill>
              </a:rPr>
              <a:t>I </a:t>
            </a:r>
            <a:r>
              <a:rPr lang="fi-FI" sz="1600" b="1" dirty="0" err="1" smtClean="0">
                <a:solidFill>
                  <a:srgbClr val="00B0F0"/>
                </a:solidFill>
              </a:rPr>
              <a:t>Early</a:t>
            </a:r>
            <a:r>
              <a:rPr lang="fi-FI" sz="1600" b="1" dirty="0" smtClean="0">
                <a:solidFill>
                  <a:srgbClr val="00B0F0"/>
                </a:solidFill>
              </a:rPr>
              <a:t> </a:t>
            </a:r>
            <a:r>
              <a:rPr lang="fi-FI" sz="1600" b="1" dirty="0" err="1">
                <a:solidFill>
                  <a:srgbClr val="00B0F0"/>
                </a:solidFill>
              </a:rPr>
              <a:t>P</a:t>
            </a:r>
            <a:r>
              <a:rPr lang="fi-FI" sz="1600" b="1" dirty="0" err="1" smtClean="0">
                <a:solidFill>
                  <a:srgbClr val="00B0F0"/>
                </a:solidFill>
              </a:rPr>
              <a:t>hase</a:t>
            </a:r>
            <a:r>
              <a:rPr lang="fi-FI" sz="1600" b="1" dirty="0" smtClean="0">
                <a:solidFill>
                  <a:srgbClr val="00B0F0"/>
                </a:solidFill>
              </a:rPr>
              <a:t> (</a:t>
            </a:r>
            <a:r>
              <a:rPr lang="fi-FI" sz="1600" b="1" dirty="0" err="1" smtClean="0">
                <a:solidFill>
                  <a:srgbClr val="00B0F0"/>
                </a:solidFill>
              </a:rPr>
              <a:t>even</a:t>
            </a:r>
            <a:r>
              <a:rPr lang="fi-FI" sz="1600" b="1" dirty="0" smtClean="0">
                <a:solidFill>
                  <a:srgbClr val="00B0F0"/>
                </a:solidFill>
              </a:rPr>
              <a:t> </a:t>
            </a:r>
            <a:r>
              <a:rPr lang="fi-FI" sz="1600" b="1" dirty="0" err="1" smtClean="0">
                <a:solidFill>
                  <a:srgbClr val="00B0F0"/>
                </a:solidFill>
              </a:rPr>
              <a:t>before</a:t>
            </a:r>
            <a:r>
              <a:rPr lang="fi-FI" sz="1600" b="1" dirty="0" smtClean="0">
                <a:solidFill>
                  <a:srgbClr val="00B0F0"/>
                </a:solidFill>
              </a:rPr>
              <a:t> </a:t>
            </a:r>
            <a:r>
              <a:rPr lang="fi-FI" sz="1600" b="1" dirty="0" err="1" smtClean="0">
                <a:solidFill>
                  <a:srgbClr val="00B0F0"/>
                </a:solidFill>
              </a:rPr>
              <a:t>the</a:t>
            </a:r>
            <a:r>
              <a:rPr lang="fi-FI" sz="1600" b="1" dirty="0" smtClean="0">
                <a:solidFill>
                  <a:srgbClr val="00B0F0"/>
                </a:solidFill>
              </a:rPr>
              <a:t> </a:t>
            </a:r>
            <a:r>
              <a:rPr lang="fi-FI" sz="1600" b="1" dirty="0" err="1" smtClean="0">
                <a:solidFill>
                  <a:srgbClr val="00B0F0"/>
                </a:solidFill>
              </a:rPr>
              <a:t>birth</a:t>
            </a:r>
            <a:r>
              <a:rPr lang="fi-FI" sz="1600" b="1" dirty="0" smtClean="0">
                <a:solidFill>
                  <a:srgbClr val="00B0F0"/>
                </a:solidFill>
              </a:rPr>
              <a:t>)      II </a:t>
            </a:r>
            <a:r>
              <a:rPr lang="fi-FI" sz="1600" b="1" dirty="0" err="1" smtClean="0">
                <a:solidFill>
                  <a:srgbClr val="00B0F0"/>
                </a:solidFill>
              </a:rPr>
              <a:t>Starting</a:t>
            </a:r>
            <a:r>
              <a:rPr lang="fi-FI" sz="1600" b="1" dirty="0" smtClean="0">
                <a:solidFill>
                  <a:srgbClr val="00B0F0"/>
                </a:solidFill>
              </a:rPr>
              <a:t> </a:t>
            </a:r>
            <a:r>
              <a:rPr lang="fi-FI" sz="1600" b="1" dirty="0" err="1">
                <a:solidFill>
                  <a:srgbClr val="00B0F0"/>
                </a:solidFill>
              </a:rPr>
              <a:t>P</a:t>
            </a:r>
            <a:r>
              <a:rPr lang="fi-FI" sz="1600" b="1" dirty="0" err="1" smtClean="0">
                <a:solidFill>
                  <a:srgbClr val="00B0F0"/>
                </a:solidFill>
              </a:rPr>
              <a:t>hase</a:t>
            </a:r>
            <a:r>
              <a:rPr lang="fi-FI" sz="1600" b="1" dirty="0" smtClean="0">
                <a:solidFill>
                  <a:srgbClr val="00B0F0"/>
                </a:solidFill>
              </a:rPr>
              <a:t>                     III </a:t>
            </a:r>
            <a:r>
              <a:rPr lang="fi-FI" sz="1600" b="1" dirty="0" err="1" smtClean="0">
                <a:solidFill>
                  <a:srgbClr val="00B0F0"/>
                </a:solidFill>
              </a:rPr>
              <a:t>Process</a:t>
            </a:r>
            <a:r>
              <a:rPr lang="fi-FI" sz="1600" b="1" dirty="0" smtClean="0">
                <a:solidFill>
                  <a:srgbClr val="00B0F0"/>
                </a:solidFill>
              </a:rPr>
              <a:t> </a:t>
            </a:r>
            <a:r>
              <a:rPr lang="fi-FI" sz="1600" b="1" dirty="0" err="1" smtClean="0">
                <a:solidFill>
                  <a:srgbClr val="00B0F0"/>
                </a:solidFill>
              </a:rPr>
              <a:t>Phase</a:t>
            </a:r>
            <a:r>
              <a:rPr lang="fi-FI" sz="1600" b="1" dirty="0" smtClean="0">
                <a:solidFill>
                  <a:srgbClr val="00B0F0"/>
                </a:solidFill>
              </a:rPr>
              <a:t>        IV </a:t>
            </a:r>
            <a:r>
              <a:rPr lang="fi-FI" sz="1600" b="1" dirty="0" err="1" smtClean="0">
                <a:solidFill>
                  <a:srgbClr val="00B0F0"/>
                </a:solidFill>
              </a:rPr>
              <a:t>Closing</a:t>
            </a:r>
            <a:r>
              <a:rPr lang="fi-FI" sz="1600" b="1" dirty="0" smtClean="0">
                <a:solidFill>
                  <a:srgbClr val="00B0F0"/>
                </a:solidFill>
              </a:rPr>
              <a:t> </a:t>
            </a:r>
            <a:r>
              <a:rPr lang="fi-FI" sz="1600" b="1" dirty="0" err="1" smtClean="0">
                <a:solidFill>
                  <a:srgbClr val="00B0F0"/>
                </a:solidFill>
              </a:rPr>
              <a:t>Phase</a:t>
            </a:r>
            <a:r>
              <a:rPr lang="fi-FI" sz="1600" b="1" dirty="0" smtClean="0">
                <a:solidFill>
                  <a:srgbClr val="00B0F0"/>
                </a:solidFill>
              </a:rPr>
              <a:t>     V </a:t>
            </a:r>
            <a:r>
              <a:rPr lang="fi-FI" sz="1600" b="1" dirty="0" err="1" smtClean="0">
                <a:solidFill>
                  <a:srgbClr val="00B0F0"/>
                </a:solidFill>
              </a:rPr>
              <a:t>Follow</a:t>
            </a:r>
            <a:r>
              <a:rPr lang="fi-FI" sz="1600" b="1" dirty="0" smtClean="0">
                <a:solidFill>
                  <a:srgbClr val="00B0F0"/>
                </a:solidFill>
              </a:rPr>
              <a:t> </a:t>
            </a:r>
            <a:r>
              <a:rPr lang="fi-FI" sz="1600" b="1" dirty="0" err="1" smtClean="0">
                <a:solidFill>
                  <a:srgbClr val="00B0F0"/>
                </a:solidFill>
              </a:rPr>
              <a:t>up</a:t>
            </a:r>
            <a:r>
              <a:rPr lang="fi-FI" sz="1600" b="1" dirty="0" smtClean="0">
                <a:solidFill>
                  <a:srgbClr val="00B0F0"/>
                </a:solidFill>
              </a:rPr>
              <a:t> </a:t>
            </a:r>
            <a:r>
              <a:rPr lang="fi-FI" sz="1600" b="1" dirty="0" err="1" smtClean="0">
                <a:solidFill>
                  <a:srgbClr val="00B0F0"/>
                </a:solidFill>
              </a:rPr>
              <a:t>Phase</a:t>
            </a:r>
            <a:r>
              <a:rPr lang="fi-FI" sz="1600" b="1" dirty="0" smtClean="0">
                <a:solidFill>
                  <a:srgbClr val="00B0F0"/>
                </a:solidFill>
              </a:rPr>
              <a:t>  </a:t>
            </a:r>
            <a:endParaRPr lang="fi-FI" sz="16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068" y="6466114"/>
            <a:ext cx="496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>
                <a:solidFill>
                  <a:prstClr val="black"/>
                </a:solidFill>
              </a:rPr>
              <a:t>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Mother’s</a:t>
            </a:r>
            <a:r>
              <a:rPr lang="fi-FI" dirty="0" smtClean="0"/>
              <a:t> </a:t>
            </a:r>
            <a:r>
              <a:rPr lang="fi-FI" dirty="0" err="1" smtClean="0"/>
              <a:t>path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93" y="1600201"/>
            <a:ext cx="8045215" cy="4525433"/>
          </a:xfrm>
        </p:spPr>
      </p:pic>
      <p:sp>
        <p:nvSpPr>
          <p:cNvPr id="3" name="TextBox 2"/>
          <p:cNvSpPr txBox="1"/>
          <p:nvPr/>
        </p:nvSpPr>
        <p:spPr>
          <a:xfrm>
            <a:off x="378823" y="6426926"/>
            <a:ext cx="488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>
                <a:solidFill>
                  <a:prstClr val="black"/>
                </a:solidFill>
              </a:rPr>
              <a:t>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Child’s</a:t>
            </a:r>
            <a:r>
              <a:rPr lang="fi-FI" dirty="0" smtClean="0"/>
              <a:t> </a:t>
            </a:r>
            <a:r>
              <a:rPr lang="fi-FI" dirty="0" err="1" smtClean="0"/>
              <a:t>path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93" y="1600201"/>
            <a:ext cx="8045215" cy="4525433"/>
          </a:xfrm>
        </p:spPr>
      </p:pic>
      <p:sp>
        <p:nvSpPr>
          <p:cNvPr id="3" name="TextBox 2"/>
          <p:cNvSpPr txBox="1"/>
          <p:nvPr/>
        </p:nvSpPr>
        <p:spPr>
          <a:xfrm>
            <a:off x="287383" y="6479177"/>
            <a:ext cx="607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754" y="6479177"/>
            <a:ext cx="59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>
                <a:solidFill>
                  <a:prstClr val="black"/>
                </a:solidFill>
              </a:rPr>
              <a:t>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411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research environment: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ecosystem of wellbeing services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1719072" y="3793607"/>
            <a:ext cx="8887968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actors and their relations</a:t>
            </a:r>
            <a:endParaRPr lang="fi-FI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structures and processes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1" y="857251"/>
            <a:ext cx="7886700" cy="577851"/>
          </a:xfrm>
        </p:spPr>
        <p:txBody>
          <a:bodyPr>
            <a:normAutofit fontScale="90000"/>
          </a:bodyPr>
          <a:lstStyle/>
          <a:p>
            <a:r>
              <a:rPr lang="fi-FI" sz="2100" b="1" dirty="0" err="1" smtClean="0">
                <a:solidFill>
                  <a:srgbClr val="00B0F0"/>
                </a:solidFill>
              </a:rPr>
              <a:t>Early</a:t>
            </a:r>
            <a:r>
              <a:rPr lang="fi-FI" sz="2100" b="1" dirty="0" smtClean="0">
                <a:solidFill>
                  <a:srgbClr val="00B0F0"/>
                </a:solidFill>
              </a:rPr>
              <a:t> </a:t>
            </a:r>
            <a:r>
              <a:rPr lang="fi-FI" sz="2100" b="1" dirty="0" err="1" smtClean="0">
                <a:solidFill>
                  <a:srgbClr val="00B0F0"/>
                </a:solidFill>
              </a:rPr>
              <a:t>childhood</a:t>
            </a:r>
            <a:r>
              <a:rPr lang="fi-FI" sz="2100" b="1" dirty="0" smtClean="0">
                <a:solidFill>
                  <a:srgbClr val="00B0F0"/>
                </a:solidFill>
              </a:rPr>
              <a:t> </a:t>
            </a:r>
            <a:r>
              <a:rPr lang="fi-FI" sz="2100" b="1" dirty="0" err="1" smtClean="0">
                <a:solidFill>
                  <a:srgbClr val="00B0F0"/>
                </a:solidFill>
              </a:rPr>
              <a:t>including</a:t>
            </a:r>
            <a:r>
              <a:rPr lang="fi-FI" sz="2100" b="1" dirty="0" smtClean="0">
                <a:solidFill>
                  <a:srgbClr val="00B0F0"/>
                </a:solidFill>
              </a:rPr>
              <a:t> </a:t>
            </a:r>
            <a:r>
              <a:rPr lang="fi-FI" sz="2100" b="1" dirty="0" err="1" smtClean="0">
                <a:solidFill>
                  <a:srgbClr val="00B0F0"/>
                </a:solidFill>
              </a:rPr>
              <a:t>the</a:t>
            </a:r>
            <a:r>
              <a:rPr lang="fi-FI" sz="2100" b="1" dirty="0" smtClean="0">
                <a:solidFill>
                  <a:srgbClr val="00B0F0"/>
                </a:solidFill>
              </a:rPr>
              <a:t> </a:t>
            </a:r>
            <a:r>
              <a:rPr lang="fi-FI" sz="2100" b="1" dirty="0" err="1" smtClean="0">
                <a:solidFill>
                  <a:srgbClr val="00B0F0"/>
                </a:solidFill>
              </a:rPr>
              <a:t>time</a:t>
            </a:r>
            <a:r>
              <a:rPr lang="fi-FI" sz="2100" b="1" dirty="0" smtClean="0">
                <a:solidFill>
                  <a:srgbClr val="00B0F0"/>
                </a:solidFill>
              </a:rPr>
              <a:t> </a:t>
            </a:r>
            <a:r>
              <a:rPr lang="fi-FI" sz="2100" b="1" dirty="0" err="1" smtClean="0">
                <a:solidFill>
                  <a:srgbClr val="00B0F0"/>
                </a:solidFill>
              </a:rPr>
              <a:t>before</a:t>
            </a:r>
            <a:r>
              <a:rPr lang="fi-FI" sz="2100" b="1" dirty="0" smtClean="0">
                <a:solidFill>
                  <a:srgbClr val="00B0F0"/>
                </a:solidFill>
              </a:rPr>
              <a:t> </a:t>
            </a:r>
            <a:r>
              <a:rPr lang="fi-FI" sz="2100" b="1" dirty="0" err="1" smtClean="0">
                <a:solidFill>
                  <a:srgbClr val="00B0F0"/>
                </a:solidFill>
              </a:rPr>
              <a:t>the</a:t>
            </a:r>
            <a:r>
              <a:rPr lang="fi-FI" sz="2100" b="1" dirty="0" smtClean="0">
                <a:solidFill>
                  <a:srgbClr val="00B0F0"/>
                </a:solidFill>
              </a:rPr>
              <a:t> </a:t>
            </a:r>
            <a:r>
              <a:rPr lang="fi-FI" sz="2100" b="1" dirty="0" err="1" smtClean="0">
                <a:solidFill>
                  <a:srgbClr val="00B0F0"/>
                </a:solidFill>
              </a:rPr>
              <a:t>birth</a:t>
            </a:r>
            <a:r>
              <a:rPr lang="fi-FI" sz="2100" b="1" dirty="0" smtClean="0">
                <a:solidFill>
                  <a:srgbClr val="00B0F0"/>
                </a:solidFill>
              </a:rPr>
              <a:t> </a:t>
            </a:r>
            <a:r>
              <a:rPr lang="fi-FI" sz="2100" dirty="0">
                <a:solidFill>
                  <a:srgbClr val="00B0F0"/>
                </a:solidFill>
              </a:rPr>
              <a:t>		</a:t>
            </a:r>
            <a:r>
              <a:rPr lang="fi-FI" sz="2100" dirty="0" smtClean="0">
                <a:solidFill>
                  <a:srgbClr val="00B0F0"/>
                </a:solidFill>
              </a:rPr>
              <a:t>”Long </a:t>
            </a:r>
            <a:r>
              <a:rPr lang="fi-FI" sz="2100" dirty="0" err="1" smtClean="0">
                <a:solidFill>
                  <a:srgbClr val="00B0F0"/>
                </a:solidFill>
              </a:rPr>
              <a:t>cycle</a:t>
            </a:r>
            <a:r>
              <a:rPr lang="fi-FI" sz="2100" dirty="0" smtClean="0">
                <a:solidFill>
                  <a:srgbClr val="00B0F0"/>
                </a:solidFill>
              </a:rPr>
              <a:t>”</a:t>
            </a:r>
            <a:endParaRPr lang="fi-FI" sz="2100" dirty="0">
              <a:solidFill>
                <a:srgbClr val="00B0F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63704" y="2188124"/>
            <a:ext cx="891915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Porvoo ”kiintymys-suhdepolku”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557457" y="2191301"/>
            <a:ext cx="909227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Lastensuojelun stigman poistaminen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45274" y="2199548"/>
            <a:ext cx="912319" cy="67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Suojaavat tekijät varmistettava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2111" y="3027733"/>
            <a:ext cx="856973" cy="831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Täältä puuttuu terveyden edistämisen koneisto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07004" y="2188124"/>
            <a:ext cx="854493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Koulutus kohti terveyden ed.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07004" y="3032667"/>
            <a:ext cx="854493" cy="82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1 </a:t>
            </a:r>
            <a:r>
              <a:rPr lang="fi-FI" sz="1051" dirty="0" err="1">
                <a:solidFill>
                  <a:prstClr val="black"/>
                </a:solidFill>
              </a:rPr>
              <a:t>Aikuis</a:t>
            </a:r>
            <a:r>
              <a:rPr lang="fi-FI" sz="1051" dirty="0">
                <a:solidFill>
                  <a:prstClr val="black"/>
                </a:solidFill>
              </a:rPr>
              <a:t>-psykologi</a:t>
            </a:r>
          </a:p>
          <a:p>
            <a:r>
              <a:rPr lang="fi-FI" sz="1051" dirty="0">
                <a:solidFill>
                  <a:prstClr val="black"/>
                </a:solidFill>
              </a:rPr>
              <a:t>1 Lapsi-psykologi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546069" y="3032667"/>
            <a:ext cx="904737" cy="82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Vallankumous omassa </a:t>
            </a:r>
            <a:r>
              <a:rPr lang="fi-FI" sz="1051" dirty="0" err="1">
                <a:solidFill>
                  <a:prstClr val="black"/>
                </a:solidFill>
              </a:rPr>
              <a:t>professiossa</a:t>
            </a:r>
            <a:endParaRPr lang="fi-FI" sz="1051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20467" y="1870700"/>
            <a:ext cx="7886700" cy="2421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200" dirty="0" smtClean="0"/>
              <a:t> </a:t>
            </a:r>
            <a:endParaRPr lang="fi-FI" sz="1200" dirty="0"/>
          </a:p>
        </p:txBody>
      </p:sp>
      <p:sp>
        <p:nvSpPr>
          <p:cNvPr id="56" name="Rectangle 55"/>
          <p:cNvSpPr/>
          <p:nvPr/>
        </p:nvSpPr>
        <p:spPr>
          <a:xfrm>
            <a:off x="6171643" y="4051690"/>
            <a:ext cx="1210864" cy="4638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→ Tukikäynnit</a:t>
            </a:r>
          </a:p>
          <a:p>
            <a:r>
              <a:rPr lang="fi-FI" sz="1051" dirty="0">
                <a:solidFill>
                  <a:prstClr val="black"/>
                </a:solidFill>
              </a:rPr>
              <a:t>→ Perhevalmennus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507003" y="4062391"/>
            <a:ext cx="854715" cy="983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Nuorille on Ohjaamo, vanhemmille tarvitaan matalan kynnyksen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546069" y="4062391"/>
            <a:ext cx="904737" cy="983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Nuoriso-psykiatria</a:t>
            </a:r>
            <a:br>
              <a:rPr lang="fi-FI" sz="1051" dirty="0">
                <a:solidFill>
                  <a:prstClr val="black"/>
                </a:solidFill>
              </a:rPr>
            </a:br>
            <a:r>
              <a:rPr lang="fi-FI" sz="1051" dirty="0">
                <a:solidFill>
                  <a:prstClr val="black"/>
                </a:solidFill>
              </a:rPr>
              <a:t>- kukaan ei tiedä nuoresta</a:t>
            </a:r>
          </a:p>
          <a:p>
            <a:endParaRPr lang="fi-FI" sz="105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0628894">
            <a:off x="1859903" y="1877505"/>
            <a:ext cx="237931" cy="251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rot="246731">
            <a:off x="1778001" y="2319909"/>
            <a:ext cx="237931" cy="2515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rot="1056751">
            <a:off x="2309299" y="2000834"/>
            <a:ext cx="237931" cy="251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 rot="1390830">
            <a:off x="1764597" y="2818042"/>
            <a:ext cx="237931" cy="251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rot="19788553">
            <a:off x="2320503" y="2738322"/>
            <a:ext cx="237931" cy="251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42437" y="2445700"/>
            <a:ext cx="1236236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1" b="1" dirty="0" err="1" smtClean="0">
                <a:solidFill>
                  <a:srgbClr val="FFC000"/>
                </a:solidFill>
              </a:rPr>
              <a:t>Worry</a:t>
            </a:r>
            <a:r>
              <a:rPr lang="fi-FI" sz="1351" b="1" dirty="0" smtClean="0">
                <a:solidFill>
                  <a:srgbClr val="FFC000"/>
                </a:solidFill>
              </a:rPr>
              <a:t> </a:t>
            </a:r>
            <a:r>
              <a:rPr lang="fi-FI" sz="1351" b="1" dirty="0" err="1" smtClean="0">
                <a:solidFill>
                  <a:srgbClr val="FFC000"/>
                </a:solidFill>
              </a:rPr>
              <a:t>arises</a:t>
            </a:r>
            <a:r>
              <a:rPr lang="fi-FI" sz="1351" b="1" dirty="0" smtClean="0">
                <a:solidFill>
                  <a:srgbClr val="FFC000"/>
                </a:solidFill>
              </a:rPr>
              <a:t>… </a:t>
            </a:r>
            <a:endParaRPr lang="fi-FI" sz="1351" b="1" dirty="0">
              <a:solidFill>
                <a:srgbClr val="FFC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 rot="19788553">
            <a:off x="2760355" y="1959798"/>
            <a:ext cx="237931" cy="2515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20807" y="2445700"/>
            <a:ext cx="1787372" cy="1408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1" b="1" dirty="0" smtClean="0">
                <a:solidFill>
                  <a:srgbClr val="FFC000"/>
                </a:solidFill>
              </a:rPr>
              <a:t>Is </a:t>
            </a:r>
            <a:r>
              <a:rPr lang="fi-FI" sz="1351" b="1" dirty="0" err="1" smtClean="0">
                <a:solidFill>
                  <a:srgbClr val="FFC000"/>
                </a:solidFill>
              </a:rPr>
              <a:t>the</a:t>
            </a:r>
            <a:r>
              <a:rPr lang="fi-FI" sz="1351" b="1" dirty="0" smtClean="0">
                <a:solidFill>
                  <a:srgbClr val="FFC000"/>
                </a:solidFill>
              </a:rPr>
              <a:t> </a:t>
            </a:r>
            <a:r>
              <a:rPr lang="fi-FI" sz="1351" b="1" dirty="0" err="1" smtClean="0">
                <a:solidFill>
                  <a:srgbClr val="FFC000"/>
                </a:solidFill>
              </a:rPr>
              <a:t>worry</a:t>
            </a:r>
            <a:r>
              <a:rPr lang="fi-FI" sz="1351" b="1" dirty="0" smtClean="0">
                <a:solidFill>
                  <a:srgbClr val="FFC000"/>
                </a:solidFill>
              </a:rPr>
              <a:t> </a:t>
            </a:r>
            <a:r>
              <a:rPr lang="fi-FI" sz="1351" b="1" dirty="0" err="1" smtClean="0">
                <a:solidFill>
                  <a:srgbClr val="FFC000"/>
                </a:solidFill>
              </a:rPr>
              <a:t>enough</a:t>
            </a:r>
            <a:r>
              <a:rPr lang="fi-FI" sz="1351" b="1" dirty="0" smtClean="0">
                <a:solidFill>
                  <a:srgbClr val="FFC000"/>
                </a:solidFill>
              </a:rPr>
              <a:t>?</a:t>
            </a:r>
            <a:r>
              <a:rPr lang="fi-FI" sz="1351" dirty="0" smtClean="0">
                <a:solidFill>
                  <a:srgbClr val="FFC000"/>
                </a:solidFill>
              </a:rPr>
              <a:t> </a:t>
            </a:r>
            <a:endParaRPr lang="fi-FI" sz="1351" dirty="0">
              <a:solidFill>
                <a:srgbClr val="FFC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 rot="19788553">
            <a:off x="2437249" y="3038617"/>
            <a:ext cx="593819" cy="6151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320467" y="3427173"/>
            <a:ext cx="1761896" cy="8018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1" b="1" dirty="0" err="1" smtClean="0">
                <a:solidFill>
                  <a:srgbClr val="FFC000"/>
                </a:solidFill>
              </a:rPr>
              <a:t>Rapid</a:t>
            </a:r>
            <a:r>
              <a:rPr lang="fi-FI" sz="1351" b="1" dirty="0" smtClean="0">
                <a:solidFill>
                  <a:srgbClr val="FFC000"/>
                </a:solidFill>
              </a:rPr>
              <a:t> </a:t>
            </a:r>
            <a:r>
              <a:rPr lang="fi-FI" sz="1351" b="1" dirty="0" err="1" smtClean="0">
                <a:solidFill>
                  <a:srgbClr val="FFC000"/>
                </a:solidFill>
              </a:rPr>
              <a:t>reaction</a:t>
            </a:r>
            <a:r>
              <a:rPr lang="fi-FI" sz="1351" b="1" dirty="0" smtClean="0">
                <a:solidFill>
                  <a:srgbClr val="FFC000"/>
                </a:solidFill>
              </a:rPr>
              <a:t> </a:t>
            </a:r>
            <a:r>
              <a:rPr lang="fi-FI" sz="1351" b="1" dirty="0" err="1" smtClean="0">
                <a:solidFill>
                  <a:srgbClr val="FFC000"/>
                </a:solidFill>
              </a:rPr>
              <a:t>force</a:t>
            </a:r>
            <a:r>
              <a:rPr lang="fi-FI" sz="1351" b="1" dirty="0" smtClean="0">
                <a:solidFill>
                  <a:srgbClr val="FFC000"/>
                </a:solidFill>
              </a:rPr>
              <a:t>!</a:t>
            </a:r>
            <a:endParaRPr lang="fi-FI" sz="1351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" y="6466114"/>
            <a:ext cx="5146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562780" y="5157625"/>
            <a:ext cx="2453453" cy="8431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70141" y="3720257"/>
            <a:ext cx="2446091" cy="14134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61019" y="2613370"/>
            <a:ext cx="2467064" cy="10010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57647" y="1857520"/>
            <a:ext cx="2466863" cy="714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1" y="322489"/>
            <a:ext cx="7886700" cy="577851"/>
          </a:xfrm>
        </p:spPr>
        <p:txBody>
          <a:bodyPr>
            <a:normAutofit/>
          </a:bodyPr>
          <a:lstStyle/>
          <a:p>
            <a:r>
              <a:rPr lang="fi-FI" sz="2100" b="1" dirty="0" err="1" smtClean="0"/>
              <a:t>Initiating</a:t>
            </a:r>
            <a:r>
              <a:rPr lang="fi-FI" sz="2100" b="1" dirty="0" smtClean="0"/>
              <a:t> </a:t>
            </a:r>
            <a:r>
              <a:rPr lang="fi-FI" sz="2100" b="1" dirty="0" err="1" smtClean="0"/>
              <a:t>state</a:t>
            </a:r>
            <a:endParaRPr lang="fi-FI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258" y="948931"/>
            <a:ext cx="8566151" cy="808831"/>
          </a:xfrm>
        </p:spPr>
        <p:txBody>
          <a:bodyPr>
            <a:noAutofit/>
          </a:bodyPr>
          <a:lstStyle/>
          <a:p>
            <a:r>
              <a:rPr lang="fi-FI" sz="1400" b="1" dirty="0" err="1" smtClean="0">
                <a:solidFill>
                  <a:srgbClr val="00B0F0"/>
                </a:solidFill>
              </a:rPr>
              <a:t>Proactive</a:t>
            </a:r>
            <a:r>
              <a:rPr lang="fi-FI" sz="1400" b="1" dirty="0" smtClean="0">
                <a:solidFill>
                  <a:srgbClr val="00B0F0"/>
                </a:solidFill>
              </a:rPr>
              <a:t>, </a:t>
            </a:r>
            <a:r>
              <a:rPr lang="fi-FI" sz="1400" b="1" dirty="0" err="1" smtClean="0">
                <a:solidFill>
                  <a:srgbClr val="00B0F0"/>
                </a:solidFill>
              </a:rPr>
              <a:t>worry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will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arise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here</a:t>
            </a:r>
            <a:r>
              <a:rPr lang="fi-FI" sz="1400" b="1" dirty="0" smtClean="0">
                <a:solidFill>
                  <a:srgbClr val="00B0F0"/>
                </a:solidFill>
              </a:rPr>
              <a:t> and </a:t>
            </a:r>
            <a:r>
              <a:rPr lang="fi-FI" sz="1400" b="1" dirty="0" err="1" smtClean="0">
                <a:solidFill>
                  <a:srgbClr val="00B0F0"/>
                </a:solidFill>
              </a:rPr>
              <a:t>there</a:t>
            </a:r>
            <a:endParaRPr lang="fi-FI" sz="1400" b="1" dirty="0" smtClean="0">
              <a:solidFill>
                <a:srgbClr val="00B0F0"/>
              </a:solidFill>
            </a:endParaRPr>
          </a:p>
          <a:p>
            <a:r>
              <a:rPr lang="fi-FI" sz="1400" b="1" dirty="0" err="1" smtClean="0">
                <a:solidFill>
                  <a:srgbClr val="00B0F0"/>
                </a:solidFill>
              </a:rPr>
              <a:t>Well-being</a:t>
            </a:r>
            <a:r>
              <a:rPr lang="fi-FI" sz="1400" b="1" dirty="0" smtClean="0">
                <a:solidFill>
                  <a:srgbClr val="00B0F0"/>
                </a:solidFill>
              </a:rPr>
              <a:t> of </a:t>
            </a:r>
            <a:r>
              <a:rPr lang="fi-FI" sz="1400" b="1" dirty="0" err="1" smtClean="0">
                <a:solidFill>
                  <a:srgbClr val="00B0F0"/>
                </a:solidFill>
              </a:rPr>
              <a:t>child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families</a:t>
            </a:r>
            <a:r>
              <a:rPr lang="fi-FI" sz="1400" b="1" dirty="0" smtClean="0">
                <a:solidFill>
                  <a:srgbClr val="00B0F0"/>
                </a:solidFill>
              </a:rPr>
              <a:t>, </a:t>
            </a:r>
            <a:r>
              <a:rPr lang="fi-FI" sz="1400" b="1" dirty="0" err="1" smtClean="0">
                <a:solidFill>
                  <a:srgbClr val="00B0F0"/>
                </a:solidFill>
              </a:rPr>
              <a:t>without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the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customer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relationship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with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child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protection</a:t>
            </a:r>
            <a:endParaRPr lang="fi-FI" sz="1400" b="1" dirty="0" smtClean="0">
              <a:solidFill>
                <a:srgbClr val="00B0F0"/>
              </a:solidFill>
            </a:endParaRPr>
          </a:p>
          <a:p>
            <a:r>
              <a:rPr lang="fi-FI" sz="1400" b="1" dirty="0" err="1" smtClean="0">
                <a:solidFill>
                  <a:srgbClr val="00B0F0"/>
                </a:solidFill>
              </a:rPr>
              <a:t>Early</a:t>
            </a:r>
            <a:r>
              <a:rPr lang="fi-FI" sz="1400" b="1" dirty="0" smtClean="0">
                <a:solidFill>
                  <a:srgbClr val="00B0F0"/>
                </a:solidFill>
              </a:rPr>
              <a:t> intervention</a:t>
            </a:r>
            <a:endParaRPr lang="fi-FI" sz="14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4631" y="1898107"/>
            <a:ext cx="685800" cy="644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Perhe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Äiti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Isä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Lapset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4806" y="1889587"/>
            <a:ext cx="983279" cy="661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Läheiset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Isovanhemmat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Muut sukulaiset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9388" y="2630098"/>
            <a:ext cx="685800" cy="627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Koulu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Kuraattori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Ope/ erit.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Lääk./</a:t>
            </a:r>
            <a:r>
              <a:rPr lang="fi-FI" sz="1051" dirty="0" err="1">
                <a:solidFill>
                  <a:prstClr val="black"/>
                </a:solidFill>
              </a:rPr>
              <a:t>th</a:t>
            </a:r>
            <a:endParaRPr lang="fi-FI" sz="105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2465" y="2639553"/>
            <a:ext cx="685800" cy="655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Päiväkoti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Erit. </a:t>
            </a:r>
            <a:r>
              <a:rPr lang="fi-FI" sz="1051" dirty="0" err="1">
                <a:solidFill>
                  <a:prstClr val="black"/>
                </a:solidFill>
              </a:rPr>
              <a:t>lt</a:t>
            </a:r>
            <a:r>
              <a:rPr lang="fi-FI" sz="1051" dirty="0">
                <a:solidFill>
                  <a:prstClr val="black"/>
                </a:solidFill>
              </a:rPr>
              <a:t> ope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 err="1">
                <a:solidFill>
                  <a:prstClr val="black"/>
                </a:solidFill>
              </a:rPr>
              <a:t>Lt</a:t>
            </a:r>
            <a:r>
              <a:rPr lang="fi-FI" sz="1051" dirty="0">
                <a:solidFill>
                  <a:prstClr val="black"/>
                </a:solidFill>
              </a:rPr>
              <a:t>-ope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Hoitajat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9812" y="3329411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Neuvola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Äitiys-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Lasten-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Perhe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43545" y="3326654"/>
            <a:ext cx="685800" cy="357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Terveys-keskus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3967" y="3704769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 err="1">
                <a:solidFill>
                  <a:prstClr val="black"/>
                </a:solidFill>
              </a:rPr>
              <a:t>Sosiaali</a:t>
            </a:r>
            <a:r>
              <a:rPr lang="fi-FI" sz="1051" dirty="0">
                <a:solidFill>
                  <a:prstClr val="black"/>
                </a:solidFill>
              </a:rPr>
              <a:t>-palvelut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Sos. päivystys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6631" y="3313566"/>
            <a:ext cx="685800" cy="3540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Nuoriso-toimi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97403" y="2641759"/>
            <a:ext cx="685800" cy="401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Terapeutit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Puhe- ym.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52045" y="3907261"/>
            <a:ext cx="685800" cy="500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ESH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Psykiatri-an </a:t>
            </a:r>
            <a:r>
              <a:rPr lang="fi-FI" sz="1051" dirty="0" err="1">
                <a:solidFill>
                  <a:prstClr val="black"/>
                </a:solidFill>
              </a:rPr>
              <a:t>pol</a:t>
            </a:r>
            <a:r>
              <a:rPr lang="fi-FI" sz="105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25989" y="4843452"/>
            <a:ext cx="520087" cy="231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Poliisi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84427" y="4560007"/>
            <a:ext cx="685800" cy="547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Järjestöt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MLL ym.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Kokea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75877" y="4041696"/>
            <a:ext cx="685800" cy="505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Päihde- ja </a:t>
            </a:r>
            <a:r>
              <a:rPr lang="fi-FI" sz="1051" dirty="0" err="1">
                <a:solidFill>
                  <a:prstClr val="black"/>
                </a:solidFill>
              </a:rPr>
              <a:t>mielenter-veystyö</a:t>
            </a:r>
            <a:endParaRPr lang="fi-FI" sz="105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4069" y="5224588"/>
            <a:ext cx="751791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Valtakunnan päättäjät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STM ym.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45463" y="5236287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Kunnan </a:t>
            </a:r>
            <a:r>
              <a:rPr lang="fi-FI" sz="1051" dirty="0" err="1">
                <a:solidFill>
                  <a:prstClr val="black"/>
                </a:solidFill>
              </a:rPr>
              <a:t>alueell</a:t>
            </a:r>
            <a:r>
              <a:rPr lang="fi-FI" sz="1051" dirty="0">
                <a:solidFill>
                  <a:prstClr val="black"/>
                </a:solidFill>
              </a:rPr>
              <a:t>. </a:t>
            </a:r>
            <a:r>
              <a:rPr lang="fi-FI" sz="1051" dirty="0" err="1">
                <a:solidFill>
                  <a:prstClr val="black"/>
                </a:solidFill>
              </a:rPr>
              <a:t>ptekijät</a:t>
            </a:r>
            <a:endParaRPr lang="fi-FI" sz="105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2780" y="4471375"/>
            <a:ext cx="903125" cy="625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Tiedonvälittäjät / valistajat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Verso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THL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01035" y="5165882"/>
            <a:ext cx="706731" cy="78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 err="1">
                <a:solidFill>
                  <a:prstClr val="black"/>
                </a:solidFill>
              </a:rPr>
              <a:t>Sote</a:t>
            </a:r>
            <a:r>
              <a:rPr lang="fi-FI" sz="1051" dirty="0">
                <a:solidFill>
                  <a:prstClr val="black"/>
                </a:solidFill>
              </a:rPr>
              <a:t>-uudistus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 err="1">
                <a:solidFill>
                  <a:prstClr val="black"/>
                </a:solidFill>
              </a:rPr>
              <a:t>Org.muu-tosten</a:t>
            </a:r>
            <a:r>
              <a:rPr lang="fi-FI" sz="1051" dirty="0">
                <a:solidFill>
                  <a:prstClr val="black"/>
                </a:solidFill>
              </a:rPr>
              <a:t> vaikutus?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083944" y="1847846"/>
            <a:ext cx="12157" cy="39836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51963" y="21844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Isä</a:t>
            </a:r>
          </a:p>
          <a:p>
            <a:r>
              <a:rPr lang="fi-FI" sz="1051" dirty="0">
                <a:solidFill>
                  <a:prstClr val="black"/>
                </a:solidFill>
              </a:rPr>
              <a:t>30 v. </a:t>
            </a:r>
          </a:p>
          <a:p>
            <a:r>
              <a:rPr lang="fi-FI" sz="1051" dirty="0">
                <a:solidFill>
                  <a:prstClr val="black"/>
                </a:solidFill>
              </a:rPr>
              <a:t>Espoossa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98877" y="2968223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4-v. tytär ”nuhjuinen”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44666" y="1703345"/>
            <a:ext cx="3366147" cy="2480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400" dirty="0" smtClean="0">
                <a:solidFill>
                  <a:srgbClr val="00B0F0"/>
                </a:solidFill>
              </a:rPr>
              <a:t>Single </a:t>
            </a:r>
            <a:r>
              <a:rPr lang="fi-FI" sz="1400" dirty="0" err="1" smtClean="0">
                <a:solidFill>
                  <a:srgbClr val="00B0F0"/>
                </a:solidFill>
              </a:rPr>
              <a:t>actors</a:t>
            </a:r>
            <a:r>
              <a:rPr lang="fi-FI" sz="1400" dirty="0" smtClean="0">
                <a:solidFill>
                  <a:srgbClr val="00B0F0"/>
                </a:solidFill>
              </a:rPr>
              <a:t> express  a </a:t>
            </a:r>
            <a:r>
              <a:rPr lang="fi-FI" sz="1400" b="1" dirty="0" err="1" smtClean="0">
                <a:solidFill>
                  <a:srgbClr val="00B0F0"/>
                </a:solidFill>
              </a:rPr>
              <a:t>worry</a:t>
            </a:r>
            <a:r>
              <a:rPr lang="fi-FI" sz="1400" dirty="0" smtClean="0">
                <a:solidFill>
                  <a:srgbClr val="00B0F0"/>
                </a:solidFill>
              </a:rPr>
              <a:t> </a:t>
            </a:r>
            <a:r>
              <a:rPr lang="fi-FI" sz="1400" dirty="0" err="1" smtClean="0">
                <a:solidFill>
                  <a:srgbClr val="00B0F0"/>
                </a:solidFill>
              </a:rPr>
              <a:t>separately</a:t>
            </a:r>
            <a:r>
              <a:rPr lang="fi-FI" sz="1400" dirty="0" smtClean="0">
                <a:solidFill>
                  <a:srgbClr val="00B0F0"/>
                </a:solidFill>
              </a:rPr>
              <a:t> </a:t>
            </a:r>
            <a:endParaRPr lang="fi-FI" sz="1400" dirty="0">
              <a:solidFill>
                <a:srgbClr val="00B0F0"/>
              </a:solidFill>
            </a:endParaRP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400" dirty="0" err="1" smtClean="0">
                <a:solidFill>
                  <a:srgbClr val="00B0F0"/>
                </a:solidFill>
              </a:rPr>
              <a:t>Information</a:t>
            </a:r>
            <a:r>
              <a:rPr lang="fi-FI" sz="1400" dirty="0" smtClean="0">
                <a:solidFill>
                  <a:srgbClr val="00B0F0"/>
                </a:solidFill>
              </a:rPr>
              <a:t> </a:t>
            </a:r>
            <a:r>
              <a:rPr lang="fi-FI" sz="1400" dirty="0" err="1" smtClean="0">
                <a:solidFill>
                  <a:srgbClr val="00B0F0"/>
                </a:solidFill>
              </a:rPr>
              <a:t>flow</a:t>
            </a:r>
            <a:r>
              <a:rPr lang="fi-FI" sz="1400" dirty="0" smtClean="0">
                <a:solidFill>
                  <a:srgbClr val="00B0F0"/>
                </a:solidFill>
              </a:rPr>
              <a:t>: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rgbClr val="00B050"/>
                </a:solidFill>
              </a:rPr>
              <a:t>Works </a:t>
            </a:r>
            <a:r>
              <a:rPr lang="fi-FI" sz="1400" dirty="0" err="1" smtClean="0">
                <a:solidFill>
                  <a:srgbClr val="00B050"/>
                </a:solidFill>
              </a:rPr>
              <a:t>well</a:t>
            </a:r>
            <a:r>
              <a:rPr lang="fi-FI" sz="1400" dirty="0" smtClean="0">
                <a:solidFill>
                  <a:srgbClr val="00B050"/>
                </a:solidFill>
              </a:rPr>
              <a:t>: </a:t>
            </a:r>
            <a:r>
              <a:rPr lang="fi-FI" sz="1400" dirty="0" err="1" smtClean="0">
                <a:solidFill>
                  <a:srgbClr val="00B050"/>
                </a:solidFill>
              </a:rPr>
              <a:t>sosial</a:t>
            </a:r>
            <a:r>
              <a:rPr lang="fi-FI" sz="1400" dirty="0" smtClean="0">
                <a:solidFill>
                  <a:srgbClr val="00B050"/>
                </a:solidFill>
              </a:rPr>
              <a:t> and </a:t>
            </a:r>
            <a:r>
              <a:rPr lang="fi-FI" sz="1400" dirty="0" err="1" smtClean="0">
                <a:solidFill>
                  <a:srgbClr val="00B050"/>
                </a:solidFill>
              </a:rPr>
              <a:t>healthcare</a:t>
            </a:r>
            <a:r>
              <a:rPr lang="fi-FI" sz="1400" dirty="0" smtClean="0">
                <a:solidFill>
                  <a:srgbClr val="00B050"/>
                </a:solidFill>
              </a:rPr>
              <a:t>  </a:t>
            </a:r>
            <a:r>
              <a:rPr lang="fi-FI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</a:t>
            </a:r>
            <a:r>
              <a:rPr lang="fi-FI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police</a:t>
            </a:r>
            <a:r>
              <a:rPr lang="fi-FI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</a:t>
            </a:r>
            <a:r>
              <a:rPr lang="fi-FI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school</a:t>
            </a:r>
            <a:r>
              <a:rPr lang="fi-FI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>
                <a:solidFill>
                  <a:srgbClr val="00B050"/>
                </a:solidFill>
                <a:sym typeface="Wingdings" panose="05000000000000000000" pitchFamily="2" charset="2"/>
              </a:rPr>
              <a:t/>
            </a:r>
            <a:br>
              <a:rPr lang="fi-FI" sz="1400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fi-FI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circulating</a:t>
            </a:r>
            <a:r>
              <a:rPr lang="fi-FI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nursery</a:t>
            </a:r>
            <a:r>
              <a:rPr lang="fi-FI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teacher</a:t>
            </a:r>
            <a:r>
              <a:rPr lang="fi-FI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 </a:t>
            </a:r>
            <a:r>
              <a:rPr lang="fi-FI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nursery</a:t>
            </a:r>
            <a:r>
              <a:rPr lang="fi-FI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school</a:t>
            </a:r>
            <a:r>
              <a:rPr lang="fi-FI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endParaRPr lang="fi-FI" sz="14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Challenge: 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social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and 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health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care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 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nursery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school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 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school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(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missing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a 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shared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information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system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) 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Social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 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health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care</a:t>
            </a:r>
            <a:r>
              <a:rPr lang="fi-FI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Not</a:t>
            </a:r>
            <a:r>
              <a:rPr lang="fi-FI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functioning</a:t>
            </a:r>
            <a:r>
              <a:rPr lang="fi-FI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fi-FI" sz="1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specialized</a:t>
            </a:r>
            <a:r>
              <a:rPr lang="fi-FI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care</a:t>
            </a:r>
            <a:r>
              <a:rPr lang="fi-FI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– </a:t>
            </a:r>
            <a:r>
              <a:rPr lang="fi-FI" sz="1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primary</a:t>
            </a:r>
            <a:r>
              <a:rPr lang="fi-FI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health</a:t>
            </a:r>
            <a:r>
              <a:rPr lang="fi-FI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care</a:t>
            </a:r>
            <a:r>
              <a:rPr lang="fi-FI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fi-FI" sz="1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55535" y="5014517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17-vuotias poika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51963" y="3691737"/>
            <a:ext cx="685800" cy="100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39-v. äidin päihde / mielenterveysongelmasta havainto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51963" y="2952359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13-vuotias poika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86087" y="3723489"/>
            <a:ext cx="685800" cy="831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2-vuotias poika viivästynyt kielen-kehitys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13177" y="2301475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23-v. tytär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9460" y="4423774"/>
            <a:ext cx="1684019" cy="1276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400" b="1" dirty="0" smtClean="0">
                <a:solidFill>
                  <a:srgbClr val="00B0F0"/>
                </a:solidFill>
              </a:rPr>
              <a:t>Systems </a:t>
            </a:r>
            <a:r>
              <a:rPr lang="fi-FI" sz="1400" b="1" dirty="0" err="1" smtClean="0">
                <a:solidFill>
                  <a:srgbClr val="00B0F0"/>
                </a:solidFill>
              </a:rPr>
              <a:t>are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not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functioning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well</a:t>
            </a:r>
            <a:r>
              <a:rPr lang="fi-FI" sz="1400" b="1" dirty="0" smtClean="0">
                <a:solidFill>
                  <a:srgbClr val="00B0F0"/>
                </a:solidFill>
              </a:rPr>
              <a:t>, </a:t>
            </a:r>
          </a:p>
          <a:p>
            <a:r>
              <a:rPr lang="fi-FI" sz="1400" b="1" dirty="0" smtClean="0">
                <a:solidFill>
                  <a:srgbClr val="00B0F0"/>
                </a:solidFill>
              </a:rPr>
              <a:t>BUT </a:t>
            </a:r>
          </a:p>
          <a:p>
            <a:r>
              <a:rPr lang="fi-FI" sz="1400" b="1" dirty="0" err="1" smtClean="0">
                <a:solidFill>
                  <a:srgbClr val="00B0F0"/>
                </a:solidFill>
              </a:rPr>
              <a:t>if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the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customer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accepts</a:t>
            </a:r>
            <a:r>
              <a:rPr lang="fi-FI" sz="1400" b="1" dirty="0" smtClean="0">
                <a:solidFill>
                  <a:srgbClr val="00B0F0"/>
                </a:solidFill>
              </a:rPr>
              <a:t>, </a:t>
            </a:r>
            <a:r>
              <a:rPr lang="fi-FI" sz="1400" b="1" dirty="0" err="1" smtClean="0">
                <a:solidFill>
                  <a:srgbClr val="00B0F0"/>
                </a:solidFill>
              </a:rPr>
              <a:t>information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flow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works</a:t>
            </a:r>
            <a:r>
              <a:rPr lang="fi-FI" sz="1400" b="1" dirty="0" smtClean="0">
                <a:solidFill>
                  <a:srgbClr val="00B0F0"/>
                </a:solidFill>
              </a:rPr>
              <a:t>!</a:t>
            </a:r>
            <a:endParaRPr lang="fi-FI" sz="1400" b="1" dirty="0">
              <a:solidFill>
                <a:srgbClr val="00B0F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039225" y="4404451"/>
            <a:ext cx="1371588" cy="1071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400" b="1" dirty="0" err="1" smtClean="0">
                <a:solidFill>
                  <a:srgbClr val="00B0F0"/>
                </a:solidFill>
              </a:rPr>
              <a:t>The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mother</a:t>
            </a:r>
            <a:endParaRPr lang="fi-FI" sz="1400" b="1" dirty="0" smtClean="0">
              <a:solidFill>
                <a:srgbClr val="00B0F0"/>
              </a:solidFill>
            </a:endParaRPr>
          </a:p>
          <a:p>
            <a:r>
              <a:rPr lang="fi-FI" sz="1400" b="1" dirty="0" err="1" smtClean="0">
                <a:solidFill>
                  <a:srgbClr val="00B0F0"/>
                </a:solidFill>
              </a:rPr>
              <a:t>tried</a:t>
            </a:r>
            <a:r>
              <a:rPr lang="fi-FI" sz="1400" b="1" dirty="0" smtClean="0">
                <a:solidFill>
                  <a:srgbClr val="00B0F0"/>
                </a:solidFill>
              </a:rPr>
              <a:t> to </a:t>
            </a:r>
            <a:r>
              <a:rPr lang="fi-FI" sz="1400" b="1" dirty="0" err="1" smtClean="0">
                <a:solidFill>
                  <a:srgbClr val="00B0F0"/>
                </a:solidFill>
              </a:rPr>
              <a:t>get</a:t>
            </a:r>
            <a:r>
              <a:rPr lang="fi-FI" sz="1400" b="1" dirty="0" smtClean="0">
                <a:solidFill>
                  <a:srgbClr val="00B0F0"/>
                </a:solidFill>
              </a:rPr>
              <a:t> help </a:t>
            </a:r>
            <a:r>
              <a:rPr lang="fi-FI" sz="1400" b="1" dirty="0" err="1" smtClean="0">
                <a:solidFill>
                  <a:srgbClr val="00B0F0"/>
                </a:solidFill>
              </a:rPr>
              <a:t>herself</a:t>
            </a:r>
            <a:r>
              <a:rPr lang="fi-FI" sz="1400" b="1" dirty="0" smtClean="0">
                <a:solidFill>
                  <a:srgbClr val="00B0F0"/>
                </a:solidFill>
              </a:rPr>
              <a:t>! </a:t>
            </a:r>
            <a:endParaRPr lang="fi-FI" sz="1400" b="1" dirty="0">
              <a:solidFill>
                <a:srgbClr val="00B0F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898878" y="4139017"/>
            <a:ext cx="2004367" cy="121840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3"/>
          </p:cNvCxnSpPr>
          <p:nvPr/>
        </p:nvCxnSpPr>
        <p:spPr>
          <a:xfrm>
            <a:off x="5698978" y="2644375"/>
            <a:ext cx="1230471" cy="25438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586997" y="3243284"/>
            <a:ext cx="1316249" cy="5197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638800" y="3691736"/>
            <a:ext cx="1085851" cy="12273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672139" y="3970291"/>
            <a:ext cx="1095375" cy="44733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8610600" y="1654754"/>
            <a:ext cx="635775" cy="3008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496175" y="2516879"/>
            <a:ext cx="3086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3549889" y="2088136"/>
            <a:ext cx="70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</a:rPr>
              <a:t>Läheiset</a:t>
            </a:r>
          </a:p>
        </p:txBody>
      </p:sp>
      <p:sp>
        <p:nvSpPr>
          <p:cNvPr id="52" name="TextBox 51"/>
          <p:cNvSpPr txBox="1"/>
          <p:nvPr/>
        </p:nvSpPr>
        <p:spPr>
          <a:xfrm rot="16200000">
            <a:off x="3422769" y="2961459"/>
            <a:ext cx="938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</a:rPr>
              <a:t>Säännölliset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3399982" y="4265952"/>
            <a:ext cx="1023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</a:rPr>
              <a:t>Erityistarpeet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3538471" y="5457408"/>
            <a:ext cx="740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</a:rPr>
              <a:t>Päättäjät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6453051"/>
            <a:ext cx="497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>
                <a:solidFill>
                  <a:prstClr val="black"/>
                </a:solidFill>
              </a:rPr>
              <a:t>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ecision 70"/>
          <p:cNvSpPr/>
          <p:nvPr/>
        </p:nvSpPr>
        <p:spPr>
          <a:xfrm>
            <a:off x="9239398" y="5114643"/>
            <a:ext cx="1243927" cy="893167"/>
          </a:xfrm>
          <a:prstGeom prst="flowChartDecision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67" name="Flowchart: Decision 66"/>
          <p:cNvSpPr/>
          <p:nvPr/>
        </p:nvSpPr>
        <p:spPr>
          <a:xfrm>
            <a:off x="9242278" y="4219525"/>
            <a:ext cx="1243927" cy="893167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68" name="Flowchart: Decision 67"/>
          <p:cNvSpPr/>
          <p:nvPr/>
        </p:nvSpPr>
        <p:spPr>
          <a:xfrm>
            <a:off x="9239398" y="3330825"/>
            <a:ext cx="1243927" cy="893167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69" name="Flowchart: Decision 68"/>
          <p:cNvSpPr/>
          <p:nvPr/>
        </p:nvSpPr>
        <p:spPr>
          <a:xfrm>
            <a:off x="9235859" y="2435706"/>
            <a:ext cx="1243927" cy="893167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70" name="Flowchart: Decision 69"/>
          <p:cNvSpPr/>
          <p:nvPr/>
        </p:nvSpPr>
        <p:spPr>
          <a:xfrm>
            <a:off x="9232322" y="1541637"/>
            <a:ext cx="1243927" cy="893167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829533" y="3745633"/>
            <a:ext cx="1666275" cy="1814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012103" y="3929246"/>
            <a:ext cx="1666275" cy="1814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42471" y="4049953"/>
            <a:ext cx="1666275" cy="1814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870" y="221966"/>
            <a:ext cx="7886700" cy="511969"/>
          </a:xfrm>
        </p:spPr>
        <p:txBody>
          <a:bodyPr>
            <a:normAutofit/>
          </a:bodyPr>
          <a:lstStyle/>
          <a:p>
            <a:r>
              <a:rPr lang="fi-FI" sz="2100" b="1" dirty="0" err="1" smtClean="0"/>
              <a:t>Process</a:t>
            </a:r>
            <a:r>
              <a:rPr lang="fi-FI" sz="2100" b="1" dirty="0" smtClean="0"/>
              <a:t> </a:t>
            </a:r>
            <a:r>
              <a:rPr lang="fi-FI" sz="2100" b="1" dirty="0" err="1" smtClean="0"/>
              <a:t>stage</a:t>
            </a:r>
            <a:r>
              <a:rPr lang="fi-FI" sz="2100" b="1" dirty="0" smtClean="0"/>
              <a:t> </a:t>
            </a:r>
            <a:endParaRPr lang="fi-FI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946" y="722562"/>
            <a:ext cx="7886700" cy="1595439"/>
          </a:xfrm>
        </p:spPr>
        <p:txBody>
          <a:bodyPr>
            <a:normAutofit/>
          </a:bodyPr>
          <a:lstStyle/>
          <a:p>
            <a:r>
              <a:rPr lang="fi-FI" sz="1200" dirty="0"/>
              <a:t>Lastensuojelutarpeen arviointi ja määrittely</a:t>
            </a:r>
          </a:p>
          <a:p>
            <a:r>
              <a:rPr lang="fi-FI" sz="1200" dirty="0"/>
              <a:t>Lastensuojeluilmoitus (kuka vain voi tehdä, myös perhe itse)</a:t>
            </a:r>
          </a:p>
          <a:p>
            <a:pPr lvl="1"/>
            <a:r>
              <a:rPr lang="fi-FI" sz="1200" dirty="0"/>
              <a:t>Viranomaisen velvollisuus, jos herää huoli</a:t>
            </a:r>
          </a:p>
          <a:p>
            <a:r>
              <a:rPr lang="fi-FI" sz="1200" dirty="0"/>
              <a:t>Lastensuojelun tarpeen selvitys ja asiakassuunnitelma jos perhe tarvitsee apua, jos vaaratilanne, tartuttava heti! </a:t>
            </a:r>
            <a:br>
              <a:rPr lang="fi-FI" sz="1200" dirty="0"/>
            </a:br>
            <a:r>
              <a:rPr lang="fi-FI" sz="1200" dirty="0"/>
              <a:t>[ks. Porvoo / ambulanssi]</a:t>
            </a:r>
          </a:p>
          <a:p>
            <a:pPr lvl="1"/>
            <a:r>
              <a:rPr lang="fi-FI" sz="1200" dirty="0"/>
              <a:t>Huolellisesti tehtävä</a:t>
            </a:r>
          </a:p>
          <a:p>
            <a:pPr lvl="1"/>
            <a:r>
              <a:rPr lang="fi-FI" sz="1200" dirty="0">
                <a:hlinkClick r:id="rId2"/>
              </a:rPr>
              <a:t>http://lastensuojelu.info</a:t>
            </a:r>
            <a:r>
              <a:rPr lang="fi-FI" sz="1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6870" y="2882290"/>
            <a:ext cx="1821647" cy="2492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Porvoon vast.sos.tt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Tehdään lastensuojelutarpeen arviointi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  <a:sym typeface="Wingdings" panose="05000000000000000000" pitchFamily="2" charset="2"/>
              </a:rPr>
              <a:t>Tehdään asiakassuunnitelma (yhdessä perheen kanssa; perhe ainoa viestinviejä)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  <a:sym typeface="Wingdings" panose="05000000000000000000" pitchFamily="2" charset="2"/>
              </a:rPr>
              <a:t>Mukaan pitää ottaa myös ilmoituksen tekijä; </a:t>
            </a:r>
            <a:r>
              <a:rPr lang="fi-FI" sz="1051" dirty="0" err="1">
                <a:solidFill>
                  <a:prstClr val="black"/>
                </a:solidFill>
                <a:sym typeface="Wingdings" panose="05000000000000000000" pitchFamily="2" charset="2"/>
              </a:rPr>
              <a:t>minäpystyvyys</a:t>
            </a:r>
            <a:r>
              <a:rPr lang="fi-FI" sz="1051" dirty="0">
                <a:solidFill>
                  <a:prstClr val="black"/>
                </a:solidFill>
                <a:sym typeface="Wingdings" panose="05000000000000000000" pitchFamily="2" charset="2"/>
              </a:rPr>
              <a:t> keskiössä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  <a:sym typeface="Wingdings" panose="05000000000000000000" pitchFamily="2" charset="2"/>
              </a:rPr>
              <a:t>Huom. näkemyserot: sosiaalipuoli korjaava, neuvola ennakoiva</a:t>
            </a:r>
          </a:p>
          <a:p>
            <a:pPr marL="64293" indent="-64293">
              <a:buFont typeface="Arial" panose="020B0604020202020204" pitchFamily="34" charset="0"/>
              <a:buChar char="•"/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64293" indent="-64293">
              <a:buFont typeface="Arial" panose="020B0604020202020204" pitchFamily="34" charset="0"/>
              <a:buChar char="•"/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64293" indent="-64293">
              <a:buFont typeface="Arial" panose="020B0604020202020204" pitchFamily="34" charset="0"/>
              <a:buChar char="•"/>
            </a:pPr>
            <a:endParaRPr lang="fi-FI" sz="1051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7593" y="4758267"/>
            <a:ext cx="669049" cy="513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”Teho-viisikko” jalkautuu</a:t>
            </a:r>
          </a:p>
        </p:txBody>
      </p:sp>
      <p:sp>
        <p:nvSpPr>
          <p:cNvPr id="16" name="Freeform 15"/>
          <p:cNvSpPr/>
          <p:nvPr/>
        </p:nvSpPr>
        <p:spPr>
          <a:xfrm>
            <a:off x="4035540" y="2212938"/>
            <a:ext cx="2576091" cy="3058943"/>
          </a:xfrm>
          <a:custGeom>
            <a:avLst/>
            <a:gdLst>
              <a:gd name="connsiteX0" fmla="*/ 455835 w 3414497"/>
              <a:gd name="connsiteY0" fmla="*/ 429133 h 2940544"/>
              <a:gd name="connsiteX1" fmla="*/ 1255935 w 3414497"/>
              <a:gd name="connsiteY1" fmla="*/ 10033 h 2940544"/>
              <a:gd name="connsiteX2" fmla="*/ 2141760 w 3414497"/>
              <a:gd name="connsiteY2" fmla="*/ 162433 h 2940544"/>
              <a:gd name="connsiteX3" fmla="*/ 2427510 w 3414497"/>
              <a:gd name="connsiteY3" fmla="*/ 514858 h 2940544"/>
              <a:gd name="connsiteX4" fmla="*/ 2779935 w 3414497"/>
              <a:gd name="connsiteY4" fmla="*/ 581533 h 2940544"/>
              <a:gd name="connsiteX5" fmla="*/ 3075210 w 3414497"/>
              <a:gd name="connsiteY5" fmla="*/ 743458 h 2940544"/>
              <a:gd name="connsiteX6" fmla="*/ 3408585 w 3414497"/>
              <a:gd name="connsiteY6" fmla="*/ 1191133 h 2940544"/>
              <a:gd name="connsiteX7" fmla="*/ 3256185 w 3414497"/>
              <a:gd name="connsiteY7" fmla="*/ 1848358 h 2940544"/>
              <a:gd name="connsiteX8" fmla="*/ 2856135 w 3414497"/>
              <a:gd name="connsiteY8" fmla="*/ 2153158 h 2940544"/>
              <a:gd name="connsiteX9" fmla="*/ 2579910 w 3414497"/>
              <a:gd name="connsiteY9" fmla="*/ 2438908 h 2940544"/>
              <a:gd name="connsiteX10" fmla="*/ 2437035 w 3414497"/>
              <a:gd name="connsiteY10" fmla="*/ 2696083 h 2940544"/>
              <a:gd name="connsiteX11" fmla="*/ 2132235 w 3414497"/>
              <a:gd name="connsiteY11" fmla="*/ 2800858 h 2940544"/>
              <a:gd name="connsiteX12" fmla="*/ 1513110 w 3414497"/>
              <a:gd name="connsiteY12" fmla="*/ 2753233 h 2940544"/>
              <a:gd name="connsiteX13" fmla="*/ 846360 w 3414497"/>
              <a:gd name="connsiteY13" fmla="*/ 2934208 h 2940544"/>
              <a:gd name="connsiteX14" fmla="*/ 84360 w 3414497"/>
              <a:gd name="connsiteY14" fmla="*/ 2486533 h 2940544"/>
              <a:gd name="connsiteX15" fmla="*/ 160560 w 3414497"/>
              <a:gd name="connsiteY15" fmla="*/ 1676908 h 2940544"/>
              <a:gd name="connsiteX16" fmla="*/ 8160 w 3414497"/>
              <a:gd name="connsiteY16" fmla="*/ 1067308 h 2940544"/>
              <a:gd name="connsiteX17" fmla="*/ 455835 w 3414497"/>
              <a:gd name="connsiteY17" fmla="*/ 429133 h 2940544"/>
              <a:gd name="connsiteX0" fmla="*/ 455835 w 3258045"/>
              <a:gd name="connsiteY0" fmla="*/ 429133 h 2940544"/>
              <a:gd name="connsiteX1" fmla="*/ 1255935 w 3258045"/>
              <a:gd name="connsiteY1" fmla="*/ 10033 h 2940544"/>
              <a:gd name="connsiteX2" fmla="*/ 2141760 w 3258045"/>
              <a:gd name="connsiteY2" fmla="*/ 162433 h 2940544"/>
              <a:gd name="connsiteX3" fmla="*/ 2427510 w 3258045"/>
              <a:gd name="connsiteY3" fmla="*/ 514858 h 2940544"/>
              <a:gd name="connsiteX4" fmla="*/ 2779935 w 3258045"/>
              <a:gd name="connsiteY4" fmla="*/ 581533 h 2940544"/>
              <a:gd name="connsiteX5" fmla="*/ 3075210 w 3258045"/>
              <a:gd name="connsiteY5" fmla="*/ 743458 h 2940544"/>
              <a:gd name="connsiteX6" fmla="*/ 3008627 w 3258045"/>
              <a:gd name="connsiteY6" fmla="*/ 1307855 h 2940544"/>
              <a:gd name="connsiteX7" fmla="*/ 3256185 w 3258045"/>
              <a:gd name="connsiteY7" fmla="*/ 1848358 h 2940544"/>
              <a:gd name="connsiteX8" fmla="*/ 2856135 w 3258045"/>
              <a:gd name="connsiteY8" fmla="*/ 2153158 h 2940544"/>
              <a:gd name="connsiteX9" fmla="*/ 2579910 w 3258045"/>
              <a:gd name="connsiteY9" fmla="*/ 2438908 h 2940544"/>
              <a:gd name="connsiteX10" fmla="*/ 2437035 w 3258045"/>
              <a:gd name="connsiteY10" fmla="*/ 2696083 h 2940544"/>
              <a:gd name="connsiteX11" fmla="*/ 2132235 w 3258045"/>
              <a:gd name="connsiteY11" fmla="*/ 2800858 h 2940544"/>
              <a:gd name="connsiteX12" fmla="*/ 1513110 w 3258045"/>
              <a:gd name="connsiteY12" fmla="*/ 2753233 h 2940544"/>
              <a:gd name="connsiteX13" fmla="*/ 846360 w 3258045"/>
              <a:gd name="connsiteY13" fmla="*/ 2934208 h 2940544"/>
              <a:gd name="connsiteX14" fmla="*/ 84360 w 3258045"/>
              <a:gd name="connsiteY14" fmla="*/ 2486533 h 2940544"/>
              <a:gd name="connsiteX15" fmla="*/ 160560 w 3258045"/>
              <a:gd name="connsiteY15" fmla="*/ 1676908 h 2940544"/>
              <a:gd name="connsiteX16" fmla="*/ 8160 w 3258045"/>
              <a:gd name="connsiteY16" fmla="*/ 1067308 h 2940544"/>
              <a:gd name="connsiteX17" fmla="*/ 455835 w 3258045"/>
              <a:gd name="connsiteY17" fmla="*/ 429133 h 2940544"/>
              <a:gd name="connsiteX0" fmla="*/ 455835 w 3258219"/>
              <a:gd name="connsiteY0" fmla="*/ 429133 h 2940544"/>
              <a:gd name="connsiteX1" fmla="*/ 1255935 w 3258219"/>
              <a:gd name="connsiteY1" fmla="*/ 10033 h 2940544"/>
              <a:gd name="connsiteX2" fmla="*/ 2141760 w 3258219"/>
              <a:gd name="connsiteY2" fmla="*/ 162433 h 2940544"/>
              <a:gd name="connsiteX3" fmla="*/ 2427510 w 3258219"/>
              <a:gd name="connsiteY3" fmla="*/ 514858 h 2940544"/>
              <a:gd name="connsiteX4" fmla="*/ 2779935 w 3258219"/>
              <a:gd name="connsiteY4" fmla="*/ 581533 h 2940544"/>
              <a:gd name="connsiteX5" fmla="*/ 2939224 w 3258219"/>
              <a:gd name="connsiteY5" fmla="*/ 908242 h 2940544"/>
              <a:gd name="connsiteX6" fmla="*/ 3008627 w 3258219"/>
              <a:gd name="connsiteY6" fmla="*/ 1307855 h 2940544"/>
              <a:gd name="connsiteX7" fmla="*/ 3256185 w 3258219"/>
              <a:gd name="connsiteY7" fmla="*/ 1848358 h 2940544"/>
              <a:gd name="connsiteX8" fmla="*/ 2856135 w 3258219"/>
              <a:gd name="connsiteY8" fmla="*/ 2153158 h 2940544"/>
              <a:gd name="connsiteX9" fmla="*/ 2579910 w 3258219"/>
              <a:gd name="connsiteY9" fmla="*/ 2438908 h 2940544"/>
              <a:gd name="connsiteX10" fmla="*/ 2437035 w 3258219"/>
              <a:gd name="connsiteY10" fmla="*/ 2696083 h 2940544"/>
              <a:gd name="connsiteX11" fmla="*/ 2132235 w 3258219"/>
              <a:gd name="connsiteY11" fmla="*/ 2800858 h 2940544"/>
              <a:gd name="connsiteX12" fmla="*/ 1513110 w 3258219"/>
              <a:gd name="connsiteY12" fmla="*/ 2753233 h 2940544"/>
              <a:gd name="connsiteX13" fmla="*/ 846360 w 3258219"/>
              <a:gd name="connsiteY13" fmla="*/ 2934208 h 2940544"/>
              <a:gd name="connsiteX14" fmla="*/ 84360 w 3258219"/>
              <a:gd name="connsiteY14" fmla="*/ 2486533 h 2940544"/>
              <a:gd name="connsiteX15" fmla="*/ 160560 w 3258219"/>
              <a:gd name="connsiteY15" fmla="*/ 1676908 h 2940544"/>
              <a:gd name="connsiteX16" fmla="*/ 8160 w 3258219"/>
              <a:gd name="connsiteY16" fmla="*/ 1067308 h 2940544"/>
              <a:gd name="connsiteX17" fmla="*/ 455835 w 3258219"/>
              <a:gd name="connsiteY17" fmla="*/ 429133 h 2940544"/>
              <a:gd name="connsiteX0" fmla="*/ 455835 w 3009235"/>
              <a:gd name="connsiteY0" fmla="*/ 429133 h 2940544"/>
              <a:gd name="connsiteX1" fmla="*/ 1255935 w 3009235"/>
              <a:gd name="connsiteY1" fmla="*/ 10033 h 2940544"/>
              <a:gd name="connsiteX2" fmla="*/ 2141760 w 3009235"/>
              <a:gd name="connsiteY2" fmla="*/ 162433 h 2940544"/>
              <a:gd name="connsiteX3" fmla="*/ 2427510 w 3009235"/>
              <a:gd name="connsiteY3" fmla="*/ 514858 h 2940544"/>
              <a:gd name="connsiteX4" fmla="*/ 2779935 w 3009235"/>
              <a:gd name="connsiteY4" fmla="*/ 581533 h 2940544"/>
              <a:gd name="connsiteX5" fmla="*/ 2939224 w 3009235"/>
              <a:gd name="connsiteY5" fmla="*/ 908242 h 2940544"/>
              <a:gd name="connsiteX6" fmla="*/ 3008627 w 3009235"/>
              <a:gd name="connsiteY6" fmla="*/ 1307855 h 2940544"/>
              <a:gd name="connsiteX7" fmla="*/ 2904222 w 3009235"/>
              <a:gd name="connsiteY7" fmla="*/ 1848358 h 2940544"/>
              <a:gd name="connsiteX8" fmla="*/ 2856135 w 3009235"/>
              <a:gd name="connsiteY8" fmla="*/ 2153158 h 2940544"/>
              <a:gd name="connsiteX9" fmla="*/ 2579910 w 3009235"/>
              <a:gd name="connsiteY9" fmla="*/ 2438908 h 2940544"/>
              <a:gd name="connsiteX10" fmla="*/ 2437035 w 3009235"/>
              <a:gd name="connsiteY10" fmla="*/ 2696083 h 2940544"/>
              <a:gd name="connsiteX11" fmla="*/ 2132235 w 3009235"/>
              <a:gd name="connsiteY11" fmla="*/ 2800858 h 2940544"/>
              <a:gd name="connsiteX12" fmla="*/ 1513110 w 3009235"/>
              <a:gd name="connsiteY12" fmla="*/ 2753233 h 2940544"/>
              <a:gd name="connsiteX13" fmla="*/ 846360 w 3009235"/>
              <a:gd name="connsiteY13" fmla="*/ 2934208 h 2940544"/>
              <a:gd name="connsiteX14" fmla="*/ 84360 w 3009235"/>
              <a:gd name="connsiteY14" fmla="*/ 2486533 h 2940544"/>
              <a:gd name="connsiteX15" fmla="*/ 160560 w 3009235"/>
              <a:gd name="connsiteY15" fmla="*/ 1676908 h 2940544"/>
              <a:gd name="connsiteX16" fmla="*/ 8160 w 3009235"/>
              <a:gd name="connsiteY16" fmla="*/ 1067308 h 2940544"/>
              <a:gd name="connsiteX17" fmla="*/ 455835 w 3009235"/>
              <a:gd name="connsiteY17" fmla="*/ 429133 h 2940544"/>
              <a:gd name="connsiteX0" fmla="*/ 455835 w 3009235"/>
              <a:gd name="connsiteY0" fmla="*/ 429133 h 2940544"/>
              <a:gd name="connsiteX1" fmla="*/ 1255935 w 3009235"/>
              <a:gd name="connsiteY1" fmla="*/ 10033 h 2940544"/>
              <a:gd name="connsiteX2" fmla="*/ 2141760 w 3009235"/>
              <a:gd name="connsiteY2" fmla="*/ 162433 h 2940544"/>
              <a:gd name="connsiteX3" fmla="*/ 2427510 w 3009235"/>
              <a:gd name="connsiteY3" fmla="*/ 514858 h 2940544"/>
              <a:gd name="connsiteX4" fmla="*/ 2779935 w 3009235"/>
              <a:gd name="connsiteY4" fmla="*/ 581533 h 2940544"/>
              <a:gd name="connsiteX5" fmla="*/ 2939224 w 3009235"/>
              <a:gd name="connsiteY5" fmla="*/ 908242 h 2940544"/>
              <a:gd name="connsiteX6" fmla="*/ 3008627 w 3009235"/>
              <a:gd name="connsiteY6" fmla="*/ 1307855 h 2940544"/>
              <a:gd name="connsiteX7" fmla="*/ 2904222 w 3009235"/>
              <a:gd name="connsiteY7" fmla="*/ 1848358 h 2940544"/>
              <a:gd name="connsiteX8" fmla="*/ 2688152 w 3009235"/>
              <a:gd name="connsiteY8" fmla="*/ 2173756 h 2940544"/>
              <a:gd name="connsiteX9" fmla="*/ 2579910 w 3009235"/>
              <a:gd name="connsiteY9" fmla="*/ 2438908 h 2940544"/>
              <a:gd name="connsiteX10" fmla="*/ 2437035 w 3009235"/>
              <a:gd name="connsiteY10" fmla="*/ 2696083 h 2940544"/>
              <a:gd name="connsiteX11" fmla="*/ 2132235 w 3009235"/>
              <a:gd name="connsiteY11" fmla="*/ 2800858 h 2940544"/>
              <a:gd name="connsiteX12" fmla="*/ 1513110 w 3009235"/>
              <a:gd name="connsiteY12" fmla="*/ 2753233 h 2940544"/>
              <a:gd name="connsiteX13" fmla="*/ 846360 w 3009235"/>
              <a:gd name="connsiteY13" fmla="*/ 2934208 h 2940544"/>
              <a:gd name="connsiteX14" fmla="*/ 84360 w 3009235"/>
              <a:gd name="connsiteY14" fmla="*/ 2486533 h 2940544"/>
              <a:gd name="connsiteX15" fmla="*/ 160560 w 3009235"/>
              <a:gd name="connsiteY15" fmla="*/ 1676908 h 2940544"/>
              <a:gd name="connsiteX16" fmla="*/ 8160 w 3009235"/>
              <a:gd name="connsiteY16" fmla="*/ 1067308 h 2940544"/>
              <a:gd name="connsiteX17" fmla="*/ 455835 w 3009235"/>
              <a:gd name="connsiteY17" fmla="*/ 429133 h 2940544"/>
              <a:gd name="connsiteX0" fmla="*/ 455835 w 3009235"/>
              <a:gd name="connsiteY0" fmla="*/ 428598 h 2940009"/>
              <a:gd name="connsiteX1" fmla="*/ 1255935 w 3009235"/>
              <a:gd name="connsiteY1" fmla="*/ 9498 h 2940009"/>
              <a:gd name="connsiteX2" fmla="*/ 2141760 w 3009235"/>
              <a:gd name="connsiteY2" fmla="*/ 161898 h 2940009"/>
              <a:gd name="connsiteX3" fmla="*/ 2483505 w 3009235"/>
              <a:gd name="connsiteY3" fmla="*/ 459395 h 2940009"/>
              <a:gd name="connsiteX4" fmla="*/ 2779935 w 3009235"/>
              <a:gd name="connsiteY4" fmla="*/ 580998 h 2940009"/>
              <a:gd name="connsiteX5" fmla="*/ 2939224 w 3009235"/>
              <a:gd name="connsiteY5" fmla="*/ 907707 h 2940009"/>
              <a:gd name="connsiteX6" fmla="*/ 3008627 w 3009235"/>
              <a:gd name="connsiteY6" fmla="*/ 1307320 h 2940009"/>
              <a:gd name="connsiteX7" fmla="*/ 2904222 w 3009235"/>
              <a:gd name="connsiteY7" fmla="*/ 1847823 h 2940009"/>
              <a:gd name="connsiteX8" fmla="*/ 2688152 w 3009235"/>
              <a:gd name="connsiteY8" fmla="*/ 2173221 h 2940009"/>
              <a:gd name="connsiteX9" fmla="*/ 2579910 w 3009235"/>
              <a:gd name="connsiteY9" fmla="*/ 2438373 h 2940009"/>
              <a:gd name="connsiteX10" fmla="*/ 2437035 w 3009235"/>
              <a:gd name="connsiteY10" fmla="*/ 2695548 h 2940009"/>
              <a:gd name="connsiteX11" fmla="*/ 2132235 w 3009235"/>
              <a:gd name="connsiteY11" fmla="*/ 2800323 h 2940009"/>
              <a:gd name="connsiteX12" fmla="*/ 1513110 w 3009235"/>
              <a:gd name="connsiteY12" fmla="*/ 2752698 h 2940009"/>
              <a:gd name="connsiteX13" fmla="*/ 846360 w 3009235"/>
              <a:gd name="connsiteY13" fmla="*/ 2933673 h 2940009"/>
              <a:gd name="connsiteX14" fmla="*/ 84360 w 3009235"/>
              <a:gd name="connsiteY14" fmla="*/ 2485998 h 2940009"/>
              <a:gd name="connsiteX15" fmla="*/ 160560 w 3009235"/>
              <a:gd name="connsiteY15" fmla="*/ 1676373 h 2940009"/>
              <a:gd name="connsiteX16" fmla="*/ 8160 w 3009235"/>
              <a:gd name="connsiteY16" fmla="*/ 1066773 h 2940009"/>
              <a:gd name="connsiteX17" fmla="*/ 455835 w 3009235"/>
              <a:gd name="connsiteY17" fmla="*/ 428598 h 2940009"/>
              <a:gd name="connsiteX0" fmla="*/ 455835 w 3008786"/>
              <a:gd name="connsiteY0" fmla="*/ 428598 h 2940009"/>
              <a:gd name="connsiteX1" fmla="*/ 1255935 w 3008786"/>
              <a:gd name="connsiteY1" fmla="*/ 9498 h 2940009"/>
              <a:gd name="connsiteX2" fmla="*/ 2141760 w 3008786"/>
              <a:gd name="connsiteY2" fmla="*/ 161898 h 2940009"/>
              <a:gd name="connsiteX3" fmla="*/ 2483505 w 3008786"/>
              <a:gd name="connsiteY3" fmla="*/ 459395 h 2940009"/>
              <a:gd name="connsiteX4" fmla="*/ 2779935 w 3008786"/>
              <a:gd name="connsiteY4" fmla="*/ 580998 h 2940009"/>
              <a:gd name="connsiteX5" fmla="*/ 2883230 w 3008786"/>
              <a:gd name="connsiteY5" fmla="*/ 996965 h 2940009"/>
              <a:gd name="connsiteX6" fmla="*/ 3008627 w 3008786"/>
              <a:gd name="connsiteY6" fmla="*/ 1307320 h 2940009"/>
              <a:gd name="connsiteX7" fmla="*/ 2904222 w 3008786"/>
              <a:gd name="connsiteY7" fmla="*/ 1847823 h 2940009"/>
              <a:gd name="connsiteX8" fmla="*/ 2688152 w 3008786"/>
              <a:gd name="connsiteY8" fmla="*/ 2173221 h 2940009"/>
              <a:gd name="connsiteX9" fmla="*/ 2579910 w 3008786"/>
              <a:gd name="connsiteY9" fmla="*/ 2438373 h 2940009"/>
              <a:gd name="connsiteX10" fmla="*/ 2437035 w 3008786"/>
              <a:gd name="connsiteY10" fmla="*/ 2695548 h 2940009"/>
              <a:gd name="connsiteX11" fmla="*/ 2132235 w 3008786"/>
              <a:gd name="connsiteY11" fmla="*/ 2800323 h 2940009"/>
              <a:gd name="connsiteX12" fmla="*/ 1513110 w 3008786"/>
              <a:gd name="connsiteY12" fmla="*/ 2752698 h 2940009"/>
              <a:gd name="connsiteX13" fmla="*/ 846360 w 3008786"/>
              <a:gd name="connsiteY13" fmla="*/ 2933673 h 2940009"/>
              <a:gd name="connsiteX14" fmla="*/ 84360 w 3008786"/>
              <a:gd name="connsiteY14" fmla="*/ 2485998 h 2940009"/>
              <a:gd name="connsiteX15" fmla="*/ 160560 w 3008786"/>
              <a:gd name="connsiteY15" fmla="*/ 1676373 h 2940009"/>
              <a:gd name="connsiteX16" fmla="*/ 8160 w 3008786"/>
              <a:gd name="connsiteY16" fmla="*/ 1066773 h 2940009"/>
              <a:gd name="connsiteX17" fmla="*/ 455835 w 3008786"/>
              <a:gd name="connsiteY17" fmla="*/ 428598 h 2940009"/>
              <a:gd name="connsiteX0" fmla="*/ 455835 w 3008786"/>
              <a:gd name="connsiteY0" fmla="*/ 428598 h 2940009"/>
              <a:gd name="connsiteX1" fmla="*/ 1255935 w 3008786"/>
              <a:gd name="connsiteY1" fmla="*/ 9498 h 2940009"/>
              <a:gd name="connsiteX2" fmla="*/ 2141760 w 3008786"/>
              <a:gd name="connsiteY2" fmla="*/ 161898 h 2940009"/>
              <a:gd name="connsiteX3" fmla="*/ 2483505 w 3008786"/>
              <a:gd name="connsiteY3" fmla="*/ 459395 h 2940009"/>
              <a:gd name="connsiteX4" fmla="*/ 2739939 w 3008786"/>
              <a:gd name="connsiteY4" fmla="*/ 677122 h 2940009"/>
              <a:gd name="connsiteX5" fmla="*/ 2883230 w 3008786"/>
              <a:gd name="connsiteY5" fmla="*/ 996965 h 2940009"/>
              <a:gd name="connsiteX6" fmla="*/ 3008627 w 3008786"/>
              <a:gd name="connsiteY6" fmla="*/ 1307320 h 2940009"/>
              <a:gd name="connsiteX7" fmla="*/ 2904222 w 3008786"/>
              <a:gd name="connsiteY7" fmla="*/ 1847823 h 2940009"/>
              <a:gd name="connsiteX8" fmla="*/ 2688152 w 3008786"/>
              <a:gd name="connsiteY8" fmla="*/ 2173221 h 2940009"/>
              <a:gd name="connsiteX9" fmla="*/ 2579910 w 3008786"/>
              <a:gd name="connsiteY9" fmla="*/ 2438373 h 2940009"/>
              <a:gd name="connsiteX10" fmla="*/ 2437035 w 3008786"/>
              <a:gd name="connsiteY10" fmla="*/ 2695548 h 2940009"/>
              <a:gd name="connsiteX11" fmla="*/ 2132235 w 3008786"/>
              <a:gd name="connsiteY11" fmla="*/ 2800323 h 2940009"/>
              <a:gd name="connsiteX12" fmla="*/ 1513110 w 3008786"/>
              <a:gd name="connsiteY12" fmla="*/ 2752698 h 2940009"/>
              <a:gd name="connsiteX13" fmla="*/ 846360 w 3008786"/>
              <a:gd name="connsiteY13" fmla="*/ 2933673 h 2940009"/>
              <a:gd name="connsiteX14" fmla="*/ 84360 w 3008786"/>
              <a:gd name="connsiteY14" fmla="*/ 2485998 h 2940009"/>
              <a:gd name="connsiteX15" fmla="*/ 160560 w 3008786"/>
              <a:gd name="connsiteY15" fmla="*/ 1676373 h 2940009"/>
              <a:gd name="connsiteX16" fmla="*/ 8160 w 3008786"/>
              <a:gd name="connsiteY16" fmla="*/ 1066773 h 2940009"/>
              <a:gd name="connsiteX17" fmla="*/ 455835 w 3008786"/>
              <a:gd name="connsiteY17" fmla="*/ 428598 h 2940009"/>
              <a:gd name="connsiteX0" fmla="*/ 455835 w 2906227"/>
              <a:gd name="connsiteY0" fmla="*/ 428598 h 2940009"/>
              <a:gd name="connsiteX1" fmla="*/ 1255935 w 2906227"/>
              <a:gd name="connsiteY1" fmla="*/ 9498 h 2940009"/>
              <a:gd name="connsiteX2" fmla="*/ 2141760 w 2906227"/>
              <a:gd name="connsiteY2" fmla="*/ 161898 h 2940009"/>
              <a:gd name="connsiteX3" fmla="*/ 2483505 w 2906227"/>
              <a:gd name="connsiteY3" fmla="*/ 459395 h 2940009"/>
              <a:gd name="connsiteX4" fmla="*/ 2739939 w 2906227"/>
              <a:gd name="connsiteY4" fmla="*/ 677122 h 2940009"/>
              <a:gd name="connsiteX5" fmla="*/ 2883230 w 2906227"/>
              <a:gd name="connsiteY5" fmla="*/ 996965 h 2940009"/>
              <a:gd name="connsiteX6" fmla="*/ 2800649 w 2906227"/>
              <a:gd name="connsiteY6" fmla="*/ 1424042 h 2940009"/>
              <a:gd name="connsiteX7" fmla="*/ 2904222 w 2906227"/>
              <a:gd name="connsiteY7" fmla="*/ 1847823 h 2940009"/>
              <a:gd name="connsiteX8" fmla="*/ 2688152 w 2906227"/>
              <a:gd name="connsiteY8" fmla="*/ 2173221 h 2940009"/>
              <a:gd name="connsiteX9" fmla="*/ 2579910 w 2906227"/>
              <a:gd name="connsiteY9" fmla="*/ 2438373 h 2940009"/>
              <a:gd name="connsiteX10" fmla="*/ 2437035 w 2906227"/>
              <a:gd name="connsiteY10" fmla="*/ 2695548 h 2940009"/>
              <a:gd name="connsiteX11" fmla="*/ 2132235 w 2906227"/>
              <a:gd name="connsiteY11" fmla="*/ 2800323 h 2940009"/>
              <a:gd name="connsiteX12" fmla="*/ 1513110 w 2906227"/>
              <a:gd name="connsiteY12" fmla="*/ 2752698 h 2940009"/>
              <a:gd name="connsiteX13" fmla="*/ 846360 w 2906227"/>
              <a:gd name="connsiteY13" fmla="*/ 2933673 h 2940009"/>
              <a:gd name="connsiteX14" fmla="*/ 84360 w 2906227"/>
              <a:gd name="connsiteY14" fmla="*/ 2485998 h 2940009"/>
              <a:gd name="connsiteX15" fmla="*/ 160560 w 2906227"/>
              <a:gd name="connsiteY15" fmla="*/ 1676373 h 2940009"/>
              <a:gd name="connsiteX16" fmla="*/ 8160 w 2906227"/>
              <a:gd name="connsiteY16" fmla="*/ 1066773 h 2940009"/>
              <a:gd name="connsiteX17" fmla="*/ 455835 w 2906227"/>
              <a:gd name="connsiteY17" fmla="*/ 428598 h 2940009"/>
              <a:gd name="connsiteX0" fmla="*/ 455835 w 2884560"/>
              <a:gd name="connsiteY0" fmla="*/ 428598 h 2940009"/>
              <a:gd name="connsiteX1" fmla="*/ 1255935 w 2884560"/>
              <a:gd name="connsiteY1" fmla="*/ 9498 h 2940009"/>
              <a:gd name="connsiteX2" fmla="*/ 2141760 w 2884560"/>
              <a:gd name="connsiteY2" fmla="*/ 161898 h 2940009"/>
              <a:gd name="connsiteX3" fmla="*/ 2483505 w 2884560"/>
              <a:gd name="connsiteY3" fmla="*/ 459395 h 2940009"/>
              <a:gd name="connsiteX4" fmla="*/ 2739939 w 2884560"/>
              <a:gd name="connsiteY4" fmla="*/ 677122 h 2940009"/>
              <a:gd name="connsiteX5" fmla="*/ 2883230 w 2884560"/>
              <a:gd name="connsiteY5" fmla="*/ 996965 h 2940009"/>
              <a:gd name="connsiteX6" fmla="*/ 2800649 w 2884560"/>
              <a:gd name="connsiteY6" fmla="*/ 1424042 h 2940009"/>
              <a:gd name="connsiteX7" fmla="*/ 2624252 w 2884560"/>
              <a:gd name="connsiteY7" fmla="*/ 1882153 h 2940009"/>
              <a:gd name="connsiteX8" fmla="*/ 2688152 w 2884560"/>
              <a:gd name="connsiteY8" fmla="*/ 2173221 h 2940009"/>
              <a:gd name="connsiteX9" fmla="*/ 2579910 w 2884560"/>
              <a:gd name="connsiteY9" fmla="*/ 2438373 h 2940009"/>
              <a:gd name="connsiteX10" fmla="*/ 2437035 w 2884560"/>
              <a:gd name="connsiteY10" fmla="*/ 2695548 h 2940009"/>
              <a:gd name="connsiteX11" fmla="*/ 2132235 w 2884560"/>
              <a:gd name="connsiteY11" fmla="*/ 2800323 h 2940009"/>
              <a:gd name="connsiteX12" fmla="*/ 1513110 w 2884560"/>
              <a:gd name="connsiteY12" fmla="*/ 2752698 h 2940009"/>
              <a:gd name="connsiteX13" fmla="*/ 846360 w 2884560"/>
              <a:gd name="connsiteY13" fmla="*/ 2933673 h 2940009"/>
              <a:gd name="connsiteX14" fmla="*/ 84360 w 2884560"/>
              <a:gd name="connsiteY14" fmla="*/ 2485998 h 2940009"/>
              <a:gd name="connsiteX15" fmla="*/ 160560 w 2884560"/>
              <a:gd name="connsiteY15" fmla="*/ 1676373 h 2940009"/>
              <a:gd name="connsiteX16" fmla="*/ 8160 w 2884560"/>
              <a:gd name="connsiteY16" fmla="*/ 1066773 h 2940009"/>
              <a:gd name="connsiteX17" fmla="*/ 455835 w 2884560"/>
              <a:gd name="connsiteY17" fmla="*/ 428598 h 2940009"/>
              <a:gd name="connsiteX0" fmla="*/ 455835 w 2884560"/>
              <a:gd name="connsiteY0" fmla="*/ 428598 h 2940009"/>
              <a:gd name="connsiteX1" fmla="*/ 1255935 w 2884560"/>
              <a:gd name="connsiteY1" fmla="*/ 9498 h 2940009"/>
              <a:gd name="connsiteX2" fmla="*/ 2141760 w 2884560"/>
              <a:gd name="connsiteY2" fmla="*/ 161898 h 2940009"/>
              <a:gd name="connsiteX3" fmla="*/ 2483505 w 2884560"/>
              <a:gd name="connsiteY3" fmla="*/ 459395 h 2940009"/>
              <a:gd name="connsiteX4" fmla="*/ 2739939 w 2884560"/>
              <a:gd name="connsiteY4" fmla="*/ 677122 h 2940009"/>
              <a:gd name="connsiteX5" fmla="*/ 2883230 w 2884560"/>
              <a:gd name="connsiteY5" fmla="*/ 996965 h 2940009"/>
              <a:gd name="connsiteX6" fmla="*/ 2800649 w 2884560"/>
              <a:gd name="connsiteY6" fmla="*/ 1424042 h 2940009"/>
              <a:gd name="connsiteX7" fmla="*/ 2624252 w 2884560"/>
              <a:gd name="connsiteY7" fmla="*/ 1882153 h 2940009"/>
              <a:gd name="connsiteX8" fmla="*/ 2592162 w 2884560"/>
              <a:gd name="connsiteY8" fmla="*/ 2241881 h 2940009"/>
              <a:gd name="connsiteX9" fmla="*/ 2579910 w 2884560"/>
              <a:gd name="connsiteY9" fmla="*/ 2438373 h 2940009"/>
              <a:gd name="connsiteX10" fmla="*/ 2437035 w 2884560"/>
              <a:gd name="connsiteY10" fmla="*/ 2695548 h 2940009"/>
              <a:gd name="connsiteX11" fmla="*/ 2132235 w 2884560"/>
              <a:gd name="connsiteY11" fmla="*/ 2800323 h 2940009"/>
              <a:gd name="connsiteX12" fmla="*/ 1513110 w 2884560"/>
              <a:gd name="connsiteY12" fmla="*/ 2752698 h 2940009"/>
              <a:gd name="connsiteX13" fmla="*/ 846360 w 2884560"/>
              <a:gd name="connsiteY13" fmla="*/ 2933673 h 2940009"/>
              <a:gd name="connsiteX14" fmla="*/ 84360 w 2884560"/>
              <a:gd name="connsiteY14" fmla="*/ 2485998 h 2940009"/>
              <a:gd name="connsiteX15" fmla="*/ 160560 w 2884560"/>
              <a:gd name="connsiteY15" fmla="*/ 1676373 h 2940009"/>
              <a:gd name="connsiteX16" fmla="*/ 8160 w 2884560"/>
              <a:gd name="connsiteY16" fmla="*/ 1066773 h 2940009"/>
              <a:gd name="connsiteX17" fmla="*/ 455835 w 2884560"/>
              <a:gd name="connsiteY17" fmla="*/ 428598 h 294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84560" h="2940009">
                <a:moveTo>
                  <a:pt x="455835" y="428598"/>
                </a:moveTo>
                <a:cubicBezTo>
                  <a:pt x="663797" y="252386"/>
                  <a:pt x="974948" y="53948"/>
                  <a:pt x="1255935" y="9498"/>
                </a:cubicBezTo>
                <a:cubicBezTo>
                  <a:pt x="1536923" y="-34952"/>
                  <a:pt x="1937165" y="86915"/>
                  <a:pt x="2141760" y="161898"/>
                </a:cubicBezTo>
                <a:cubicBezTo>
                  <a:pt x="2346355" y="236881"/>
                  <a:pt x="2383808" y="373524"/>
                  <a:pt x="2483505" y="459395"/>
                </a:cubicBezTo>
                <a:cubicBezTo>
                  <a:pt x="2583202" y="545266"/>
                  <a:pt x="2673318" y="587527"/>
                  <a:pt x="2739939" y="677122"/>
                </a:cubicBezTo>
                <a:cubicBezTo>
                  <a:pt x="2806560" y="766717"/>
                  <a:pt x="2873112" y="872478"/>
                  <a:pt x="2883230" y="996965"/>
                </a:cubicBezTo>
                <a:cubicBezTo>
                  <a:pt x="2893348" y="1121452"/>
                  <a:pt x="2843812" y="1276511"/>
                  <a:pt x="2800649" y="1424042"/>
                </a:cubicBezTo>
                <a:cubicBezTo>
                  <a:pt x="2757486" y="1571573"/>
                  <a:pt x="2659000" y="1745847"/>
                  <a:pt x="2624252" y="1882153"/>
                </a:cubicBezTo>
                <a:cubicBezTo>
                  <a:pt x="2589504" y="2018460"/>
                  <a:pt x="2599552" y="2149178"/>
                  <a:pt x="2592162" y="2241881"/>
                </a:cubicBezTo>
                <a:cubicBezTo>
                  <a:pt x="2584772" y="2334584"/>
                  <a:pt x="2605764" y="2362762"/>
                  <a:pt x="2579910" y="2438373"/>
                </a:cubicBezTo>
                <a:cubicBezTo>
                  <a:pt x="2554056" y="2513984"/>
                  <a:pt x="2511648" y="2635223"/>
                  <a:pt x="2437035" y="2695548"/>
                </a:cubicBezTo>
                <a:cubicBezTo>
                  <a:pt x="2362423" y="2755873"/>
                  <a:pt x="2286222" y="2790798"/>
                  <a:pt x="2132235" y="2800323"/>
                </a:cubicBezTo>
                <a:cubicBezTo>
                  <a:pt x="1978248" y="2809848"/>
                  <a:pt x="1727422" y="2730473"/>
                  <a:pt x="1513110" y="2752698"/>
                </a:cubicBezTo>
                <a:cubicBezTo>
                  <a:pt x="1298798" y="2774923"/>
                  <a:pt x="1084485" y="2978123"/>
                  <a:pt x="846360" y="2933673"/>
                </a:cubicBezTo>
                <a:cubicBezTo>
                  <a:pt x="608235" y="2889223"/>
                  <a:pt x="198660" y="2695548"/>
                  <a:pt x="84360" y="2485998"/>
                </a:cubicBezTo>
                <a:cubicBezTo>
                  <a:pt x="-29940" y="2276448"/>
                  <a:pt x="173260" y="1912910"/>
                  <a:pt x="160560" y="1676373"/>
                </a:cubicBezTo>
                <a:cubicBezTo>
                  <a:pt x="147860" y="1439836"/>
                  <a:pt x="-41052" y="1271560"/>
                  <a:pt x="8160" y="1066773"/>
                </a:cubicBezTo>
                <a:cubicBezTo>
                  <a:pt x="57372" y="861986"/>
                  <a:pt x="247873" y="604810"/>
                  <a:pt x="455835" y="428598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276641" y="4914902"/>
            <a:ext cx="919123" cy="271673"/>
          </a:xfrm>
          <a:custGeom>
            <a:avLst/>
            <a:gdLst>
              <a:gd name="connsiteX0" fmla="*/ 0 w 1123950"/>
              <a:gd name="connsiteY0" fmla="*/ 0 h 362231"/>
              <a:gd name="connsiteX1" fmla="*/ 323850 w 1123950"/>
              <a:gd name="connsiteY1" fmla="*/ 361950 h 362231"/>
              <a:gd name="connsiteX2" fmla="*/ 1123950 w 1123950"/>
              <a:gd name="connsiteY2" fmla="*/ 47625 h 3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362231">
                <a:moveTo>
                  <a:pt x="0" y="0"/>
                </a:moveTo>
                <a:cubicBezTo>
                  <a:pt x="68262" y="177006"/>
                  <a:pt x="136525" y="354013"/>
                  <a:pt x="323850" y="361950"/>
                </a:cubicBezTo>
                <a:cubicBezTo>
                  <a:pt x="511175" y="369887"/>
                  <a:pt x="817562" y="208756"/>
                  <a:pt x="1123950" y="4762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306444" y="4123634"/>
            <a:ext cx="1666275" cy="1814513"/>
            <a:chOff x="7709926" y="4532055"/>
            <a:chExt cx="2221700" cy="2419350"/>
          </a:xfrm>
        </p:grpSpPr>
        <p:sp>
          <p:nvSpPr>
            <p:cNvPr id="20" name="Rectangle 19"/>
            <p:cNvSpPr/>
            <p:nvPr/>
          </p:nvSpPr>
          <p:spPr>
            <a:xfrm>
              <a:off x="7709926" y="4532055"/>
              <a:ext cx="2221700" cy="24193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>
                <a:lnSpc>
                  <a:spcPct val="150000"/>
                </a:lnSpc>
              </a:pPr>
              <a:r>
                <a:rPr lang="fi-FI" sz="1051" b="1" dirty="0" err="1" smtClean="0">
                  <a:solidFill>
                    <a:srgbClr val="00B050"/>
                  </a:solidFill>
                  <a:sym typeface="Wingdings" panose="05000000000000000000" pitchFamily="2" charset="2"/>
                </a:rPr>
                <a:t>Own</a:t>
              </a:r>
              <a:r>
                <a:rPr lang="fi-FI" sz="1051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 </a:t>
              </a:r>
              <a:r>
                <a:rPr lang="fi-FI" sz="1051" b="1" dirty="0" err="1" smtClean="0">
                  <a:solidFill>
                    <a:srgbClr val="00B050"/>
                  </a:solidFill>
                  <a:sym typeface="Wingdings" panose="05000000000000000000" pitchFamily="2" charset="2"/>
                </a:rPr>
                <a:t>views</a:t>
              </a:r>
              <a:r>
                <a:rPr lang="fi-FI" sz="1051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 for </a:t>
              </a:r>
              <a:r>
                <a:rPr lang="fi-FI" sz="1051" b="1" dirty="0" err="1" smtClean="0">
                  <a:solidFill>
                    <a:srgbClr val="00B050"/>
                  </a:solidFill>
                  <a:sym typeface="Wingdings" panose="05000000000000000000" pitchFamily="2" charset="2"/>
                </a:rPr>
                <a:t>family</a:t>
              </a:r>
              <a:r>
                <a:rPr lang="fi-FI" sz="1051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 </a:t>
              </a:r>
              <a:r>
                <a:rPr lang="fi-FI" sz="1051" b="1" dirty="0" err="1" smtClean="0">
                  <a:solidFill>
                    <a:srgbClr val="00B050"/>
                  </a:solidFill>
                  <a:sym typeface="Wingdings" panose="05000000000000000000" pitchFamily="2" charset="2"/>
                </a:rPr>
                <a:t>members</a:t>
              </a:r>
              <a:r>
                <a:rPr lang="fi-FI" sz="1051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 </a:t>
              </a:r>
            </a:p>
            <a:p>
              <a:pPr>
                <a:lnSpc>
                  <a:spcPct val="150000"/>
                </a:lnSpc>
              </a:pPr>
              <a:endParaRPr lang="fi-FI" sz="1051" dirty="0" smtClean="0">
                <a:solidFill>
                  <a:prstClr val="black"/>
                </a:solidFill>
                <a:sym typeface="Wingdings" panose="05000000000000000000" pitchFamily="2" charset="2"/>
              </a:endParaRPr>
            </a:p>
            <a:p>
              <a:pPr>
                <a:lnSpc>
                  <a:spcPct val="150000"/>
                </a:lnSpc>
              </a:pPr>
              <a:endParaRPr lang="fi-FI" sz="1051" dirty="0" smtClean="0">
                <a:solidFill>
                  <a:prstClr val="black"/>
                </a:solidFill>
                <a:sym typeface="Wingdings" panose="05000000000000000000" pitchFamily="2" charset="2"/>
              </a:endParaRPr>
            </a:p>
            <a:p>
              <a:pPr>
                <a:lnSpc>
                  <a:spcPct val="150000"/>
                </a:lnSpc>
              </a:pPr>
              <a:endParaRPr lang="fi-FI" sz="1051" dirty="0" smtClean="0">
                <a:solidFill>
                  <a:prstClr val="black"/>
                </a:solidFill>
                <a:sym typeface="Wingdings" panose="05000000000000000000" pitchFamily="2" charset="2"/>
              </a:endParaRPr>
            </a:p>
            <a:p>
              <a:pPr>
                <a:lnSpc>
                  <a:spcPct val="150000"/>
                </a:lnSpc>
              </a:pPr>
              <a:endParaRPr lang="fi-FI" sz="1051" dirty="0" smtClean="0">
                <a:solidFill>
                  <a:prstClr val="black"/>
                </a:solidFill>
                <a:sym typeface="Wingdings" panose="05000000000000000000" pitchFamily="2" charset="2"/>
              </a:endParaRPr>
            </a:p>
            <a:p>
              <a:pPr>
                <a:lnSpc>
                  <a:spcPct val="150000"/>
                </a:lnSpc>
              </a:pPr>
              <a:endParaRPr lang="fi-FI" sz="1051" dirty="0" smtClean="0">
                <a:solidFill>
                  <a:prstClr val="black"/>
                </a:solidFill>
                <a:sym typeface="Wingdings" panose="05000000000000000000" pitchFamily="2" charset="2"/>
              </a:endParaRPr>
            </a:p>
            <a:p>
              <a:pPr>
                <a:lnSpc>
                  <a:spcPct val="150000"/>
                </a:lnSpc>
              </a:pPr>
              <a:endParaRPr lang="fi-FI" sz="1051" dirty="0">
                <a:solidFill>
                  <a:prstClr val="black"/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83841" y="4781831"/>
              <a:ext cx="205072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 dirty="0">
                <a:solidFill>
                  <a:prstClr val="black"/>
                </a:solidFill>
              </a:endParaRPr>
            </a:p>
            <a:p>
              <a:pPr algn="ctr"/>
              <a:endParaRPr lang="fi-FI" sz="1351" dirty="0">
                <a:solidFill>
                  <a:prstClr val="black"/>
                </a:solidFill>
              </a:endParaRPr>
            </a:p>
            <a:p>
              <a:pPr algn="ctr"/>
              <a:endParaRPr lang="fi-FI" sz="1351" dirty="0">
                <a:solidFill>
                  <a:prstClr val="black"/>
                </a:solidFill>
              </a:endParaRPr>
            </a:p>
            <a:p>
              <a:pPr algn="ctr"/>
              <a:endParaRPr lang="fi-FI" sz="1351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15261" y="4924425"/>
              <a:ext cx="1938339" cy="5711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915275" y="5052819"/>
              <a:ext cx="304800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376173" y="5040623"/>
              <a:ext cx="304800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634412" y="5040624"/>
              <a:ext cx="304800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993981" y="5040624"/>
              <a:ext cx="304800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268894" y="5061959"/>
              <a:ext cx="304800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914082" y="5605296"/>
              <a:ext cx="286944" cy="6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035146" y="5605002"/>
              <a:ext cx="286944" cy="6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08313" y="5605002"/>
              <a:ext cx="286944" cy="6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52268" y="5605077"/>
              <a:ext cx="286944" cy="6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285557" y="5605296"/>
              <a:ext cx="286944" cy="6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15262" y="5772431"/>
              <a:ext cx="1938338" cy="8569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 smtClean="0">
                  <a:solidFill>
                    <a:srgbClr val="00B050"/>
                  </a:solidFill>
                </a:rPr>
                <a:t>”</a:t>
              </a:r>
              <a:r>
                <a:rPr lang="fi-FI" sz="1400" b="1" dirty="0" err="1" smtClean="0">
                  <a:solidFill>
                    <a:srgbClr val="00B050"/>
                  </a:solidFill>
                </a:rPr>
                <a:t>Well-being</a:t>
              </a:r>
              <a:r>
                <a:rPr lang="fi-FI" sz="1400" b="1" dirty="0" smtClean="0">
                  <a:solidFill>
                    <a:srgbClr val="00B050"/>
                  </a:solidFill>
                </a:rPr>
                <a:t> </a:t>
              </a:r>
              <a:r>
                <a:rPr lang="fi-FI" sz="1400" b="1" dirty="0" err="1" smtClean="0">
                  <a:solidFill>
                    <a:srgbClr val="00B050"/>
                  </a:solidFill>
                </a:rPr>
                <a:t>navigator</a:t>
              </a:r>
              <a:r>
                <a:rPr lang="fi-FI" sz="1400" b="1" dirty="0" smtClean="0">
                  <a:solidFill>
                    <a:srgbClr val="00B050"/>
                  </a:solidFill>
                </a:rPr>
                <a:t>”</a:t>
              </a:r>
              <a:endParaRPr lang="fi-FI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025172" y="5395146"/>
            <a:ext cx="226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</a:rPr>
              <a:t>Kaupunki panostaa = muutosteko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95763" y="5666443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>
                <a:solidFill>
                  <a:prstClr val="black"/>
                </a:solidFill>
              </a:rPr>
              <a:t>Inklusiivinen</a:t>
            </a:r>
            <a:r>
              <a:rPr lang="fi-FI" sz="1200" dirty="0">
                <a:solidFill>
                  <a:prstClr val="black"/>
                </a:solidFill>
              </a:rPr>
              <a:t>, ei-leimaava</a:t>
            </a:r>
          </a:p>
        </p:txBody>
      </p:sp>
      <p:cxnSp>
        <p:nvCxnSpPr>
          <p:cNvPr id="43" name="Elbow Connector 42"/>
          <p:cNvCxnSpPr>
            <a:stCxn id="4" idx="2"/>
          </p:cNvCxnSpPr>
          <p:nvPr/>
        </p:nvCxnSpPr>
        <p:spPr>
          <a:xfrm rot="16200000" flipH="1">
            <a:off x="4815239" y="3087731"/>
            <a:ext cx="63288" cy="46383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928046" y="2172626"/>
            <a:ext cx="2254199" cy="1814513"/>
            <a:chOff x="7222542" y="1857375"/>
            <a:chExt cx="3121607" cy="2419350"/>
          </a:xfrm>
        </p:grpSpPr>
        <p:sp>
          <p:nvSpPr>
            <p:cNvPr id="18" name="Rectangle 17"/>
            <p:cNvSpPr/>
            <p:nvPr/>
          </p:nvSpPr>
          <p:spPr>
            <a:xfrm>
              <a:off x="7305674" y="1857375"/>
              <a:ext cx="3038475" cy="24193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64293" indent="-6429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i-FI" sz="1051" dirty="0">
                  <a:solidFill>
                    <a:srgbClr val="00B0F0"/>
                  </a:solidFill>
                </a:rPr>
                <a:t>Perheyhteisön prosessi</a:t>
              </a:r>
            </a:p>
            <a:p>
              <a:pPr marL="64293" indent="-6429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i-FI" sz="1400" b="1" dirty="0" err="1" smtClean="0">
                  <a:solidFill>
                    <a:srgbClr val="00B0F0"/>
                  </a:solidFill>
                  <a:sym typeface="Wingdings" panose="05000000000000000000" pitchFamily="2" charset="2"/>
                </a:rPr>
                <a:t>Empovering</a:t>
              </a:r>
              <a:r>
                <a:rPr lang="fi-FI" sz="1400" b="1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 </a:t>
              </a:r>
              <a:r>
                <a:rPr lang="fi-FI" sz="1400" b="1" dirty="0" err="1" smtClean="0">
                  <a:solidFill>
                    <a:srgbClr val="00B0F0"/>
                  </a:solidFill>
                  <a:sym typeface="Wingdings" panose="05000000000000000000" pitchFamily="2" charset="2"/>
                </a:rPr>
                <a:t>the</a:t>
              </a:r>
              <a:r>
                <a:rPr lang="fi-FI" sz="1400" b="1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 </a:t>
              </a:r>
              <a:r>
                <a:rPr lang="fi-FI" sz="1400" b="1" dirty="0" err="1" smtClean="0">
                  <a:solidFill>
                    <a:srgbClr val="00B0F0"/>
                  </a:solidFill>
                  <a:sym typeface="Wingdings" panose="05000000000000000000" pitchFamily="2" charset="2"/>
                </a:rPr>
                <a:t>mother</a:t>
              </a:r>
              <a:r>
                <a:rPr lang="fi-FI" sz="1400" b="1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! </a:t>
              </a:r>
            </a:p>
            <a:p>
              <a:pPr marL="64293" indent="-6429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i-FI" sz="1051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(17-v. / 13-v. prosessit)</a:t>
              </a:r>
            </a:p>
            <a:p>
              <a:pPr marL="64293" indent="-6429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i-FI" sz="1051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(</a:t>
              </a:r>
              <a:r>
                <a:rPr lang="fi-FI" sz="1051" dirty="0">
                  <a:solidFill>
                    <a:srgbClr val="00B0F0"/>
                  </a:solidFill>
                  <a:sym typeface="Wingdings" panose="05000000000000000000" pitchFamily="2" charset="2"/>
                </a:rPr>
                <a:t>Pikkulasten prosessi)</a:t>
              </a:r>
            </a:p>
            <a:p>
              <a:pPr marL="64293" indent="-6429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i-FI" sz="1051" dirty="0">
                  <a:solidFill>
                    <a:srgbClr val="00B0F0"/>
                  </a:solidFill>
                  <a:sym typeface="Wingdings" panose="05000000000000000000" pitchFamily="2" charset="2"/>
                </a:rPr>
                <a:t>(Isän prosessi / lasten rauhaan jättäminen ja luottamuksen rakentaminen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222542" y="2278400"/>
              <a:ext cx="2847406" cy="3473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1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612073" y="4188485"/>
            <a:ext cx="685800" cy="828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Isälle verkko-sovittelu avainase-maan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5811" y="2928463"/>
            <a:ext cx="685800" cy="477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4-v. tytär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55811" y="3468403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17-v. pojalle tukiasunto</a:t>
            </a:r>
          </a:p>
        </p:txBody>
      </p:sp>
      <p:sp>
        <p:nvSpPr>
          <p:cNvPr id="9" name="Rectangle 8"/>
          <p:cNvSpPr/>
          <p:nvPr/>
        </p:nvSpPr>
        <p:spPr>
          <a:xfrm>
            <a:off x="4612073" y="2725051"/>
            <a:ext cx="685800" cy="687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Äidille tukea </a:t>
            </a:r>
            <a:r>
              <a:rPr lang="fi-FI" sz="105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sz="1051" dirty="0">
                <a:solidFill>
                  <a:prstClr val="black"/>
                </a:solidFill>
              </a:rPr>
              <a:t> voimaan-</a:t>
            </a:r>
            <a:r>
              <a:rPr lang="fi-FI" sz="1051" dirty="0" err="1">
                <a:solidFill>
                  <a:prstClr val="black"/>
                </a:solidFill>
              </a:rPr>
              <a:t>tuu</a:t>
            </a:r>
            <a:endParaRPr lang="fi-FI" sz="105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5811" y="4179355"/>
            <a:ext cx="685800" cy="837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13-v. pojalle </a:t>
            </a:r>
            <a:r>
              <a:rPr lang="fi-FI" sz="1051" dirty="0" err="1">
                <a:solidFill>
                  <a:prstClr val="black"/>
                </a:solidFill>
              </a:rPr>
              <a:t>harrastuk-sesta</a:t>
            </a:r>
            <a:r>
              <a:rPr lang="fi-FI" sz="1051" dirty="0">
                <a:solidFill>
                  <a:prstClr val="black"/>
                </a:solidFill>
              </a:rPr>
              <a:t> voimavara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55811" y="2467082"/>
            <a:ext cx="685800" cy="4183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2-v. puhe-terapia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12073" y="3443741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23-v. tytär</a:t>
            </a:r>
          </a:p>
          <a:p>
            <a:r>
              <a:rPr lang="fi-FI" sz="1051" dirty="0">
                <a:solidFill>
                  <a:prstClr val="black"/>
                </a:solidFill>
              </a:rPr>
              <a:t>Tukihenki-</a:t>
            </a:r>
            <a:r>
              <a:rPr lang="fi-FI" sz="1051" dirty="0" err="1">
                <a:solidFill>
                  <a:prstClr val="black"/>
                </a:solidFill>
              </a:rPr>
              <a:t>löksi</a:t>
            </a:r>
            <a:endParaRPr lang="fi-FI" sz="1051" dirty="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rot="2305353">
            <a:off x="6470777" y="4419313"/>
            <a:ext cx="110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err="1" smtClean="0">
                <a:solidFill>
                  <a:srgbClr val="00B0F0"/>
                </a:solidFill>
              </a:rPr>
              <a:t>Shared</a:t>
            </a:r>
            <a:r>
              <a:rPr lang="fi-FI" sz="1400" b="1" dirty="0" smtClean="0">
                <a:solidFill>
                  <a:srgbClr val="00B0F0"/>
                </a:solidFill>
              </a:rPr>
              <a:t>  </a:t>
            </a:r>
            <a:r>
              <a:rPr lang="fi-FI" sz="1400" b="1" dirty="0" err="1" smtClean="0">
                <a:solidFill>
                  <a:srgbClr val="00B0F0"/>
                </a:solidFill>
              </a:rPr>
              <a:t>well-being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endParaRPr lang="fi-FI" sz="1400" b="1" dirty="0">
              <a:solidFill>
                <a:srgbClr val="00B0F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303969" y="997536"/>
            <a:ext cx="1249731" cy="459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fi-FI" sz="1400" b="1" dirty="0" err="1" smtClean="0">
                <a:solidFill>
                  <a:srgbClr val="00B0F0"/>
                </a:solidFill>
              </a:rPr>
              <a:t>Does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the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worry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clear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away</a:t>
            </a:r>
            <a:r>
              <a:rPr lang="fi-FI" sz="1400" b="1" dirty="0" smtClean="0">
                <a:solidFill>
                  <a:srgbClr val="00B0F0"/>
                </a:solidFill>
              </a:rPr>
              <a:t>?</a:t>
            </a:r>
            <a:endParaRPr lang="fi-FI" sz="1400" b="1" dirty="0">
              <a:solidFill>
                <a:srgbClr val="00B0F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242277" y="2467043"/>
            <a:ext cx="1190971" cy="913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fi-FI" sz="1051" dirty="0">
                <a:solidFill>
                  <a:prstClr val="black"/>
                </a:solidFill>
              </a:rPr>
              <a:t>17-v.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Asunto on?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Kaidalla tiellä?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Oppisopimus</a:t>
            </a:r>
            <a:br>
              <a:rPr lang="fi-FI" sz="1051" dirty="0">
                <a:solidFill>
                  <a:prstClr val="black"/>
                </a:solidFill>
              </a:rPr>
            </a:br>
            <a:r>
              <a:rPr lang="fi-FI" sz="1051" dirty="0">
                <a:solidFill>
                  <a:prstClr val="black"/>
                </a:solidFill>
              </a:rPr>
              <a:t> tms.</a:t>
            </a:r>
          </a:p>
        </p:txBody>
      </p:sp>
      <p:sp>
        <p:nvSpPr>
          <p:cNvPr id="83" name="Rectangle 82"/>
          <p:cNvSpPr/>
          <p:nvPr/>
        </p:nvSpPr>
        <p:spPr>
          <a:xfrm>
            <a:off x="9382816" y="1731026"/>
            <a:ext cx="955880" cy="637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fi-FI" sz="1051" dirty="0">
                <a:solidFill>
                  <a:prstClr val="black"/>
                </a:solidFill>
              </a:rPr>
              <a:t>Äidin tilanne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Päihteet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Mielenterveys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Työ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376343" y="3457133"/>
            <a:ext cx="955880" cy="637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fi-FI" sz="1051" dirty="0">
                <a:solidFill>
                  <a:prstClr val="black"/>
                </a:solidFill>
              </a:rPr>
              <a:t>Pikkulapset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2v. Puhuu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4v. ”sisäsiisti”</a:t>
            </a:r>
          </a:p>
        </p:txBody>
      </p:sp>
      <p:sp>
        <p:nvSpPr>
          <p:cNvPr id="86" name="Rectangle 85"/>
          <p:cNvSpPr/>
          <p:nvPr/>
        </p:nvSpPr>
        <p:spPr>
          <a:xfrm>
            <a:off x="9303969" y="4123634"/>
            <a:ext cx="1069495" cy="1022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fi-FI" sz="1051" dirty="0">
                <a:solidFill>
                  <a:prstClr val="black"/>
                </a:solidFill>
              </a:rPr>
              <a:t>13-v. 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Yhteisöllinen harrastus ja kavereita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Vähemmän kiltti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326505" y="5163839"/>
            <a:ext cx="1044977" cy="818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fi-FI" sz="1051" dirty="0">
                <a:solidFill>
                  <a:prstClr val="black"/>
                </a:solidFill>
              </a:rPr>
              <a:t>Isä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Kiinni elämässä ja perheessä</a:t>
            </a:r>
          </a:p>
          <a:p>
            <a:pPr marL="64293" indent="-64293" algn="ctr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Luottamus-indeksi</a:t>
            </a:r>
          </a:p>
        </p:txBody>
      </p:sp>
      <p:cxnSp>
        <p:nvCxnSpPr>
          <p:cNvPr id="89" name="Straight Arrow Connector 88"/>
          <p:cNvCxnSpPr>
            <a:stCxn id="70" idx="3"/>
          </p:cNvCxnSpPr>
          <p:nvPr/>
        </p:nvCxnSpPr>
        <p:spPr>
          <a:xfrm>
            <a:off x="10476245" y="1988220"/>
            <a:ext cx="184435" cy="130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9" idx="3"/>
          </p:cNvCxnSpPr>
          <p:nvPr/>
        </p:nvCxnSpPr>
        <p:spPr>
          <a:xfrm>
            <a:off x="10479786" y="2882289"/>
            <a:ext cx="144349" cy="9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8" idx="3"/>
          </p:cNvCxnSpPr>
          <p:nvPr/>
        </p:nvCxnSpPr>
        <p:spPr>
          <a:xfrm>
            <a:off x="10483325" y="3777407"/>
            <a:ext cx="197305" cy="14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7" idx="3"/>
          </p:cNvCxnSpPr>
          <p:nvPr/>
        </p:nvCxnSpPr>
        <p:spPr>
          <a:xfrm flipV="1">
            <a:off x="10486205" y="4549009"/>
            <a:ext cx="208655" cy="117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71" idx="3"/>
          </p:cNvCxnSpPr>
          <p:nvPr/>
        </p:nvCxnSpPr>
        <p:spPr>
          <a:xfrm flipV="1">
            <a:off x="10483323" y="5375278"/>
            <a:ext cx="177359" cy="185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9" idx="3"/>
          </p:cNvCxnSpPr>
          <p:nvPr/>
        </p:nvCxnSpPr>
        <p:spPr>
          <a:xfrm>
            <a:off x="10553700" y="1227327"/>
            <a:ext cx="74895" cy="232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0263" y="6505303"/>
            <a:ext cx="4545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170" y="931070"/>
            <a:ext cx="7886700" cy="511969"/>
          </a:xfrm>
        </p:spPr>
        <p:txBody>
          <a:bodyPr>
            <a:normAutofit/>
          </a:bodyPr>
          <a:lstStyle/>
          <a:p>
            <a:r>
              <a:rPr lang="fi-FI" sz="2100" b="1" dirty="0" err="1" smtClean="0"/>
              <a:t>End</a:t>
            </a:r>
            <a:r>
              <a:rPr lang="fi-FI" sz="2100" b="1" dirty="0" smtClean="0"/>
              <a:t> </a:t>
            </a:r>
            <a:r>
              <a:rPr lang="fi-FI" sz="2100" b="1" dirty="0" err="1" smtClean="0"/>
              <a:t>stage</a:t>
            </a:r>
            <a:r>
              <a:rPr lang="fi-FI" sz="2100" b="1" dirty="0" smtClean="0"/>
              <a:t> </a:t>
            </a:r>
            <a:endParaRPr lang="fi-FI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170" y="1390651"/>
            <a:ext cx="7886700" cy="473869"/>
          </a:xfrm>
        </p:spPr>
        <p:txBody>
          <a:bodyPr>
            <a:normAutofit/>
          </a:bodyPr>
          <a:lstStyle/>
          <a:p>
            <a:r>
              <a:rPr lang="fi-FI" sz="1200" dirty="0"/>
              <a:t>Jos lastensuojeluilmoitus aiheeton, osio päättyy</a:t>
            </a:r>
          </a:p>
          <a:p>
            <a:endParaRPr lang="fi-FI" sz="1200" dirty="0"/>
          </a:p>
        </p:txBody>
      </p:sp>
      <p:sp>
        <p:nvSpPr>
          <p:cNvPr id="4" name="Rectangle 3"/>
          <p:cNvSpPr/>
          <p:nvPr/>
        </p:nvSpPr>
        <p:spPr>
          <a:xfrm>
            <a:off x="2943973" y="2436019"/>
            <a:ext cx="1866153" cy="1428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r>
              <a:rPr lang="fi-FI" sz="1051" dirty="0">
                <a:solidFill>
                  <a:prstClr val="black"/>
                </a:solidFill>
              </a:rPr>
              <a:t>Oireeton eteneminen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i-FI" sz="1051" dirty="0">
                <a:solidFill>
                  <a:prstClr val="black"/>
                </a:solidFill>
              </a:rPr>
              <a:t>Tarkastuskäynnit harvenevat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i-FI" sz="1400" b="1" dirty="0" err="1" smtClean="0">
                <a:solidFill>
                  <a:srgbClr val="00B0F0"/>
                </a:solidFill>
              </a:rPr>
              <a:t>Empowering</a:t>
            </a:r>
            <a:r>
              <a:rPr lang="fi-FI" sz="1400" b="1" dirty="0" smtClean="0">
                <a:solidFill>
                  <a:srgbClr val="00B0F0"/>
                </a:solidFill>
              </a:rPr>
              <a:t> in </a:t>
            </a:r>
            <a:r>
              <a:rPr lang="fi-FI" sz="1400" b="1" dirty="0" err="1" smtClean="0">
                <a:solidFill>
                  <a:srgbClr val="00B0F0"/>
                </a:solidFill>
              </a:rPr>
              <a:t>the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future</a:t>
            </a:r>
            <a:r>
              <a:rPr lang="fi-FI" sz="1400" b="1" dirty="0" smtClean="0">
                <a:solidFill>
                  <a:srgbClr val="00B0F0"/>
                </a:solidFill>
              </a:rPr>
              <a:t> as </a:t>
            </a:r>
            <a:r>
              <a:rPr lang="fi-FI" sz="1400" b="1" dirty="0" err="1" smtClean="0">
                <a:solidFill>
                  <a:srgbClr val="00B0F0"/>
                </a:solidFill>
              </a:rPr>
              <a:t>well</a:t>
            </a:r>
            <a:r>
              <a:rPr lang="fi-FI" sz="1400" b="1" dirty="0" smtClean="0">
                <a:solidFill>
                  <a:srgbClr val="00B0F0"/>
                </a:solidFill>
              </a:rPr>
              <a:t>…</a:t>
            </a:r>
            <a:endParaRPr lang="fi-FI" sz="1400" b="1" dirty="0">
              <a:solidFill>
                <a:srgbClr val="00B0F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24002" y="1627584"/>
            <a:ext cx="1400175" cy="1215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24002" y="2228851"/>
            <a:ext cx="1400175" cy="721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33901" y="2893221"/>
            <a:ext cx="1400175" cy="20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4001" y="3193449"/>
            <a:ext cx="1419972" cy="1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24002" y="3250407"/>
            <a:ext cx="1400175" cy="1135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1" y="3350421"/>
            <a:ext cx="1419972" cy="2028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4798" y="3207545"/>
            <a:ext cx="1075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fi-FI" sz="1400" b="1" dirty="0" err="1" smtClean="0">
                <a:solidFill>
                  <a:srgbClr val="00B0F0"/>
                </a:solidFill>
              </a:rPr>
              <a:t>Good</a:t>
            </a:r>
            <a:r>
              <a:rPr lang="fi-FI" sz="1400" b="1" dirty="0" smtClean="0">
                <a:solidFill>
                  <a:srgbClr val="00B0F0"/>
                </a:solidFill>
              </a:rPr>
              <a:t> life</a:t>
            </a:r>
            <a:endParaRPr lang="fi-FI" sz="1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146881">
            <a:off x="5603265" y="2488543"/>
            <a:ext cx="286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fi-FI" sz="1400" b="1" dirty="0" err="1" smtClean="0">
                <a:solidFill>
                  <a:srgbClr val="00B0F0"/>
                </a:solidFill>
              </a:rPr>
              <a:t>Each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family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member</a:t>
            </a:r>
            <a:r>
              <a:rPr lang="fi-FI" sz="1400" b="1" dirty="0" smtClean="0">
                <a:solidFill>
                  <a:srgbClr val="00B0F0"/>
                </a:solidFill>
              </a:rPr>
              <a:t> as a </a:t>
            </a:r>
            <a:r>
              <a:rPr lang="fi-FI" sz="1400" b="1" dirty="0" err="1" smtClean="0">
                <a:solidFill>
                  <a:srgbClr val="00B0F0"/>
                </a:solidFill>
              </a:rPr>
              <a:t>subject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endParaRPr lang="fi-FI" sz="1400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152362">
            <a:off x="5837882" y="1495889"/>
            <a:ext cx="22624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prstClr val="black"/>
                </a:solidFill>
              </a:rPr>
              <a:t>Give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smtClean="0">
                <a:solidFill>
                  <a:prstClr val="black"/>
                </a:solidFill>
              </a:rPr>
              <a:t>&amp; </a:t>
            </a:r>
            <a:r>
              <a:rPr lang="fi-FI" sz="1200" dirty="0" err="1" smtClean="0">
                <a:solidFill>
                  <a:prstClr val="black"/>
                </a:solidFill>
              </a:rPr>
              <a:t>take</a:t>
            </a:r>
            <a:r>
              <a:rPr lang="fi-FI" sz="1200" dirty="0" smtClean="0">
                <a:solidFill>
                  <a:prstClr val="black"/>
                </a:solidFill>
              </a:rPr>
              <a:t>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i-FI" sz="1400" b="1" dirty="0" err="1" smtClean="0">
                <a:solidFill>
                  <a:srgbClr val="00B0F0"/>
                </a:solidFill>
              </a:rPr>
              <a:t>Towards</a:t>
            </a:r>
            <a:r>
              <a:rPr lang="fi-FI" sz="1400" b="1" dirty="0" smtClean="0">
                <a:solidFill>
                  <a:srgbClr val="00B0F0"/>
                </a:solidFill>
              </a:rPr>
              <a:t> an </a:t>
            </a:r>
            <a:r>
              <a:rPr lang="fi-FI" sz="1400" b="1" dirty="0" err="1" smtClean="0">
                <a:solidFill>
                  <a:srgbClr val="00B0F0"/>
                </a:solidFill>
              </a:rPr>
              <a:t>own</a:t>
            </a:r>
            <a:r>
              <a:rPr lang="fi-FI" sz="1400" b="1" dirty="0" smtClean="0">
                <a:solidFill>
                  <a:srgbClr val="00B0F0"/>
                </a:solidFill>
              </a:rPr>
              <a:t> life </a:t>
            </a:r>
            <a:r>
              <a:rPr lang="fi-FI" sz="1400" b="1" dirty="0" err="1" smtClean="0">
                <a:solidFill>
                  <a:srgbClr val="00B0F0"/>
                </a:solidFill>
              </a:rPr>
              <a:t>path</a:t>
            </a:r>
            <a:endParaRPr lang="fi-FI" sz="1400" b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739975">
            <a:off x="5871107" y="4010892"/>
            <a:ext cx="3969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fi-FI" sz="1400" b="1" dirty="0" err="1" smtClean="0">
                <a:solidFill>
                  <a:srgbClr val="00B0F0"/>
                </a:solidFill>
              </a:rPr>
              <a:t>Strengthening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identity</a:t>
            </a:r>
            <a:r>
              <a:rPr lang="fi-FI" sz="1400" b="1" dirty="0" smtClean="0">
                <a:solidFill>
                  <a:srgbClr val="00B0F0"/>
                </a:solidFill>
              </a:rPr>
              <a:t> and </a:t>
            </a:r>
            <a:r>
              <a:rPr lang="fi-FI" sz="1400" b="1" dirty="0" err="1" smtClean="0">
                <a:solidFill>
                  <a:srgbClr val="00B0F0"/>
                </a:solidFill>
              </a:rPr>
              <a:t>unity</a:t>
            </a:r>
            <a:r>
              <a:rPr lang="fi-FI" sz="1400" b="1" dirty="0" smtClean="0">
                <a:solidFill>
                  <a:srgbClr val="00B0F0"/>
                </a:solidFill>
              </a:rPr>
              <a:t> of </a:t>
            </a:r>
            <a:r>
              <a:rPr lang="fi-FI" sz="1400" b="1" dirty="0" err="1" smtClean="0">
                <a:solidFill>
                  <a:srgbClr val="00B0F0"/>
                </a:solidFill>
              </a:rPr>
              <a:t>the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r>
              <a:rPr lang="fi-FI" sz="1400" b="1" dirty="0" err="1" smtClean="0">
                <a:solidFill>
                  <a:srgbClr val="00B0F0"/>
                </a:solidFill>
              </a:rPr>
              <a:t>family</a:t>
            </a:r>
            <a:r>
              <a:rPr lang="fi-FI" sz="1400" b="1" dirty="0" smtClean="0">
                <a:solidFill>
                  <a:srgbClr val="00B0F0"/>
                </a:solidFill>
              </a:rPr>
              <a:t> </a:t>
            </a:r>
            <a:endParaRPr lang="fi-FI" sz="1400" b="1" dirty="0">
              <a:solidFill>
                <a:srgbClr val="00B0F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833793" y="1714745"/>
            <a:ext cx="2287992" cy="956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29923" y="2638733"/>
            <a:ext cx="3123453" cy="35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20026" y="3359349"/>
            <a:ext cx="3081415" cy="83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20023" y="3621144"/>
            <a:ext cx="3190503" cy="711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14389" y="4386263"/>
            <a:ext cx="285148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1" dirty="0">
                <a:solidFill>
                  <a:prstClr val="black"/>
                </a:solidFill>
              </a:rPr>
              <a:t>Kuka tekee tarkistuskäyntejä?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006" y="6466114"/>
            <a:ext cx="5627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Major </a:t>
            </a:r>
            <a:r>
              <a:rPr lang="fi-FI" dirty="0" err="1" smtClean="0"/>
              <a:t>Findings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Autofit/>
          </a:bodyPr>
          <a:lstStyle/>
          <a:p>
            <a:r>
              <a:rPr lang="fi-FI" sz="1400" dirty="0" err="1" smtClean="0"/>
              <a:t>From</a:t>
            </a:r>
            <a:r>
              <a:rPr lang="fi-FI" sz="1400" dirty="0" smtClean="0"/>
              <a:t> </a:t>
            </a:r>
            <a:r>
              <a:rPr lang="fi-FI" sz="1400" dirty="0" err="1" smtClean="0"/>
              <a:t>child</a:t>
            </a:r>
            <a:r>
              <a:rPr lang="fi-FI" sz="1400" dirty="0" smtClean="0"/>
              <a:t> </a:t>
            </a:r>
            <a:r>
              <a:rPr lang="fi-FI" sz="1400" dirty="0" err="1" smtClean="0"/>
              <a:t>protection</a:t>
            </a:r>
            <a:r>
              <a:rPr lang="fi-FI" sz="1400" dirty="0" smtClean="0"/>
              <a:t> to </a:t>
            </a:r>
            <a:r>
              <a:rPr lang="fi-FI" sz="1400" b="1" dirty="0" err="1" smtClean="0"/>
              <a:t>proactive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wellbeing</a:t>
            </a:r>
            <a:r>
              <a:rPr lang="fi-FI" sz="1400" b="1" dirty="0" smtClean="0"/>
              <a:t> of </a:t>
            </a:r>
            <a:r>
              <a:rPr lang="fi-FI" sz="1400" b="1" dirty="0" err="1" smtClean="0"/>
              <a:t>child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families</a:t>
            </a:r>
            <a:r>
              <a:rPr lang="fi-FI" sz="1400" dirty="0" smtClean="0"/>
              <a:t> (vision workshop 5/2015)</a:t>
            </a:r>
          </a:p>
          <a:p>
            <a:endParaRPr lang="fi-FI" sz="1400" dirty="0"/>
          </a:p>
          <a:p>
            <a:r>
              <a:rPr lang="fi-FI" sz="1400" dirty="0" err="1" smtClean="0"/>
              <a:t>Change</a:t>
            </a:r>
            <a:r>
              <a:rPr lang="fi-FI" sz="1400" dirty="0" smtClean="0"/>
              <a:t> </a:t>
            </a:r>
            <a:r>
              <a:rPr lang="fi-FI" sz="1400" dirty="0" err="1" smtClean="0"/>
              <a:t>factors</a:t>
            </a:r>
            <a:r>
              <a:rPr lang="fi-FI" sz="1400" dirty="0" smtClean="0"/>
              <a:t> in operating </a:t>
            </a:r>
            <a:r>
              <a:rPr lang="fi-FI" sz="1400" dirty="0" err="1" smtClean="0"/>
              <a:t>environment</a:t>
            </a:r>
            <a:r>
              <a:rPr lang="fi-FI" sz="1400" dirty="0" smtClean="0"/>
              <a:t> </a:t>
            </a:r>
            <a:r>
              <a:rPr lang="fi-FI" sz="1400" dirty="0" err="1" smtClean="0"/>
              <a:t>come</a:t>
            </a:r>
            <a:r>
              <a:rPr lang="fi-FI" sz="1400" dirty="0" smtClean="0"/>
              <a:t> </a:t>
            </a:r>
            <a:r>
              <a:rPr lang="fi-FI" sz="1400" dirty="0" err="1" smtClean="0"/>
              <a:t>from</a:t>
            </a:r>
            <a:r>
              <a:rPr lang="fi-FI" sz="1400" dirty="0" smtClean="0"/>
              <a:t> </a:t>
            </a:r>
            <a:r>
              <a:rPr lang="fi-FI" sz="1400" dirty="0" err="1" smtClean="0"/>
              <a:t>all</a:t>
            </a:r>
            <a:r>
              <a:rPr lang="fi-FI" sz="1400" dirty="0" smtClean="0"/>
              <a:t> PESTE </a:t>
            </a:r>
            <a:r>
              <a:rPr lang="fi-FI" sz="1400" dirty="0" err="1" smtClean="0"/>
              <a:t>perspectives</a:t>
            </a:r>
            <a:r>
              <a:rPr lang="fi-FI" sz="1400" dirty="0" smtClean="0"/>
              <a:t> i.e. </a:t>
            </a:r>
            <a:r>
              <a:rPr lang="fi-FI" sz="1400" dirty="0" err="1" smtClean="0"/>
              <a:t>political</a:t>
            </a:r>
            <a:r>
              <a:rPr lang="fi-FI" sz="1400" dirty="0" smtClean="0"/>
              <a:t>, </a:t>
            </a:r>
            <a:r>
              <a:rPr lang="fi-FI" sz="1400" dirty="0" err="1" smtClean="0"/>
              <a:t>economic</a:t>
            </a:r>
            <a:r>
              <a:rPr lang="fi-FI" sz="1400" dirty="0" smtClean="0"/>
              <a:t>, </a:t>
            </a:r>
            <a:r>
              <a:rPr lang="fi-FI" sz="1400" dirty="0" err="1" smtClean="0"/>
              <a:t>social</a:t>
            </a:r>
            <a:r>
              <a:rPr lang="fi-FI" sz="1400" dirty="0" smtClean="0"/>
              <a:t>, </a:t>
            </a:r>
            <a:r>
              <a:rPr lang="fi-FI" sz="1400" dirty="0" err="1" smtClean="0"/>
              <a:t>technological</a:t>
            </a:r>
            <a:r>
              <a:rPr lang="fi-FI" sz="1400" dirty="0" smtClean="0"/>
              <a:t>, </a:t>
            </a:r>
            <a:r>
              <a:rPr lang="fi-FI" sz="1400" dirty="0" err="1" smtClean="0"/>
              <a:t>ecological</a:t>
            </a:r>
            <a:r>
              <a:rPr lang="fi-FI" sz="1400" dirty="0" smtClean="0"/>
              <a:t> (</a:t>
            </a:r>
            <a:r>
              <a:rPr lang="fi-FI" sz="1400" dirty="0" err="1" smtClean="0"/>
              <a:t>websurvey</a:t>
            </a:r>
            <a:r>
              <a:rPr lang="fi-FI" sz="1400" dirty="0" smtClean="0"/>
              <a:t> 9/2015)</a:t>
            </a:r>
          </a:p>
          <a:p>
            <a:endParaRPr lang="fi-FI" sz="1400" dirty="0" smtClean="0"/>
          </a:p>
          <a:p>
            <a:r>
              <a:rPr lang="fi-FI" sz="1400" dirty="0" err="1" smtClean="0"/>
              <a:t>Actors</a:t>
            </a:r>
            <a:r>
              <a:rPr lang="fi-FI" sz="1400" dirty="0" smtClean="0"/>
              <a:t> in </a:t>
            </a:r>
            <a:r>
              <a:rPr lang="fi-FI" sz="1400" dirty="0" err="1" smtClean="0"/>
              <a:t>the</a:t>
            </a:r>
            <a:r>
              <a:rPr lang="fi-FI" sz="1400" dirty="0" smtClean="0"/>
              <a:t> </a:t>
            </a:r>
            <a:r>
              <a:rPr lang="fi-FI" sz="1400" dirty="0" err="1" smtClean="0"/>
              <a:t>ecosystem</a:t>
            </a:r>
            <a:r>
              <a:rPr lang="fi-FI" sz="1400" dirty="0" smtClean="0"/>
              <a:t> of </a:t>
            </a:r>
            <a:r>
              <a:rPr lang="fi-FI" sz="1400" dirty="0" err="1" smtClean="0"/>
              <a:t>child</a:t>
            </a:r>
            <a:r>
              <a:rPr lang="fi-FI" sz="1400" dirty="0" smtClean="0"/>
              <a:t> </a:t>
            </a:r>
            <a:r>
              <a:rPr lang="fi-FI" sz="1400" dirty="0" err="1" smtClean="0"/>
              <a:t>protection</a:t>
            </a:r>
            <a:r>
              <a:rPr lang="fi-FI" sz="1400" dirty="0" smtClean="0"/>
              <a:t> </a:t>
            </a:r>
            <a:r>
              <a:rPr lang="fi-FI" sz="1400" dirty="0" err="1" smtClean="0"/>
              <a:t>consist</a:t>
            </a:r>
            <a:r>
              <a:rPr lang="fi-FI" sz="1400" dirty="0" smtClean="0"/>
              <a:t> of </a:t>
            </a:r>
            <a:r>
              <a:rPr lang="fi-FI" sz="1400" dirty="0" err="1" smtClean="0"/>
              <a:t>core</a:t>
            </a:r>
            <a:r>
              <a:rPr lang="fi-FI" sz="1400" dirty="0" smtClean="0"/>
              <a:t> </a:t>
            </a:r>
            <a:r>
              <a:rPr lang="fi-FI" sz="1400" dirty="0" err="1" smtClean="0"/>
              <a:t>members</a:t>
            </a:r>
            <a:r>
              <a:rPr lang="fi-FI" sz="1400" dirty="0" smtClean="0"/>
              <a:t>, </a:t>
            </a:r>
            <a:r>
              <a:rPr lang="fi-FI" sz="1400" dirty="0" err="1" smtClean="0"/>
              <a:t>supporting</a:t>
            </a:r>
            <a:r>
              <a:rPr lang="fi-FI" sz="1400" dirty="0" smtClean="0"/>
              <a:t> </a:t>
            </a:r>
            <a:r>
              <a:rPr lang="fi-FI" sz="1400" dirty="0" err="1" smtClean="0"/>
              <a:t>members</a:t>
            </a:r>
            <a:r>
              <a:rPr lang="fi-FI" sz="1400" dirty="0" smtClean="0"/>
              <a:t>, </a:t>
            </a:r>
            <a:r>
              <a:rPr lang="fi-FI" sz="1400" dirty="0" err="1" smtClean="0"/>
              <a:t>professional</a:t>
            </a:r>
            <a:r>
              <a:rPr lang="fi-FI" sz="1400" dirty="0" smtClean="0"/>
              <a:t> </a:t>
            </a:r>
            <a:r>
              <a:rPr lang="fi-FI" sz="1400" dirty="0" err="1" smtClean="0"/>
              <a:t>actors</a:t>
            </a:r>
            <a:r>
              <a:rPr lang="fi-FI" sz="1400" dirty="0" smtClean="0"/>
              <a:t> in </a:t>
            </a:r>
            <a:r>
              <a:rPr lang="fi-FI" sz="1400" dirty="0" err="1" smtClean="0"/>
              <a:t>active</a:t>
            </a:r>
            <a:r>
              <a:rPr lang="fi-FI" sz="1400" dirty="0" smtClean="0"/>
              <a:t> </a:t>
            </a:r>
            <a:r>
              <a:rPr lang="fi-FI" sz="1400" dirty="0" err="1" smtClean="0"/>
              <a:t>role</a:t>
            </a:r>
            <a:r>
              <a:rPr lang="fi-FI" sz="1400" dirty="0" smtClean="0"/>
              <a:t> in </a:t>
            </a:r>
            <a:r>
              <a:rPr lang="fi-FI" sz="1400" dirty="0" err="1" smtClean="0"/>
              <a:t>everyday</a:t>
            </a:r>
            <a:r>
              <a:rPr lang="fi-FI" sz="1400" dirty="0" smtClean="0"/>
              <a:t> life </a:t>
            </a:r>
            <a:r>
              <a:rPr lang="fi-FI" sz="1400" dirty="0" err="1" smtClean="0"/>
              <a:t>from</a:t>
            </a:r>
            <a:r>
              <a:rPr lang="fi-FI" sz="1400" dirty="0" smtClean="0"/>
              <a:t> </a:t>
            </a:r>
            <a:r>
              <a:rPr lang="fi-FI" sz="1400" dirty="0" err="1" smtClean="0"/>
              <a:t>different</a:t>
            </a:r>
            <a:r>
              <a:rPr lang="fi-FI" sz="1400" dirty="0" smtClean="0"/>
              <a:t> </a:t>
            </a:r>
            <a:r>
              <a:rPr lang="fi-FI" sz="1400" dirty="0" err="1" smtClean="0"/>
              <a:t>sectors</a:t>
            </a:r>
            <a:r>
              <a:rPr lang="fi-FI" sz="1400" dirty="0" smtClean="0"/>
              <a:t> as </a:t>
            </a:r>
            <a:r>
              <a:rPr lang="fi-FI" sz="1400" dirty="0" err="1" smtClean="0"/>
              <a:t>well</a:t>
            </a:r>
            <a:r>
              <a:rPr lang="fi-FI" sz="1400" dirty="0" smtClean="0"/>
              <a:t> as </a:t>
            </a:r>
            <a:r>
              <a:rPr lang="fi-FI" sz="1400" dirty="0" err="1" smtClean="0"/>
              <a:t>actors</a:t>
            </a:r>
            <a:r>
              <a:rPr lang="fi-FI" sz="1400" dirty="0" smtClean="0"/>
              <a:t> as </a:t>
            </a:r>
            <a:r>
              <a:rPr lang="fi-FI" sz="1400" dirty="0" err="1" smtClean="0"/>
              <a:t>enablers</a:t>
            </a:r>
            <a:r>
              <a:rPr lang="fi-FI" sz="1400" dirty="0" smtClean="0"/>
              <a:t>, </a:t>
            </a:r>
            <a:r>
              <a:rPr lang="fi-FI" sz="1400" dirty="0" err="1" smtClean="0"/>
              <a:t>not</a:t>
            </a:r>
            <a:r>
              <a:rPr lang="fi-FI" sz="1400" dirty="0" smtClean="0"/>
              <a:t> in </a:t>
            </a:r>
            <a:r>
              <a:rPr lang="fi-FI" sz="1400" dirty="0" err="1" smtClean="0"/>
              <a:t>direct</a:t>
            </a:r>
            <a:r>
              <a:rPr lang="fi-FI" sz="1400" dirty="0" smtClean="0"/>
              <a:t> </a:t>
            </a:r>
            <a:r>
              <a:rPr lang="fi-FI" sz="1400" dirty="0" err="1" smtClean="0"/>
              <a:t>contact</a:t>
            </a:r>
            <a:r>
              <a:rPr lang="fi-FI" sz="1400" dirty="0" smtClean="0"/>
              <a:t> </a:t>
            </a:r>
            <a:r>
              <a:rPr lang="fi-FI" sz="1400" dirty="0" err="1" smtClean="0"/>
              <a:t>with</a:t>
            </a:r>
            <a:r>
              <a:rPr lang="fi-FI" sz="1400" dirty="0" smtClean="0"/>
              <a:t> case </a:t>
            </a:r>
            <a:r>
              <a:rPr lang="fi-FI" sz="1400" dirty="0" err="1" smtClean="0"/>
              <a:t>family</a:t>
            </a:r>
            <a:r>
              <a:rPr lang="fi-FI" sz="1400" dirty="0" smtClean="0"/>
              <a:t> (workshop 9/2015)</a:t>
            </a:r>
          </a:p>
          <a:p>
            <a:endParaRPr lang="fi-FI" sz="1400" dirty="0" smtClean="0"/>
          </a:p>
          <a:p>
            <a:r>
              <a:rPr lang="fi-FI" sz="1400" b="1" dirty="0" err="1" smtClean="0"/>
              <a:t>Alternative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scenarios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will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create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flexilbility</a:t>
            </a:r>
            <a:r>
              <a:rPr lang="fi-FI" sz="1400" b="1" dirty="0" smtClean="0"/>
              <a:t> to </a:t>
            </a:r>
            <a:r>
              <a:rPr lang="fi-FI" sz="1400" b="1" dirty="0" err="1" smtClean="0"/>
              <a:t>the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information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modelling</a:t>
            </a:r>
            <a:r>
              <a:rPr lang="fi-FI" sz="1400" dirty="0" smtClean="0"/>
              <a:t> </a:t>
            </a:r>
            <a:r>
              <a:rPr lang="fi-FI" sz="1400" dirty="0" err="1" smtClean="0"/>
              <a:t>meeting</a:t>
            </a:r>
            <a:r>
              <a:rPr lang="fi-FI" sz="1400" dirty="0" smtClean="0"/>
              <a:t> </a:t>
            </a:r>
            <a:r>
              <a:rPr lang="fi-FI" sz="1400" dirty="0" err="1" smtClean="0"/>
              <a:t>the</a:t>
            </a:r>
            <a:r>
              <a:rPr lang="fi-FI" sz="1400" dirty="0" smtClean="0"/>
              <a:t> </a:t>
            </a:r>
            <a:r>
              <a:rPr lang="fi-FI" sz="1400" dirty="0" err="1" smtClean="0"/>
              <a:t>challenges</a:t>
            </a:r>
            <a:r>
              <a:rPr lang="fi-FI" sz="1400" dirty="0" smtClean="0"/>
              <a:t> of </a:t>
            </a:r>
            <a:r>
              <a:rPr lang="fi-FI" sz="1400" dirty="0" err="1" smtClean="0"/>
              <a:t>the</a:t>
            </a:r>
            <a:r>
              <a:rPr lang="fi-FI" sz="1400" dirty="0" smtClean="0"/>
              <a:t> </a:t>
            </a:r>
            <a:r>
              <a:rPr lang="fi-FI" sz="1400" dirty="0" err="1" smtClean="0"/>
              <a:t>future</a:t>
            </a:r>
            <a:r>
              <a:rPr lang="fi-FI" sz="1400" dirty="0" smtClean="0"/>
              <a:t>, </a:t>
            </a:r>
            <a:r>
              <a:rPr lang="fi-FI" sz="1400" dirty="0" err="1" smtClean="0"/>
              <a:t>too</a:t>
            </a:r>
            <a:r>
              <a:rPr lang="fi-FI" sz="1400" dirty="0" smtClean="0"/>
              <a:t> (</a:t>
            </a:r>
            <a:r>
              <a:rPr lang="fi-FI" sz="1400" dirty="0" err="1" smtClean="0"/>
              <a:t>web-surveys</a:t>
            </a:r>
            <a:r>
              <a:rPr lang="fi-FI" sz="1400" dirty="0" smtClean="0"/>
              <a:t> and </a:t>
            </a:r>
            <a:r>
              <a:rPr lang="fi-FI" sz="1400" dirty="0" err="1" smtClean="0"/>
              <a:t>workshops</a:t>
            </a:r>
            <a:r>
              <a:rPr lang="fi-FI" sz="1400" dirty="0" smtClean="0"/>
              <a:t> 10/2015, 11/2015)</a:t>
            </a:r>
          </a:p>
          <a:p>
            <a:endParaRPr lang="fi-FI" sz="1400" dirty="0" smtClean="0"/>
          </a:p>
          <a:p>
            <a:r>
              <a:rPr lang="fi-FI" sz="1400" b="1" dirty="0" err="1" smtClean="0"/>
              <a:t>Bottlenecks</a:t>
            </a:r>
            <a:r>
              <a:rPr lang="fi-FI" sz="1400" b="1" dirty="0" smtClean="0"/>
              <a:t> in </a:t>
            </a:r>
            <a:r>
              <a:rPr lang="fi-FI" sz="1400" b="1" dirty="0" err="1" smtClean="0"/>
              <a:t>the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ecosystem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working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with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the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family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will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vary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from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scenario</a:t>
            </a:r>
            <a:r>
              <a:rPr lang="fi-FI" sz="1400" b="1" dirty="0" smtClean="0"/>
              <a:t> to </a:t>
            </a:r>
            <a:r>
              <a:rPr lang="fi-FI" sz="1400" b="1" dirty="0" err="1" smtClean="0"/>
              <a:t>scenario</a:t>
            </a:r>
            <a:r>
              <a:rPr lang="fi-FI" sz="1400" dirty="0"/>
              <a:t> </a:t>
            </a:r>
            <a:r>
              <a:rPr lang="fi-FI" sz="1400" dirty="0" smtClean="0"/>
              <a:t>(</a:t>
            </a:r>
            <a:r>
              <a:rPr lang="fi-FI" sz="1400" dirty="0" err="1" smtClean="0"/>
              <a:t>web-survey</a:t>
            </a:r>
            <a:r>
              <a:rPr lang="fi-FI" sz="1400" dirty="0" smtClean="0"/>
              <a:t> and Board </a:t>
            </a:r>
            <a:r>
              <a:rPr lang="fi-FI" sz="1400" dirty="0" err="1" smtClean="0"/>
              <a:t>meeting</a:t>
            </a:r>
            <a:r>
              <a:rPr lang="fi-FI" sz="1400" dirty="0" smtClean="0"/>
              <a:t> 12/2015)</a:t>
            </a:r>
          </a:p>
          <a:p>
            <a:endParaRPr lang="fi-FI" sz="1400" dirty="0" smtClean="0"/>
          </a:p>
          <a:p>
            <a:r>
              <a:rPr lang="fi-FI" sz="1400" dirty="0" smtClean="0"/>
              <a:t>In </a:t>
            </a:r>
            <a:r>
              <a:rPr lang="fi-FI" sz="1400" dirty="0" err="1" smtClean="0"/>
              <a:t>citizen</a:t>
            </a:r>
            <a:r>
              <a:rPr lang="fi-FI" sz="1400" dirty="0" smtClean="0"/>
              <a:t>–</a:t>
            </a:r>
            <a:r>
              <a:rPr lang="fi-FI" sz="1400" dirty="0" err="1" smtClean="0"/>
              <a:t>centric</a:t>
            </a:r>
            <a:r>
              <a:rPr lang="fi-FI" sz="1400" dirty="0" smtClean="0"/>
              <a:t> </a:t>
            </a:r>
            <a:r>
              <a:rPr lang="fi-FI" sz="1400" dirty="0" err="1" smtClean="0"/>
              <a:t>ecosystem</a:t>
            </a:r>
            <a:r>
              <a:rPr lang="fi-FI" sz="1400" dirty="0" smtClean="0"/>
              <a:t> </a:t>
            </a:r>
            <a:r>
              <a:rPr lang="fi-FI" sz="1400" b="1" i="1" dirty="0" err="1" smtClean="0"/>
              <a:t>trust</a:t>
            </a:r>
            <a:r>
              <a:rPr lang="fi-FI" sz="1400" b="1" dirty="0" smtClean="0"/>
              <a:t> is </a:t>
            </a:r>
            <a:r>
              <a:rPr lang="fi-FI" sz="1400" b="1" dirty="0" err="1" smtClean="0"/>
              <a:t>the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key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asset</a:t>
            </a:r>
            <a:r>
              <a:rPr lang="fi-FI" sz="1400" dirty="0" smtClean="0"/>
              <a:t>, </a:t>
            </a:r>
            <a:r>
              <a:rPr lang="fi-FI" sz="1400" dirty="0" err="1" smtClean="0"/>
              <a:t>this</a:t>
            </a:r>
            <a:r>
              <a:rPr lang="fi-FI" sz="1400" dirty="0" smtClean="0"/>
              <a:t> </a:t>
            </a:r>
            <a:r>
              <a:rPr lang="fi-FI" sz="1400" dirty="0" err="1" smtClean="0"/>
              <a:t>requires</a:t>
            </a:r>
            <a:r>
              <a:rPr lang="fi-FI" sz="1400" dirty="0" smtClean="0"/>
              <a:t> </a:t>
            </a:r>
            <a:r>
              <a:rPr lang="fi-FI" sz="1400" dirty="0" err="1" smtClean="0"/>
              <a:t>transparency</a:t>
            </a:r>
            <a:r>
              <a:rPr lang="fi-FI" sz="1400" dirty="0" smtClean="0"/>
              <a:t> and </a:t>
            </a:r>
            <a:r>
              <a:rPr lang="fi-FI" sz="1400" dirty="0" err="1" smtClean="0"/>
              <a:t>acceptance</a:t>
            </a:r>
            <a:r>
              <a:rPr lang="fi-FI" sz="1400" dirty="0" smtClean="0"/>
              <a:t> </a:t>
            </a:r>
            <a:r>
              <a:rPr lang="fi-FI" sz="1400" dirty="0" err="1" smtClean="0"/>
              <a:t>without</a:t>
            </a:r>
            <a:r>
              <a:rPr lang="fi-FI" sz="1400" dirty="0" smtClean="0"/>
              <a:t> </a:t>
            </a:r>
            <a:r>
              <a:rPr lang="fi-FI" sz="1400" dirty="0" err="1" smtClean="0"/>
              <a:t>guilty</a:t>
            </a:r>
            <a:r>
              <a:rPr lang="fi-FI" sz="1400" dirty="0" smtClean="0"/>
              <a:t> </a:t>
            </a:r>
            <a:r>
              <a:rPr lang="fi-FI" sz="1400" dirty="0" err="1" smtClean="0"/>
              <a:t>feelings</a:t>
            </a:r>
            <a:r>
              <a:rPr lang="fi-FI" sz="1400" dirty="0"/>
              <a:t> </a:t>
            </a:r>
            <a:r>
              <a:rPr lang="fi-FI" sz="1400" dirty="0" smtClean="0"/>
              <a:t>(</a:t>
            </a:r>
            <a:r>
              <a:rPr lang="fi-FI" sz="1400" dirty="0" err="1" smtClean="0"/>
              <a:t>workshops</a:t>
            </a:r>
            <a:r>
              <a:rPr lang="fi-FI" sz="1400" dirty="0" smtClean="0"/>
              <a:t> 4-5/2016)</a:t>
            </a:r>
          </a:p>
          <a:p>
            <a:endParaRPr lang="fi-FI" sz="1400" dirty="0"/>
          </a:p>
          <a:p>
            <a:r>
              <a:rPr lang="fi-FI" sz="1400" b="1" dirty="0" err="1"/>
              <a:t>Worry</a:t>
            </a:r>
            <a:r>
              <a:rPr lang="fi-FI" sz="1400" b="1" dirty="0"/>
              <a:t> as a </a:t>
            </a:r>
            <a:r>
              <a:rPr lang="fi-FI" sz="1400" b="1" dirty="0" err="1"/>
              <a:t>knowledge</a:t>
            </a:r>
            <a:r>
              <a:rPr lang="fi-FI" sz="1400" b="1" dirty="0"/>
              <a:t> </a:t>
            </a:r>
            <a:r>
              <a:rPr lang="fi-FI" sz="1400" dirty="0"/>
              <a:t>in </a:t>
            </a:r>
            <a:r>
              <a:rPr lang="fi-FI" sz="1400" dirty="0" err="1"/>
              <a:t>child</a:t>
            </a:r>
            <a:r>
              <a:rPr lang="fi-FI" sz="1400" dirty="0"/>
              <a:t> </a:t>
            </a:r>
            <a:r>
              <a:rPr lang="fi-FI" sz="1400" dirty="0" err="1"/>
              <a:t>protection</a:t>
            </a:r>
            <a:r>
              <a:rPr lang="fi-FI" sz="1400" dirty="0"/>
              <a:t> </a:t>
            </a:r>
            <a:r>
              <a:rPr lang="fi-FI" sz="1400" dirty="0" err="1" smtClean="0"/>
              <a:t>ecosystem</a:t>
            </a:r>
            <a:r>
              <a:rPr lang="fi-FI" sz="1400" dirty="0" smtClean="0"/>
              <a:t> </a:t>
            </a:r>
            <a:endParaRPr lang="fi-FI" sz="1400" dirty="0"/>
          </a:p>
          <a:p>
            <a:endParaRPr lang="fi-FI" sz="1400" dirty="0" smtClean="0"/>
          </a:p>
          <a:p>
            <a:r>
              <a:rPr lang="fi-FI" sz="1400" b="1" dirty="0" err="1" smtClean="0"/>
              <a:t>Information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modelling</a:t>
            </a:r>
            <a:r>
              <a:rPr lang="fi-FI" sz="1400" b="1" dirty="0" smtClean="0"/>
              <a:t> is </a:t>
            </a:r>
            <a:r>
              <a:rPr lang="fi-FI" sz="1400" b="1" dirty="0" err="1" smtClean="0"/>
              <a:t>key</a:t>
            </a:r>
            <a:r>
              <a:rPr lang="fi-FI" sz="1400" b="1" dirty="0" smtClean="0"/>
              <a:t> to </a:t>
            </a:r>
            <a:r>
              <a:rPr lang="fi-FI" sz="1400" b="1" dirty="0" err="1" smtClean="0"/>
              <a:t>holistic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picture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with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dynamic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user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interface</a:t>
            </a:r>
            <a:r>
              <a:rPr lang="fi-FI" sz="1400" b="1" dirty="0" smtClean="0"/>
              <a:t> to </a:t>
            </a:r>
            <a:r>
              <a:rPr lang="fi-FI" sz="1400" b="1" dirty="0" err="1" smtClean="0"/>
              <a:t>professionals</a:t>
            </a:r>
            <a:r>
              <a:rPr lang="fi-FI" sz="1400" b="1" dirty="0" smtClean="0"/>
              <a:t> and </a:t>
            </a:r>
            <a:r>
              <a:rPr lang="fi-FI" sz="1400" b="1" dirty="0" err="1" smtClean="0"/>
              <a:t>customers</a:t>
            </a:r>
            <a:r>
              <a:rPr lang="fi-FI" sz="1400" b="1" dirty="0" smtClean="0"/>
              <a:t>, </a:t>
            </a:r>
            <a:r>
              <a:rPr lang="fi-FI" sz="1400" b="1" dirty="0" err="1" smtClean="0"/>
              <a:t>but</a:t>
            </a:r>
            <a:r>
              <a:rPr lang="fi-FI" sz="1400" b="1" dirty="0" smtClean="0"/>
              <a:t> in </a:t>
            </a:r>
            <a:r>
              <a:rPr lang="fi-FI" sz="1400" b="1" dirty="0" err="1" smtClean="0"/>
              <a:t>practise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the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real</a:t>
            </a:r>
            <a:r>
              <a:rPr lang="fi-FI" sz="1400" b="1" dirty="0" smtClean="0"/>
              <a:t>-life </a:t>
            </a:r>
            <a:r>
              <a:rPr lang="fi-FI" sz="1400" b="1" dirty="0" err="1" smtClean="0"/>
              <a:t>assistant</a:t>
            </a:r>
            <a:r>
              <a:rPr lang="fi-FI" sz="1400" b="1" dirty="0" smtClean="0"/>
              <a:t> team is </a:t>
            </a:r>
            <a:r>
              <a:rPr lang="fi-FI" sz="1400" b="1" dirty="0" err="1" smtClean="0"/>
              <a:t>needed</a:t>
            </a:r>
            <a:r>
              <a:rPr lang="fi-FI" sz="1400" b="1" dirty="0" smtClean="0"/>
              <a:t>, </a:t>
            </a:r>
            <a:r>
              <a:rPr lang="fi-FI" sz="1400" b="1" dirty="0" err="1" smtClean="0"/>
              <a:t>too</a:t>
            </a:r>
            <a:r>
              <a:rPr lang="fi-FI" sz="1400" b="1" dirty="0" smtClean="0"/>
              <a:t> (</a:t>
            </a:r>
            <a:r>
              <a:rPr lang="fi-FI" sz="1400" b="1" dirty="0" err="1" smtClean="0"/>
              <a:t>e.g</a:t>
            </a:r>
            <a:r>
              <a:rPr lang="fi-FI" sz="1400" b="1" dirty="0" smtClean="0"/>
              <a:t>. </a:t>
            </a:r>
            <a:r>
              <a:rPr lang="fi-FI" sz="1400" b="1" dirty="0" err="1" smtClean="0"/>
              <a:t>effective</a:t>
            </a:r>
            <a:r>
              <a:rPr lang="fi-FI" sz="1400" b="1" dirty="0" smtClean="0"/>
              <a:t> Team </a:t>
            </a:r>
            <a:r>
              <a:rPr lang="fi-FI" sz="1400" b="1" dirty="0" err="1" smtClean="0"/>
              <a:t>Five</a:t>
            </a:r>
            <a:r>
              <a:rPr lang="fi-FI" sz="1400" b="1" dirty="0" smtClean="0"/>
              <a:t>)</a:t>
            </a:r>
          </a:p>
          <a:p>
            <a:pPr marL="0" indent="0">
              <a:buNone/>
            </a:pPr>
            <a:endParaRPr lang="fi-FI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3509" y="6283234"/>
            <a:ext cx="7158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</a:t>
            </a:r>
            <a:r>
              <a:rPr lang="fi-FI" sz="1200" dirty="0" smtClean="0">
                <a:solidFill>
                  <a:prstClr val="white">
                    <a:lumMod val="50000"/>
                  </a:prstClr>
                </a:solidFill>
              </a:rPr>
              <a:t>arja 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328" y="1033841"/>
            <a:ext cx="4295775" cy="35052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160444" y="5195009"/>
            <a:ext cx="5152768" cy="8279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B0F0"/>
                </a:solidFill>
              </a:rPr>
              <a:t>C</a:t>
            </a:r>
            <a:r>
              <a:rPr lang="fi-FI" dirty="0" err="1" smtClean="0">
                <a:solidFill>
                  <a:srgbClr val="00B0F0"/>
                </a:solidFill>
              </a:rPr>
              <a:t>ustomer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interface</a:t>
            </a:r>
            <a:r>
              <a:rPr lang="fi-FI" dirty="0" smtClean="0">
                <a:solidFill>
                  <a:srgbClr val="00B0F0"/>
                </a:solidFill>
              </a:rPr>
              <a:t>: </a:t>
            </a:r>
            <a:r>
              <a:rPr lang="fi-FI" dirty="0" err="1" smtClean="0">
                <a:solidFill>
                  <a:srgbClr val="00B0F0"/>
                </a:solidFill>
              </a:rPr>
              <a:t>digital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tools</a:t>
            </a:r>
            <a:r>
              <a:rPr lang="fi-FI" dirty="0" smtClean="0">
                <a:solidFill>
                  <a:srgbClr val="00B0F0"/>
                </a:solidFill>
              </a:rPr>
              <a:t> in </a:t>
            </a:r>
            <a:r>
              <a:rPr lang="fi-FI" dirty="0" err="1" smtClean="0">
                <a:solidFill>
                  <a:srgbClr val="00B0F0"/>
                </a:solidFill>
              </a:rPr>
              <a:t>virtual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based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scenarios</a:t>
            </a:r>
            <a:r>
              <a:rPr lang="fi-FI" dirty="0" smtClean="0">
                <a:solidFill>
                  <a:srgbClr val="00B0F0"/>
                </a:solidFill>
              </a:rPr>
              <a:t>, </a:t>
            </a:r>
            <a:r>
              <a:rPr lang="fi-FI" dirty="0" err="1" smtClean="0">
                <a:solidFill>
                  <a:srgbClr val="00B0F0"/>
                </a:solidFill>
              </a:rPr>
              <a:t>but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face</a:t>
            </a:r>
            <a:r>
              <a:rPr lang="fi-FI" dirty="0" smtClean="0">
                <a:solidFill>
                  <a:srgbClr val="00B0F0"/>
                </a:solidFill>
              </a:rPr>
              <a:t> to </a:t>
            </a:r>
            <a:r>
              <a:rPr lang="fi-FI" dirty="0" err="1" smtClean="0">
                <a:solidFill>
                  <a:srgbClr val="00B0F0"/>
                </a:solidFill>
              </a:rPr>
              <a:t>face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meetings</a:t>
            </a:r>
            <a:r>
              <a:rPr lang="fi-FI" dirty="0" smtClean="0">
                <a:solidFill>
                  <a:srgbClr val="00B0F0"/>
                </a:solidFill>
              </a:rPr>
              <a:t> in </a:t>
            </a:r>
            <a:r>
              <a:rPr lang="fi-FI" dirty="0" err="1" smtClean="0">
                <a:solidFill>
                  <a:srgbClr val="00B0F0"/>
                </a:solidFill>
              </a:rPr>
              <a:t>the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other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cases</a:t>
            </a:r>
            <a:endParaRPr lang="fi-FI" dirty="0" smtClean="0">
              <a:solidFill>
                <a:srgbClr val="00B0F0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804330" y="5274185"/>
            <a:ext cx="5152768" cy="8279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B0F0"/>
                </a:solidFill>
              </a:rPr>
              <a:t>I</a:t>
            </a:r>
            <a:r>
              <a:rPr lang="fi-FI" dirty="0" err="1" smtClean="0">
                <a:solidFill>
                  <a:srgbClr val="00B0F0"/>
                </a:solidFill>
              </a:rPr>
              <a:t>nterface</a:t>
            </a:r>
            <a:r>
              <a:rPr lang="fi-FI" dirty="0" smtClean="0">
                <a:solidFill>
                  <a:srgbClr val="00B0F0"/>
                </a:solidFill>
              </a:rPr>
              <a:t> of </a:t>
            </a:r>
            <a:r>
              <a:rPr lang="fi-FI" dirty="0" err="1" smtClean="0">
                <a:solidFill>
                  <a:srgbClr val="00B0F0"/>
                </a:solidFill>
              </a:rPr>
              <a:t>the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professionals</a:t>
            </a:r>
            <a:r>
              <a:rPr lang="fi-FI" dirty="0" smtClean="0">
                <a:solidFill>
                  <a:srgbClr val="00B0F0"/>
                </a:solidFill>
              </a:rPr>
              <a:t>: </a:t>
            </a:r>
            <a:r>
              <a:rPr lang="fi-FI" dirty="0" err="1" smtClean="0">
                <a:solidFill>
                  <a:srgbClr val="00B0F0"/>
                </a:solidFill>
              </a:rPr>
              <a:t>digital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tools</a:t>
            </a:r>
            <a:r>
              <a:rPr lang="fi-FI" dirty="0" smtClean="0">
                <a:solidFill>
                  <a:srgbClr val="00B0F0"/>
                </a:solidFill>
              </a:rPr>
              <a:t> in </a:t>
            </a:r>
            <a:r>
              <a:rPr lang="fi-FI" dirty="0" err="1" smtClean="0">
                <a:solidFill>
                  <a:srgbClr val="00B0F0"/>
                </a:solidFill>
              </a:rPr>
              <a:t>virtual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based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scenarios</a:t>
            </a:r>
            <a:r>
              <a:rPr lang="fi-FI" dirty="0" smtClean="0">
                <a:solidFill>
                  <a:srgbClr val="00B0F0"/>
                </a:solidFill>
              </a:rPr>
              <a:t>, </a:t>
            </a:r>
            <a:r>
              <a:rPr lang="fi-FI" dirty="0" err="1" smtClean="0">
                <a:solidFill>
                  <a:srgbClr val="00B0F0"/>
                </a:solidFill>
              </a:rPr>
              <a:t>but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face</a:t>
            </a:r>
            <a:r>
              <a:rPr lang="fi-FI" dirty="0" smtClean="0">
                <a:solidFill>
                  <a:srgbClr val="00B0F0"/>
                </a:solidFill>
              </a:rPr>
              <a:t> to </a:t>
            </a:r>
            <a:r>
              <a:rPr lang="fi-FI" dirty="0" err="1" smtClean="0">
                <a:solidFill>
                  <a:srgbClr val="00B0F0"/>
                </a:solidFill>
              </a:rPr>
              <a:t>face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meetings</a:t>
            </a:r>
            <a:r>
              <a:rPr lang="fi-FI" dirty="0" smtClean="0">
                <a:solidFill>
                  <a:srgbClr val="00B0F0"/>
                </a:solidFill>
              </a:rPr>
              <a:t> in </a:t>
            </a:r>
            <a:r>
              <a:rPr lang="fi-FI" dirty="0" err="1" smtClean="0">
                <a:solidFill>
                  <a:srgbClr val="00B0F0"/>
                </a:solidFill>
              </a:rPr>
              <a:t>the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other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cases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" name="Ellipsi 5"/>
          <p:cNvSpPr/>
          <p:nvPr/>
        </p:nvSpPr>
        <p:spPr>
          <a:xfrm>
            <a:off x="6561437" y="3842950"/>
            <a:ext cx="704335" cy="63430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8" name="Suora yhdysviiva 7"/>
          <p:cNvCxnSpPr>
            <a:stCxn id="6" idx="5"/>
            <a:endCxn id="5" idx="0"/>
          </p:cNvCxnSpPr>
          <p:nvPr/>
        </p:nvCxnSpPr>
        <p:spPr>
          <a:xfrm>
            <a:off x="7162625" y="4384364"/>
            <a:ext cx="2218089" cy="88982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lipsi 8"/>
          <p:cNvSpPr/>
          <p:nvPr/>
        </p:nvSpPr>
        <p:spPr>
          <a:xfrm>
            <a:off x="6627338" y="2673151"/>
            <a:ext cx="704335" cy="63430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0" name="Suora yhdysviiva 9"/>
          <p:cNvCxnSpPr>
            <a:stCxn id="9" idx="5"/>
            <a:endCxn id="5" idx="0"/>
          </p:cNvCxnSpPr>
          <p:nvPr/>
        </p:nvCxnSpPr>
        <p:spPr>
          <a:xfrm>
            <a:off x="7228526" y="3214565"/>
            <a:ext cx="2152188" cy="205962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aarinuoli ylös 11"/>
          <p:cNvSpPr/>
          <p:nvPr/>
        </p:nvSpPr>
        <p:spPr>
          <a:xfrm>
            <a:off x="5276340" y="6128946"/>
            <a:ext cx="1422015" cy="32127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black"/>
              </a:solidFill>
            </a:endParaRPr>
          </a:p>
        </p:txBody>
      </p:sp>
      <p:sp>
        <p:nvSpPr>
          <p:cNvPr id="13" name="Kaarinuoli ylös 12"/>
          <p:cNvSpPr/>
          <p:nvPr/>
        </p:nvSpPr>
        <p:spPr>
          <a:xfrm rot="10800000">
            <a:off x="5288703" y="4887099"/>
            <a:ext cx="1422015" cy="32127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black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5263975" y="5517313"/>
            <a:ext cx="16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 smtClean="0">
                <a:solidFill>
                  <a:srgbClr val="0070C0"/>
                </a:solidFill>
              </a:rPr>
              <a:t>Communication</a:t>
            </a:r>
            <a:endParaRPr lang="fi-FI" sz="1600" b="1" dirty="0" smtClean="0">
              <a:solidFill>
                <a:srgbClr val="0070C0"/>
              </a:solidFill>
            </a:endParaRPr>
          </a:p>
          <a:p>
            <a:r>
              <a:rPr lang="fi-FI" sz="1600" b="1" dirty="0" err="1" smtClean="0">
                <a:solidFill>
                  <a:srgbClr val="0070C0"/>
                </a:solidFill>
              </a:rPr>
              <a:t>Shared</a:t>
            </a:r>
            <a:r>
              <a:rPr lang="fi-FI" sz="1600" b="1" dirty="0" smtClean="0">
                <a:solidFill>
                  <a:srgbClr val="0070C0"/>
                </a:solidFill>
              </a:rPr>
              <a:t> vision </a:t>
            </a:r>
            <a:endParaRPr lang="fi-FI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569344" y="1257000"/>
            <a:ext cx="2649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prstClr val="black"/>
                </a:solidFill>
              </a:rPr>
              <a:t>Customer</a:t>
            </a:r>
            <a:r>
              <a:rPr lang="fi-FI" dirty="0" smtClean="0">
                <a:solidFill>
                  <a:prstClr val="black"/>
                </a:solidFill>
              </a:rPr>
              <a:t> data:</a:t>
            </a:r>
          </a:p>
          <a:p>
            <a:r>
              <a:rPr lang="fi-FI" dirty="0" smtClean="0">
                <a:solidFill>
                  <a:prstClr val="black"/>
                </a:solidFill>
              </a:rPr>
              <a:t>Service </a:t>
            </a:r>
            <a:r>
              <a:rPr lang="fi-FI" dirty="0" err="1" smtClean="0">
                <a:solidFill>
                  <a:prstClr val="black"/>
                </a:solidFill>
              </a:rPr>
              <a:t>history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during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last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</a:p>
          <a:p>
            <a:r>
              <a:rPr lang="fi-FI" dirty="0" err="1" smtClean="0">
                <a:solidFill>
                  <a:prstClr val="black"/>
                </a:solidFill>
              </a:rPr>
              <a:t>years</a:t>
            </a:r>
            <a:r>
              <a:rPr lang="fi-FI" dirty="0" smtClean="0">
                <a:solidFill>
                  <a:prstClr val="black"/>
                </a:solidFill>
              </a:rPr>
              <a:t>, </a:t>
            </a:r>
            <a:r>
              <a:rPr lang="fi-FI" dirty="0" err="1" smtClean="0">
                <a:solidFill>
                  <a:prstClr val="black"/>
                </a:solidFill>
              </a:rPr>
              <a:t>present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situation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9113981" y="2258123"/>
            <a:ext cx="252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prstClr val="black"/>
                </a:solidFill>
              </a:rPr>
              <a:t>Special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service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provider</a:t>
            </a:r>
            <a:r>
              <a:rPr lang="fi-FI" dirty="0" smtClean="0">
                <a:solidFill>
                  <a:prstClr val="black"/>
                </a:solidFill>
              </a:rPr>
              <a:t>:</a:t>
            </a:r>
          </a:p>
          <a:p>
            <a:r>
              <a:rPr lang="fi-FI" dirty="0" err="1" smtClean="0">
                <a:solidFill>
                  <a:prstClr val="black"/>
                </a:solidFill>
              </a:rPr>
              <a:t>Experience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expert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group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9" name="Ellipsi 18"/>
          <p:cNvSpPr/>
          <p:nvPr/>
        </p:nvSpPr>
        <p:spPr>
          <a:xfrm>
            <a:off x="6112460" y="1911133"/>
            <a:ext cx="704335" cy="63430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79883" y="3827339"/>
            <a:ext cx="30672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My </a:t>
            </a:r>
            <a:r>
              <a:rPr lang="fi-FI" dirty="0" err="1" smtClean="0">
                <a:solidFill>
                  <a:prstClr val="black"/>
                </a:solidFill>
              </a:rPr>
              <a:t>service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process</a:t>
            </a:r>
            <a:r>
              <a:rPr lang="fi-FI" dirty="0" smtClean="0">
                <a:solidFill>
                  <a:prstClr val="black"/>
                </a:solidFill>
              </a:rPr>
              <a:t>:</a:t>
            </a:r>
          </a:p>
          <a:p>
            <a:r>
              <a:rPr lang="fi-FI" dirty="0" smtClean="0">
                <a:solidFill>
                  <a:prstClr val="black"/>
                </a:solidFill>
              </a:rPr>
              <a:t>Group </a:t>
            </a:r>
            <a:r>
              <a:rPr lang="fi-FI" dirty="0" err="1" smtClean="0">
                <a:solidFill>
                  <a:prstClr val="black"/>
                </a:solidFill>
              </a:rPr>
              <a:t>meeting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with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</a:p>
          <a:p>
            <a:r>
              <a:rPr lang="fi-FI" dirty="0" err="1">
                <a:solidFill>
                  <a:prstClr val="black"/>
                </a:solidFill>
              </a:rPr>
              <a:t>m</a:t>
            </a:r>
            <a:r>
              <a:rPr lang="fi-FI" dirty="0" err="1" smtClean="0">
                <a:solidFill>
                  <a:prstClr val="black"/>
                </a:solidFill>
              </a:rPr>
              <a:t>ulti-disciplinary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expert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group</a:t>
            </a:r>
            <a:endParaRPr lang="fi-FI" dirty="0" smtClean="0">
              <a:solidFill>
                <a:prstClr val="black"/>
              </a:solidFill>
            </a:endParaRPr>
          </a:p>
          <a:p>
            <a:endParaRPr lang="fi-FI" dirty="0" smtClean="0">
              <a:solidFill>
                <a:prstClr val="black"/>
              </a:solidFill>
            </a:endParaRPr>
          </a:p>
          <a:p>
            <a:r>
              <a:rPr lang="fi-FI" dirty="0" smtClean="0">
                <a:solidFill>
                  <a:prstClr val="black"/>
                </a:solidFill>
              </a:rPr>
              <a:t>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1449977" y="2861964"/>
            <a:ext cx="2479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My </a:t>
            </a:r>
            <a:r>
              <a:rPr lang="fi-FI" dirty="0" err="1" smtClean="0">
                <a:solidFill>
                  <a:prstClr val="black"/>
                </a:solidFill>
              </a:rPr>
              <a:t>service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providers</a:t>
            </a:r>
            <a:r>
              <a:rPr lang="fi-FI" dirty="0" smtClean="0">
                <a:solidFill>
                  <a:prstClr val="black"/>
                </a:solidFill>
              </a:rPr>
              <a:t>:</a:t>
            </a:r>
          </a:p>
          <a:p>
            <a:r>
              <a:rPr lang="fi-FI" dirty="0" err="1" smtClean="0">
                <a:solidFill>
                  <a:prstClr val="black"/>
                </a:solidFill>
              </a:rPr>
              <a:t>Mental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health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clinic</a:t>
            </a:r>
            <a:r>
              <a:rPr lang="fi-FI" dirty="0" smtClean="0">
                <a:solidFill>
                  <a:prstClr val="black"/>
                </a:solidFill>
              </a:rPr>
              <a:t> et.al.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1778639" y="2191827"/>
            <a:ext cx="2783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My </a:t>
            </a:r>
            <a:r>
              <a:rPr lang="fi-FI" dirty="0" err="1" smtClean="0">
                <a:solidFill>
                  <a:prstClr val="black"/>
                </a:solidFill>
              </a:rPr>
              <a:t>appointments</a:t>
            </a:r>
            <a:r>
              <a:rPr lang="fi-FI" dirty="0" smtClean="0">
                <a:solidFill>
                  <a:prstClr val="black"/>
                </a:solidFill>
              </a:rPr>
              <a:t>:</a:t>
            </a:r>
          </a:p>
          <a:p>
            <a:r>
              <a:rPr lang="fi-FI" dirty="0" err="1" smtClean="0">
                <a:solidFill>
                  <a:prstClr val="black"/>
                </a:solidFill>
              </a:rPr>
              <a:t>Meeting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with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social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worker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23" name="Ellipsi 22"/>
          <p:cNvSpPr/>
          <p:nvPr/>
        </p:nvSpPr>
        <p:spPr>
          <a:xfrm>
            <a:off x="5597582" y="1939963"/>
            <a:ext cx="704335" cy="6343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4" name="Ellipsi 23"/>
          <p:cNvSpPr/>
          <p:nvPr/>
        </p:nvSpPr>
        <p:spPr>
          <a:xfrm>
            <a:off x="5329844" y="2561929"/>
            <a:ext cx="704335" cy="6343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5" name="Ellipsi 24"/>
          <p:cNvSpPr/>
          <p:nvPr/>
        </p:nvSpPr>
        <p:spPr>
          <a:xfrm>
            <a:off x="5601698" y="3192136"/>
            <a:ext cx="704335" cy="6343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26" name="Suora yhdysviiva 25"/>
          <p:cNvCxnSpPr/>
          <p:nvPr/>
        </p:nvCxnSpPr>
        <p:spPr>
          <a:xfrm flipV="1">
            <a:off x="2736828" y="2126138"/>
            <a:ext cx="2366283" cy="30068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>
            <a:stCxn id="4" idx="0"/>
            <a:endCxn id="24" idx="2"/>
          </p:cNvCxnSpPr>
          <p:nvPr/>
        </p:nvCxnSpPr>
        <p:spPr>
          <a:xfrm flipV="1">
            <a:off x="2736828" y="2879082"/>
            <a:ext cx="2593016" cy="231592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>
            <a:stCxn id="4" idx="0"/>
            <a:endCxn id="25" idx="2"/>
          </p:cNvCxnSpPr>
          <p:nvPr/>
        </p:nvCxnSpPr>
        <p:spPr>
          <a:xfrm flipV="1">
            <a:off x="2736828" y="3509289"/>
            <a:ext cx="2864870" cy="16857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kstiruutu 43"/>
          <p:cNvSpPr txBox="1"/>
          <p:nvPr/>
        </p:nvSpPr>
        <p:spPr>
          <a:xfrm>
            <a:off x="1692875" y="1269357"/>
            <a:ext cx="269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prstClr val="black"/>
                </a:solidFill>
              </a:rPr>
              <a:t>For </a:t>
            </a:r>
            <a:r>
              <a:rPr lang="fi-FI" b="1" dirty="0" err="1" smtClean="0">
                <a:solidFill>
                  <a:prstClr val="black"/>
                </a:solidFill>
              </a:rPr>
              <a:t>example</a:t>
            </a:r>
            <a:r>
              <a:rPr lang="fi-FI" b="1" dirty="0" smtClean="0">
                <a:solidFill>
                  <a:prstClr val="black"/>
                </a:solidFill>
              </a:rPr>
              <a:t>: </a:t>
            </a:r>
            <a:r>
              <a:rPr lang="fi-FI" b="1" dirty="0" err="1" smtClean="0">
                <a:solidFill>
                  <a:prstClr val="black"/>
                </a:solidFill>
              </a:rPr>
              <a:t>Mother</a:t>
            </a:r>
            <a:r>
              <a:rPr lang="fi-FI" b="1" dirty="0" smtClean="0">
                <a:solidFill>
                  <a:prstClr val="black"/>
                </a:solidFill>
              </a:rPr>
              <a:t> in </a:t>
            </a:r>
            <a:r>
              <a:rPr lang="fi-FI" b="1" dirty="0" err="1" smtClean="0">
                <a:solidFill>
                  <a:prstClr val="black"/>
                </a:solidFill>
              </a:rPr>
              <a:t>the</a:t>
            </a:r>
            <a:r>
              <a:rPr lang="fi-FI" b="1" dirty="0" smtClean="0">
                <a:solidFill>
                  <a:prstClr val="black"/>
                </a:solidFill>
              </a:rPr>
              <a:t> case </a:t>
            </a:r>
            <a:r>
              <a:rPr lang="fi-FI" b="1" dirty="0" err="1" smtClean="0">
                <a:solidFill>
                  <a:prstClr val="black"/>
                </a:solidFill>
              </a:rPr>
              <a:t>family</a:t>
            </a:r>
            <a:endParaRPr lang="fi-FI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" y="6450221"/>
            <a:ext cx="505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Tarja Kantola &amp; Tarja Meristö 15th </a:t>
            </a:r>
            <a:r>
              <a:rPr lang="fi-FI" sz="1200" dirty="0" err="1">
                <a:solidFill>
                  <a:prstClr val="white">
                    <a:lumMod val="50000"/>
                  </a:prstClr>
                </a:solidFill>
              </a:rPr>
              <a:t>June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</a:rPr>
              <a:t> 2016</a:t>
            </a:r>
            <a:r>
              <a:rPr lang="fi-FI" dirty="0">
                <a:solidFill>
                  <a:prstClr val="black"/>
                </a:solidFill>
              </a:rPr>
              <a:t>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211" y="300446"/>
            <a:ext cx="948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Case Porvoo </a:t>
            </a:r>
            <a:r>
              <a:rPr lang="fi-FI" dirty="0" err="1" smtClean="0">
                <a:solidFill>
                  <a:prstClr val="black"/>
                </a:solidFill>
              </a:rPr>
              <a:t>findings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related</a:t>
            </a:r>
            <a:r>
              <a:rPr lang="fi-FI" dirty="0" smtClean="0">
                <a:solidFill>
                  <a:prstClr val="black"/>
                </a:solidFill>
              </a:rPr>
              <a:t> to </a:t>
            </a:r>
            <a:r>
              <a:rPr lang="fi-FI" dirty="0" err="1" smtClean="0">
                <a:solidFill>
                  <a:prstClr val="black"/>
                </a:solidFill>
              </a:rPr>
              <a:t>service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information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modelling</a:t>
            </a:r>
            <a:r>
              <a:rPr lang="fi-FI" dirty="0" smtClean="0">
                <a:solidFill>
                  <a:prstClr val="black"/>
                </a:solidFill>
              </a:rPr>
              <a:t>: case </a:t>
            </a:r>
            <a:r>
              <a:rPr lang="fi-FI" dirty="0" err="1" smtClean="0">
                <a:solidFill>
                  <a:prstClr val="black"/>
                </a:solidFill>
              </a:rPr>
              <a:t>family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examples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isällön paikkamerkk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6038" y="4081062"/>
            <a:ext cx="3049339" cy="1714098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959" y="161128"/>
            <a:ext cx="3718178" cy="420660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6885" y="2446318"/>
            <a:ext cx="3319153" cy="902524"/>
          </a:xfrm>
        </p:spPr>
        <p:txBody>
          <a:bodyPr>
            <a:normAutofit/>
          </a:bodyPr>
          <a:lstStyle/>
          <a:p>
            <a:r>
              <a:rPr lang="fi-FI" sz="4000" b="1" dirty="0" err="1" smtClean="0">
                <a:solidFill>
                  <a:schemeClr val="tx1"/>
                </a:solidFill>
              </a:rPr>
              <a:t>Thank</a:t>
            </a:r>
            <a:r>
              <a:rPr lang="fi-FI" sz="4000" b="1" dirty="0" smtClean="0">
                <a:solidFill>
                  <a:schemeClr val="tx1"/>
                </a:solidFill>
              </a:rPr>
              <a:t> </a:t>
            </a:r>
            <a:r>
              <a:rPr lang="fi-FI" sz="4000" b="1" dirty="0" err="1" smtClean="0">
                <a:solidFill>
                  <a:schemeClr val="tx1"/>
                </a:solidFill>
              </a:rPr>
              <a:t>you</a:t>
            </a:r>
            <a:r>
              <a:rPr lang="fi-FI" sz="4000" b="1" dirty="0" smtClean="0">
                <a:solidFill>
                  <a:schemeClr val="tx1"/>
                </a:solidFill>
              </a:rPr>
              <a:t>!</a:t>
            </a:r>
            <a:endParaRPr lang="fi-FI" sz="4000" b="1" dirty="0">
              <a:solidFill>
                <a:schemeClr val="tx1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695050" y="3348842"/>
            <a:ext cx="4913312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686868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Times" pitchFamily="-128" charset="0"/>
              <a:buChar char="•"/>
              <a:defRPr sz="1400">
                <a:solidFill>
                  <a:srgbClr val="686868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Times" pitchFamily="-128" charset="0"/>
              <a:buChar char="•"/>
              <a:defRPr sz="1400">
                <a:solidFill>
                  <a:srgbClr val="686868"/>
                </a:solidFill>
                <a:latin typeface="Lucida Grande" pitchFamily="-128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Times" pitchFamily="-128" charset="0"/>
              <a:buChar char="–"/>
              <a:defRPr sz="1400">
                <a:solidFill>
                  <a:srgbClr val="686868"/>
                </a:solidFill>
                <a:latin typeface="Lucida Grande" pitchFamily="-128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Times" pitchFamily="-128" charset="0"/>
              <a:buChar char="»"/>
              <a:defRPr sz="1400">
                <a:solidFill>
                  <a:srgbClr val="686868"/>
                </a:solidFill>
                <a:latin typeface="Lucida Grande" pitchFamily="-128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28" charset="0"/>
              <a:buChar char="»"/>
              <a:defRPr sz="1400">
                <a:solidFill>
                  <a:srgbClr val="686868"/>
                </a:solidFill>
                <a:latin typeface="Lucida Grande" pitchFamily="-128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28" charset="0"/>
              <a:buChar char="»"/>
              <a:defRPr sz="1400">
                <a:solidFill>
                  <a:srgbClr val="686868"/>
                </a:solidFill>
                <a:latin typeface="Lucida Grande" pitchFamily="-128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28" charset="0"/>
              <a:buChar char="»"/>
              <a:defRPr sz="1400">
                <a:solidFill>
                  <a:srgbClr val="686868"/>
                </a:solidFill>
                <a:latin typeface="Lucida Grande" pitchFamily="-128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28" charset="0"/>
              <a:buChar char="»"/>
              <a:defRPr sz="1400">
                <a:solidFill>
                  <a:srgbClr val="686868"/>
                </a:solidFill>
                <a:latin typeface="Lucida Grande" pitchFamily="-128" charset="0"/>
                <a:ea typeface="ヒラギノ角ゴ Pro W3" pitchFamily="-128" charset="-128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sv-FI" altLang="fi-FI" sz="2800" dirty="0">
                <a:solidFill>
                  <a:prstClr val="black"/>
                </a:solidFill>
                <a:latin typeface="Calibri" pitchFamily="34" charset="0"/>
              </a:rPr>
              <a:t>Do not </a:t>
            </a:r>
            <a:r>
              <a:rPr lang="sv-FI" altLang="fi-FI" sz="2800" dirty="0" err="1">
                <a:solidFill>
                  <a:prstClr val="black"/>
                </a:solidFill>
                <a:latin typeface="Calibri" pitchFamily="34" charset="0"/>
              </a:rPr>
              <a:t>hesitate</a:t>
            </a:r>
            <a:r>
              <a:rPr lang="sv-FI" altLang="fi-FI" sz="2800" dirty="0">
                <a:solidFill>
                  <a:prstClr val="black"/>
                </a:solidFill>
                <a:latin typeface="Calibri" pitchFamily="34" charset="0"/>
              </a:rPr>
              <a:t> to </a:t>
            </a:r>
            <a:r>
              <a:rPr lang="sv-FI" altLang="fi-FI" sz="2800" dirty="0" err="1">
                <a:solidFill>
                  <a:prstClr val="black"/>
                </a:solidFill>
                <a:latin typeface="Calibri" pitchFamily="34" charset="0"/>
              </a:rPr>
              <a:t>contact</a:t>
            </a:r>
            <a:r>
              <a:rPr lang="sv-FI" altLang="fi-FI" sz="28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sv-FI" altLang="fi-FI" sz="2800" dirty="0" err="1" smtClean="0">
                <a:solidFill>
                  <a:prstClr val="black"/>
                </a:solidFill>
                <a:latin typeface="Calibri" pitchFamily="34" charset="0"/>
              </a:rPr>
              <a:t>us</a:t>
            </a:r>
            <a:r>
              <a:rPr lang="sv-FI" altLang="fi-FI" sz="2800" dirty="0" smtClean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sv-FI" altLang="fi-FI" sz="2800" dirty="0" err="1" smtClean="0">
                <a:solidFill>
                  <a:prstClr val="black"/>
                </a:solidFill>
                <a:latin typeface="Calibri" pitchFamily="34" charset="0"/>
              </a:rPr>
              <a:t>concerning</a:t>
            </a:r>
            <a:r>
              <a:rPr lang="sv-FI" altLang="fi-FI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sv-FI" altLang="fi-FI" sz="2800" dirty="0" err="1" smtClean="0">
                <a:solidFill>
                  <a:prstClr val="black"/>
                </a:solidFill>
                <a:latin typeface="Calibri" pitchFamily="34" charset="0"/>
              </a:rPr>
              <a:t>case</a:t>
            </a:r>
            <a:r>
              <a:rPr lang="sv-FI" altLang="fi-FI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sv-FI" altLang="fi-FI" sz="2800" dirty="0" err="1" smtClean="0">
                <a:solidFill>
                  <a:prstClr val="black"/>
                </a:solidFill>
                <a:latin typeface="Calibri" pitchFamily="34" charset="0"/>
              </a:rPr>
              <a:t>Porvoo</a:t>
            </a:r>
            <a:r>
              <a:rPr lang="sv-FI" altLang="fi-FI" sz="2800" dirty="0" smtClean="0">
                <a:solidFill>
                  <a:prstClr val="black"/>
                </a:solidFill>
                <a:latin typeface="Calibri" pitchFamily="34" charset="0"/>
              </a:rPr>
              <a:t>!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sv-FI" altLang="fi-FI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sv-FI" altLang="fi-FI" sz="2400" dirty="0" smtClean="0">
                <a:solidFill>
                  <a:prstClr val="black"/>
                </a:solidFill>
                <a:latin typeface="Calibri" pitchFamily="34" charset="0"/>
                <a:hlinkClick r:id="rId4"/>
              </a:rPr>
              <a:t>tarja.kantola@laurea.fi</a:t>
            </a:r>
            <a:endParaRPr lang="sv-FI" altLang="fi-FI" sz="24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sv-FI" altLang="fi-FI" sz="2400" dirty="0">
                <a:solidFill>
                  <a:prstClr val="black"/>
                </a:solidFill>
                <a:latin typeface="Calibri" pitchFamily="34" charset="0"/>
                <a:hlinkClick r:id="rId5"/>
              </a:rPr>
              <a:t>t</a:t>
            </a:r>
            <a:r>
              <a:rPr lang="sv-FI" altLang="fi-FI" sz="2400" dirty="0" smtClean="0">
                <a:solidFill>
                  <a:prstClr val="black"/>
                </a:solidFill>
                <a:latin typeface="Calibri" pitchFamily="34" charset="0"/>
                <a:hlinkClick r:id="rId5"/>
              </a:rPr>
              <a:t>arja.meristo@laurea.fi</a:t>
            </a:r>
            <a:r>
              <a:rPr lang="sv-FI" altLang="fi-FI" sz="2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sv-FI" altLang="fi-FI" sz="2400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sv-FI" altLang="fi-FI" sz="1600" dirty="0" err="1" smtClean="0">
                <a:solidFill>
                  <a:prstClr val="black"/>
                </a:solidFill>
                <a:latin typeface="Calibri" pitchFamily="34" charset="0"/>
              </a:rPr>
              <a:t>Find</a:t>
            </a:r>
            <a:r>
              <a:rPr lang="sv-FI" altLang="fi-FI" sz="16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sv-FI" altLang="fi-FI" sz="1600" dirty="0" err="1" smtClean="0">
                <a:solidFill>
                  <a:prstClr val="black"/>
                </a:solidFill>
                <a:latin typeface="Calibri" pitchFamily="34" charset="0"/>
              </a:rPr>
              <a:t>more</a:t>
            </a:r>
            <a:r>
              <a:rPr lang="sv-FI" altLang="fi-FI" sz="1600" dirty="0" smtClean="0">
                <a:solidFill>
                  <a:prstClr val="black"/>
                </a:solidFill>
                <a:latin typeface="Calibri" pitchFamily="34" charset="0"/>
              </a:rPr>
              <a:t> on </a:t>
            </a:r>
            <a:r>
              <a:rPr lang="sv-FI" altLang="fi-FI" sz="1600" dirty="0" err="1" smtClean="0">
                <a:solidFill>
                  <a:prstClr val="black"/>
                </a:solidFill>
                <a:latin typeface="Calibri" pitchFamily="34" charset="0"/>
              </a:rPr>
              <a:t>futures</a:t>
            </a:r>
            <a:r>
              <a:rPr lang="sv-FI" altLang="fi-FI" sz="1600" dirty="0" smtClean="0">
                <a:solidFill>
                  <a:prstClr val="black"/>
                </a:solidFill>
                <a:latin typeface="Calibri" pitchFamily="34" charset="0"/>
              </a:rPr>
              <a:t> research in </a:t>
            </a:r>
            <a:r>
              <a:rPr lang="sv-FI" altLang="fi-FI" sz="1600" dirty="0" err="1" smtClean="0">
                <a:solidFill>
                  <a:prstClr val="black"/>
                </a:solidFill>
                <a:latin typeface="Calibri" pitchFamily="34" charset="0"/>
              </a:rPr>
              <a:t>Laurea</a:t>
            </a:r>
            <a:r>
              <a:rPr lang="sv-FI" altLang="fi-FI" sz="1600" dirty="0" smtClean="0">
                <a:solidFill>
                  <a:prstClr val="black"/>
                </a:solidFill>
                <a:latin typeface="Calibri" pitchFamily="34" charset="0"/>
              </a:rPr>
              <a:t> UAS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fi-FI" altLang="fi-FI" sz="1600" dirty="0" err="1" smtClean="0">
                <a:solidFill>
                  <a:prstClr val="black"/>
                </a:solidFill>
                <a:latin typeface="Calibri" pitchFamily="34" charset="0"/>
              </a:rPr>
              <a:t>FuturesLab</a:t>
            </a:r>
            <a:r>
              <a:rPr lang="fi-FI" altLang="fi-FI" sz="16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fi-FI" altLang="fi-FI" sz="1600" dirty="0" err="1" smtClean="0">
                <a:solidFill>
                  <a:prstClr val="black"/>
                </a:solidFill>
                <a:latin typeface="Calibri" pitchFamily="34" charset="0"/>
              </a:rPr>
              <a:t>CoFi</a:t>
            </a:r>
            <a:r>
              <a:rPr lang="fi-FI" altLang="fi-FI" sz="1600" dirty="0" smtClean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fi-FI" altLang="fi-FI" sz="1600" dirty="0" smtClean="0">
                <a:solidFill>
                  <a:prstClr val="black"/>
                </a:solidFill>
                <a:latin typeface="Calibri" pitchFamily="34" charset="0"/>
                <a:hlinkClick r:id="rId6"/>
              </a:rPr>
              <a:t>www.laurea.fi/en/cofi/</a:t>
            </a:r>
            <a:endParaRPr lang="fi-FI" altLang="fi-FI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01" y="6190723"/>
            <a:ext cx="1221834" cy="24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" y="4089371"/>
            <a:ext cx="2884167" cy="17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laurea.fi/SiteCollectionImages/LOGOT/Laurea_uas_below_eng_350px_we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5114789"/>
            <a:ext cx="1438489" cy="14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45885"/>
            <a:ext cx="2917380" cy="2067525"/>
          </a:xfrm>
          <a:prstGeom prst="rect">
            <a:avLst/>
          </a:prstGeom>
        </p:spPr>
      </p:pic>
      <p:pic>
        <p:nvPicPr>
          <p:cNvPr id="15" name="Sisällön paikkamerkki 3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63" y="412812"/>
            <a:ext cx="3291764" cy="1851617"/>
          </a:xfrm>
        </p:spPr>
      </p:pic>
      <p:pic>
        <p:nvPicPr>
          <p:cNvPr id="16" name="Sisällön paikkamerkki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0547" y="2447830"/>
            <a:ext cx="3209409" cy="180202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2649" y="327805"/>
            <a:ext cx="2557579" cy="1862514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45" y="6096859"/>
            <a:ext cx="1477308" cy="59988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05" y="1942262"/>
            <a:ext cx="3179128" cy="199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Results into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Discovered Needs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for collaboration and information </a:t>
            </a:r>
            <a:r>
              <a:rPr lang="en-US" dirty="0" smtClean="0"/>
              <a:t>sharing</a:t>
            </a:r>
          </a:p>
          <a:p>
            <a:pPr lvl="1"/>
            <a:r>
              <a:rPr lang="en-US" dirty="0"/>
              <a:t>between different </a:t>
            </a:r>
            <a:r>
              <a:rPr lang="en-US" dirty="0" smtClean="0"/>
              <a:t>professionals</a:t>
            </a:r>
          </a:p>
          <a:p>
            <a:pPr lvl="1"/>
            <a:r>
              <a:rPr lang="en-US" dirty="0"/>
              <a:t>between customers and </a:t>
            </a:r>
            <a:r>
              <a:rPr lang="en-US" dirty="0" smtClean="0"/>
              <a:t>professionals</a:t>
            </a:r>
          </a:p>
          <a:p>
            <a:r>
              <a:rPr lang="en-US" dirty="0"/>
              <a:t>Need for empowering the </a:t>
            </a:r>
            <a:r>
              <a:rPr lang="en-US" dirty="0" smtClean="0"/>
              <a:t>customer</a:t>
            </a:r>
          </a:p>
          <a:p>
            <a:pPr lvl="1"/>
            <a:r>
              <a:rPr lang="en-US" dirty="0"/>
              <a:t>more active role in their own well-being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83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yvarenki.files.wordpress.com/2014/02/x-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" y="377380"/>
            <a:ext cx="8939657" cy="63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329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research object: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Facilitation </a:t>
            </a:r>
            <a:r>
              <a:rPr lang="en-US" dirty="0"/>
              <a:t>of multi-professional collaboration in the ecosystem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1353312" y="3980384"/>
            <a:ext cx="104811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dirty="0"/>
              <a:t>Co-creation of customer-centered services</a:t>
            </a:r>
            <a:endParaRPr lang="fi-FI" sz="4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dirty="0"/>
              <a:t>Information and knowledge sharing </a:t>
            </a:r>
            <a:endParaRPr lang="en-US" sz="4400" dirty="0" smtClean="0"/>
          </a:p>
          <a:p>
            <a:pPr lvl="0"/>
            <a:r>
              <a:rPr lang="en-US" sz="4400" dirty="0" smtClean="0"/>
              <a:t>     (</a:t>
            </a:r>
            <a:r>
              <a:rPr lang="en-US" sz="4400" dirty="0"/>
              <a:t>special challenge: siloes)</a:t>
            </a:r>
            <a:endParaRPr lang="fi-FI" sz="4400" dirty="0"/>
          </a:p>
          <a:p>
            <a:r>
              <a:rPr lang="en-US" dirty="0"/>
              <a:t> 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41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Prototypes for the user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" y="274639"/>
            <a:ext cx="7170057" cy="1143000"/>
          </a:xfrm>
        </p:spPr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5912152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Digital well-being platform</a:t>
            </a:r>
          </a:p>
          <a:p>
            <a:r>
              <a:rPr lang="en-US" sz="3200" dirty="0" smtClean="0"/>
              <a:t>Development started in April 2016</a:t>
            </a:r>
          </a:p>
          <a:p>
            <a:r>
              <a:rPr lang="en-US" sz="3200" dirty="0" smtClean="0"/>
              <a:t>User types</a:t>
            </a:r>
          </a:p>
          <a:p>
            <a:pPr lvl="1"/>
            <a:r>
              <a:rPr lang="en-US" sz="2666" dirty="0" smtClean="0"/>
              <a:t>Customer/Patient</a:t>
            </a:r>
          </a:p>
          <a:p>
            <a:pPr lvl="1"/>
            <a:r>
              <a:rPr lang="en-US" sz="2666" dirty="0" smtClean="0"/>
              <a:t>Professional</a:t>
            </a:r>
          </a:p>
          <a:p>
            <a:pPr lvl="2"/>
            <a:r>
              <a:rPr lang="en-US" sz="2133" dirty="0" smtClean="0"/>
              <a:t>Case manager, doctor, social worker, therapist…</a:t>
            </a:r>
            <a:endParaRPr lang="en-US" sz="2133" dirty="0"/>
          </a:p>
          <a:p>
            <a:pPr lvl="1"/>
            <a:r>
              <a:rPr lang="en-US" sz="2670" dirty="0"/>
              <a:t>Decision maker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09" y="938449"/>
            <a:ext cx="5205791" cy="518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2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”It is a good system, </a:t>
            </a:r>
            <a:br>
              <a:rPr lang="en-US" dirty="0" smtClean="0"/>
            </a:br>
            <a:r>
              <a:rPr lang="en-US" dirty="0" smtClean="0"/>
              <a:t>but how can we use it?”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Needs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field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Digitization – possibility to re-create our ways to work</a:t>
            </a:r>
          </a:p>
          <a:p>
            <a:endParaRPr lang="en-US" dirty="0" smtClean="0"/>
          </a:p>
          <a:p>
            <a:r>
              <a:rPr lang="fi-FI" dirty="0"/>
              <a:t>More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 smtClean="0"/>
              <a:t>information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More</a:t>
            </a:r>
            <a:r>
              <a:rPr lang="en-US" dirty="0" smtClean="0"/>
              <a:t> flexibility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55032" y="1564105"/>
            <a:ext cx="10571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+mj-lt"/>
              </a:rPr>
              <a:t>Helps to enter into customer’s situation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+mj-lt"/>
              </a:rPr>
              <a:t>Better </a:t>
            </a:r>
            <a:r>
              <a:rPr lang="en-US" sz="4000" b="1" dirty="0">
                <a:latin typeface="+mj-lt"/>
              </a:rPr>
              <a:t>knowledge to make </a:t>
            </a:r>
            <a:r>
              <a:rPr lang="en-US" sz="4000" b="1" dirty="0" smtClean="0">
                <a:latin typeface="+mj-lt"/>
              </a:rPr>
              <a:t>decisions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+mj-lt"/>
              </a:rPr>
              <a:t>Empowering </a:t>
            </a:r>
            <a:r>
              <a:rPr lang="en-US" sz="4000" b="1" dirty="0">
                <a:latin typeface="+mj-lt"/>
              </a:rPr>
              <a:t>the </a:t>
            </a:r>
            <a:r>
              <a:rPr lang="en-US" sz="4000" b="1" dirty="0" smtClean="0">
                <a:latin typeface="+mj-lt"/>
              </a:rPr>
              <a:t>customer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+mj-lt"/>
              </a:rPr>
              <a:t>Transparent </a:t>
            </a:r>
            <a:r>
              <a:rPr lang="en-US" sz="4000" b="1" dirty="0">
                <a:latin typeface="+mj-lt"/>
              </a:rPr>
              <a:t>process </a:t>
            </a:r>
          </a:p>
        </p:txBody>
      </p:sp>
    </p:spTree>
    <p:extLst>
      <p:ext uri="{BB962C8B-B14F-4D97-AF65-F5344CB8AC3E}">
        <p14:creationId xmlns:p14="http://schemas.microsoft.com/office/powerpoint/2010/main" val="31168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Implementation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Motivating</a:t>
            </a:r>
            <a:r>
              <a:rPr lang="fi-FI" dirty="0" smtClean="0"/>
              <a:t> </a:t>
            </a:r>
            <a:r>
              <a:rPr lang="fi-FI" dirty="0" err="1"/>
              <a:t>l</a:t>
            </a:r>
            <a:r>
              <a:rPr lang="fi-FI" dirty="0" err="1" smtClean="0"/>
              <a:t>eadership</a:t>
            </a:r>
            <a:r>
              <a:rPr lang="fi-FI" dirty="0" smtClean="0"/>
              <a:t> &amp; </a:t>
            </a:r>
            <a:r>
              <a:rPr lang="fi-FI" dirty="0" err="1"/>
              <a:t>d</a:t>
            </a:r>
            <a:r>
              <a:rPr lang="fi-FI" dirty="0" err="1" smtClean="0"/>
              <a:t>ecision</a:t>
            </a:r>
            <a:r>
              <a:rPr lang="fi-FI" dirty="0" smtClean="0"/>
              <a:t> </a:t>
            </a:r>
            <a:r>
              <a:rPr lang="fi-FI" dirty="0" err="1" smtClean="0"/>
              <a:t>makers</a:t>
            </a:r>
            <a:endParaRPr lang="fi-FI" dirty="0" smtClean="0"/>
          </a:p>
          <a:p>
            <a:r>
              <a:rPr lang="fi-FI" dirty="0" err="1" smtClean="0"/>
              <a:t>Employees</a:t>
            </a:r>
            <a:r>
              <a:rPr lang="fi-FI" dirty="0" smtClean="0"/>
              <a:t>’ </a:t>
            </a:r>
            <a:r>
              <a:rPr lang="fi-FI" dirty="0" err="1" smtClean="0"/>
              <a:t>skills</a:t>
            </a:r>
            <a:r>
              <a:rPr lang="fi-FI" dirty="0" smtClean="0"/>
              <a:t> (</a:t>
            </a:r>
            <a:r>
              <a:rPr lang="fi-FI" dirty="0" err="1" smtClean="0"/>
              <a:t>learning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 the </a:t>
            </a:r>
            <a:r>
              <a:rPr lang="fi-FI" dirty="0" err="1" smtClean="0"/>
              <a:t>platform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Organizational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r>
              <a:rPr lang="fi-FI" dirty="0" smtClean="0"/>
              <a:t> and </a:t>
            </a:r>
            <a:r>
              <a:rPr lang="fi-FI" dirty="0" err="1" smtClean="0"/>
              <a:t>cultures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23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94094"/>
            <a:ext cx="11131296" cy="2102801"/>
          </a:xfrm>
        </p:spPr>
        <p:txBody>
          <a:bodyPr>
            <a:normAutofit/>
          </a:bodyPr>
          <a:lstStyle/>
          <a:p>
            <a:r>
              <a:rPr lang="en-US" dirty="0"/>
              <a:t>MORFEUS had </a:t>
            </a:r>
            <a:r>
              <a:rPr lang="en-US" dirty="0" smtClean="0"/>
              <a:t>three main </a:t>
            </a:r>
            <a:r>
              <a:rPr lang="en-US" dirty="0"/>
              <a:t>starting </a:t>
            </a:r>
            <a:r>
              <a:rPr lang="en-US" dirty="0" smtClean="0"/>
              <a:t>points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28415"/>
            <a:ext cx="11131296" cy="4913377"/>
          </a:xfrm>
        </p:spPr>
        <p:txBody>
          <a:bodyPr/>
          <a:lstStyle/>
          <a:p>
            <a:pPr lvl="0"/>
            <a:r>
              <a:rPr lang="en-US" dirty="0" smtClean="0"/>
              <a:t>Service </a:t>
            </a:r>
            <a:r>
              <a:rPr lang="en-US" dirty="0"/>
              <a:t>Information Modeling (SIM)</a:t>
            </a:r>
            <a:endParaRPr lang="fi-FI" dirty="0"/>
          </a:p>
          <a:p>
            <a:pPr lvl="0"/>
            <a:r>
              <a:rPr lang="en-US" dirty="0"/>
              <a:t>Social and health care reform in Finland (</a:t>
            </a:r>
            <a:r>
              <a:rPr lang="en-US" dirty="0" err="1"/>
              <a:t>Sote-uudistus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Digitization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96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78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MORFEUS: An imaginary family case as a viewpoint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164" y="2407920"/>
            <a:ext cx="10960608" cy="450462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Multiple problems</a:t>
            </a:r>
          </a:p>
          <a:p>
            <a:pPr lvl="0"/>
            <a:r>
              <a:rPr lang="en-US" dirty="0" smtClean="0"/>
              <a:t>Mental </a:t>
            </a:r>
            <a:r>
              <a:rPr lang="en-US" dirty="0"/>
              <a:t>health</a:t>
            </a:r>
            <a:endParaRPr lang="fi-FI" dirty="0"/>
          </a:p>
          <a:p>
            <a:pPr lvl="0"/>
            <a:r>
              <a:rPr lang="en-US" dirty="0"/>
              <a:t>Substance abuse</a:t>
            </a:r>
            <a:endParaRPr lang="fi-FI" dirty="0"/>
          </a:p>
          <a:p>
            <a:pPr lvl="0"/>
            <a:r>
              <a:rPr lang="en-US" dirty="0"/>
              <a:t>Child protection</a:t>
            </a:r>
            <a:endParaRPr lang="fi-FI" dirty="0"/>
          </a:p>
          <a:p>
            <a:pPr lvl="0"/>
            <a:r>
              <a:rPr lang="en-US" dirty="0"/>
              <a:t>Pupil service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15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583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 started by mapping in </a:t>
            </a:r>
            <a:r>
              <a:rPr lang="en-US" dirty="0" smtClean="0"/>
              <a:t>workshops 2015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781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the common understanding of the expectations and </a:t>
            </a:r>
            <a:endParaRPr lang="fi-FI" dirty="0"/>
          </a:p>
          <a:p>
            <a:pPr lvl="0"/>
            <a:r>
              <a:rPr lang="en-US" dirty="0"/>
              <a:t>the actors and their relations from the perspective of the family case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61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64" y="585217"/>
            <a:ext cx="8905552" cy="59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3375</Words>
  <Application>Microsoft Office PowerPoint</Application>
  <PresentationFormat>Widescreen</PresentationFormat>
  <Paragraphs>686</Paragraphs>
  <Slides>56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MS Gothic</vt:lpstr>
      <vt:lpstr>Arial</vt:lpstr>
      <vt:lpstr>Calibri</vt:lpstr>
      <vt:lpstr>Futura MdCn BT</vt:lpstr>
      <vt:lpstr>Symbol</vt:lpstr>
      <vt:lpstr>Tahoma</vt:lpstr>
      <vt:lpstr>Times New Roman</vt:lpstr>
      <vt:lpstr>Trebuchet MS</vt:lpstr>
      <vt:lpstr>Wingdings</vt:lpstr>
      <vt:lpstr>ヒラギノ角ゴ Pro W3</vt:lpstr>
      <vt:lpstr>Office-teema</vt:lpstr>
      <vt:lpstr>1_Office-teema</vt:lpstr>
      <vt:lpstr>2_Office-teema</vt:lpstr>
      <vt:lpstr>3_Office-teema</vt:lpstr>
      <vt:lpstr>PowerPoint Presentation</vt:lpstr>
      <vt:lpstr>PowerPoint Presentation</vt:lpstr>
      <vt:lpstr>RESEARCH TEAMS</vt:lpstr>
      <vt:lpstr>The research environment:  The ecosystem of wellbeing services</vt:lpstr>
      <vt:lpstr>The research object:  Facilitation of multi-professional collaboration in the ecosystem </vt:lpstr>
      <vt:lpstr>MORFEUS had three main starting points</vt:lpstr>
      <vt:lpstr>MORFEUS: An imaginary family case as a viewpoint </vt:lpstr>
      <vt:lpstr>We started by mapping in workshops 2015 </vt:lpstr>
      <vt:lpstr>PowerPoint Presentation</vt:lpstr>
      <vt:lpstr>Workshop results: Self-directed, comprehensive multitask job descriptions are desired </vt:lpstr>
      <vt:lpstr>Case manager</vt:lpstr>
      <vt:lpstr>SIM (Service Information Modeling)</vt:lpstr>
      <vt:lpstr>PowerPoint Presentation</vt:lpstr>
      <vt:lpstr>Service platforms (Sotestore) </vt:lpstr>
      <vt:lpstr>PowerPoint Presentation</vt:lpstr>
      <vt:lpstr>PowerPoint Presentation</vt:lpstr>
      <vt:lpstr>Cases</vt:lpstr>
      <vt:lpstr>Case ”HUS”</vt:lpstr>
      <vt:lpstr>Goal of the case</vt:lpstr>
      <vt:lpstr>Research questions</vt:lpstr>
      <vt:lpstr>Research methods</vt:lpstr>
      <vt:lpstr>Research methods</vt:lpstr>
      <vt:lpstr>Research methods</vt:lpstr>
      <vt:lpstr>Major findings</vt:lpstr>
      <vt:lpstr>Solution ideas</vt:lpstr>
      <vt:lpstr>PowerPoint Presentation</vt:lpstr>
      <vt:lpstr>PowerPoint Presentation</vt:lpstr>
      <vt:lpstr>Case Porvoo</vt:lpstr>
      <vt:lpstr>Objectives of the Case</vt:lpstr>
      <vt:lpstr>Actors in Case Porvoo</vt:lpstr>
      <vt:lpstr>Methodological Framework </vt:lpstr>
      <vt:lpstr>Action Scenario Approach –  The process and the stages of the Porvoo Case</vt:lpstr>
      <vt:lpstr>Map of Actors in the Child Protection Ecosystem (A)</vt:lpstr>
      <vt:lpstr>Research Methods</vt:lpstr>
      <vt:lpstr>Four Alternative Future Scenarios for the Child Protection</vt:lpstr>
      <vt:lpstr> </vt:lpstr>
      <vt:lpstr> Case Porvoo – The Path of Child Protection just in order to get a glimpse…</vt:lpstr>
      <vt:lpstr>Mother’s path</vt:lpstr>
      <vt:lpstr>Child’s path </vt:lpstr>
      <vt:lpstr>Early childhood including the time before the birth   ”Long cycle”</vt:lpstr>
      <vt:lpstr>Initiating state</vt:lpstr>
      <vt:lpstr>Process stage </vt:lpstr>
      <vt:lpstr>End stage </vt:lpstr>
      <vt:lpstr>Major Findings</vt:lpstr>
      <vt:lpstr>PowerPoint Presentation</vt:lpstr>
      <vt:lpstr>Thank you!</vt:lpstr>
      <vt:lpstr>Research Results into Practice</vt:lpstr>
      <vt:lpstr>Discovered Needs</vt:lpstr>
      <vt:lpstr>PowerPoint Presentation</vt:lpstr>
      <vt:lpstr>Prototypes for the user views</vt:lpstr>
      <vt:lpstr>Prototype</vt:lpstr>
      <vt:lpstr>”It is a good system,  but how can we use it?”</vt:lpstr>
      <vt:lpstr>Needs from the field</vt:lpstr>
      <vt:lpstr>PowerPoint Presentation</vt:lpstr>
      <vt:lpstr>Implementation</vt:lpstr>
      <vt:lpstr>Thank you!</vt:lpstr>
    </vt:vector>
  </TitlesOfParts>
  <Company>Aalto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Pohjonen Soile</dc:creator>
  <cp:lastModifiedBy>Kinnunen Joel</cp:lastModifiedBy>
  <cp:revision>55</cp:revision>
  <dcterms:created xsi:type="dcterms:W3CDTF">2016-06-06T13:33:17Z</dcterms:created>
  <dcterms:modified xsi:type="dcterms:W3CDTF">2016-06-15T06:01:44Z</dcterms:modified>
</cp:coreProperties>
</file>