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9" r:id="rId1"/>
    <p:sldMasterId id="2147483655" r:id="rId2"/>
    <p:sldMasterId id="2147483656" r:id="rId3"/>
    <p:sldMasterId id="2147483657" r:id="rId4"/>
    <p:sldMasterId id="2147483658" r:id="rId5"/>
    <p:sldMasterId id="2147483713" r:id="rId6"/>
    <p:sldMasterId id="2147483726" r:id="rId7"/>
    <p:sldMasterId id="2147483738" r:id="rId8"/>
  </p:sldMasterIdLst>
  <p:notesMasterIdLst>
    <p:notesMasterId r:id="rId47"/>
  </p:notesMasterIdLst>
  <p:handoutMasterIdLst>
    <p:handoutMasterId r:id="rId48"/>
  </p:handoutMasterIdLst>
  <p:sldIdLst>
    <p:sldId id="285" r:id="rId9"/>
    <p:sldId id="324" r:id="rId10"/>
    <p:sldId id="369" r:id="rId11"/>
    <p:sldId id="368" r:id="rId12"/>
    <p:sldId id="388" r:id="rId13"/>
    <p:sldId id="380" r:id="rId14"/>
    <p:sldId id="381" r:id="rId15"/>
    <p:sldId id="401" r:id="rId16"/>
    <p:sldId id="328" r:id="rId17"/>
    <p:sldId id="385" r:id="rId18"/>
    <p:sldId id="286" r:id="rId19"/>
    <p:sldId id="287" r:id="rId20"/>
    <p:sldId id="329" r:id="rId21"/>
    <p:sldId id="389" r:id="rId22"/>
    <p:sldId id="330" r:id="rId23"/>
    <p:sldId id="337" r:id="rId24"/>
    <p:sldId id="332" r:id="rId25"/>
    <p:sldId id="333" r:id="rId26"/>
    <p:sldId id="354" r:id="rId27"/>
    <p:sldId id="391" r:id="rId28"/>
    <p:sldId id="394" r:id="rId29"/>
    <p:sldId id="395" r:id="rId30"/>
    <p:sldId id="396" r:id="rId31"/>
    <p:sldId id="397" r:id="rId32"/>
    <p:sldId id="398" r:id="rId33"/>
    <p:sldId id="399" r:id="rId34"/>
    <p:sldId id="334" r:id="rId35"/>
    <p:sldId id="387" r:id="rId36"/>
    <p:sldId id="382" r:id="rId37"/>
    <p:sldId id="357" r:id="rId38"/>
    <p:sldId id="340" r:id="rId39"/>
    <p:sldId id="342" r:id="rId40"/>
    <p:sldId id="373" r:id="rId41"/>
    <p:sldId id="375" r:id="rId42"/>
    <p:sldId id="377" r:id="rId43"/>
    <p:sldId id="392" r:id="rId44"/>
    <p:sldId id="311" r:id="rId45"/>
    <p:sldId id="400" r:id="rId46"/>
  </p:sldIdLst>
  <p:sldSz cx="9144000" cy="6858000" type="screen4x3"/>
  <p:notesSz cx="6858000" cy="9144000"/>
  <p:defaultTextStyle>
    <a:defPPr>
      <a:defRPr lang="et-EE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0033"/>
    <a:srgbClr val="660033"/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89" autoAdjust="0"/>
    <p:restoredTop sz="94652" autoAdjust="0"/>
  </p:normalViewPr>
  <p:slideViewPr>
    <p:cSldViewPr>
      <p:cViewPr varScale="1">
        <p:scale>
          <a:sx n="74" d="100"/>
          <a:sy n="74" d="100"/>
        </p:scale>
        <p:origin x="10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disTiik\My%20Documents\Etervis\DR\2010\Retseptide%20statistik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eter\Documents\ETSA\TIS\TISi%20statistika\TISi%20statistika%20alates%2020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clu01fs\Users\katre.karik\Kvaliteet\iPatsiendi%20statistika\2012%20aasta%20andm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6361561597788"/>
          <c:y val="2.5365507531070412E-2"/>
          <c:w val="0.86280675284782271"/>
          <c:h val="0.65811254728908664"/>
        </c:manualLayout>
      </c:layout>
      <c:lineChart>
        <c:grouping val="standard"/>
        <c:varyColors val="0"/>
        <c:ser>
          <c:idx val="0"/>
          <c:order val="0"/>
          <c:tx>
            <c:v>ISSUED</c:v>
          </c:tx>
          <c:spPr>
            <a:ln w="285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uus!$A$2:$A$30</c:f>
              <c:strCache>
                <c:ptCount val="29"/>
                <c:pt idx="0">
                  <c:v>jaan.10</c:v>
                </c:pt>
                <c:pt idx="1">
                  <c:v>veebr.10</c:v>
                </c:pt>
                <c:pt idx="2">
                  <c:v>märts.10</c:v>
                </c:pt>
                <c:pt idx="3">
                  <c:v>apr.10</c:v>
                </c:pt>
                <c:pt idx="4">
                  <c:v>mai.10</c:v>
                </c:pt>
                <c:pt idx="5">
                  <c:v>juuni.10</c:v>
                </c:pt>
                <c:pt idx="6">
                  <c:v>juuli.10</c:v>
                </c:pt>
                <c:pt idx="7">
                  <c:v>aug.10</c:v>
                </c:pt>
                <c:pt idx="8">
                  <c:v>sept.10</c:v>
                </c:pt>
                <c:pt idx="9">
                  <c:v>okt.10</c:v>
                </c:pt>
                <c:pt idx="10">
                  <c:v>nov.10</c:v>
                </c:pt>
                <c:pt idx="11">
                  <c:v>dets.10</c:v>
                </c:pt>
                <c:pt idx="12">
                  <c:v>jaan.11</c:v>
                </c:pt>
                <c:pt idx="13">
                  <c:v>veebr.11</c:v>
                </c:pt>
                <c:pt idx="14">
                  <c:v>märts.11</c:v>
                </c:pt>
                <c:pt idx="15">
                  <c:v>apr.11</c:v>
                </c:pt>
                <c:pt idx="16">
                  <c:v>mai.11</c:v>
                </c:pt>
                <c:pt idx="17">
                  <c:v>juuni.11</c:v>
                </c:pt>
                <c:pt idx="18">
                  <c:v>juuli.11</c:v>
                </c:pt>
                <c:pt idx="19">
                  <c:v>aug.11</c:v>
                </c:pt>
                <c:pt idx="20">
                  <c:v>sept.11</c:v>
                </c:pt>
                <c:pt idx="21">
                  <c:v>okt.11</c:v>
                </c:pt>
                <c:pt idx="22">
                  <c:v>nov.11</c:v>
                </c:pt>
                <c:pt idx="23">
                  <c:v>dec.11</c:v>
                </c:pt>
                <c:pt idx="24">
                  <c:v>jan.12</c:v>
                </c:pt>
                <c:pt idx="25">
                  <c:v>feb.12</c:v>
                </c:pt>
                <c:pt idx="26">
                  <c:v>mar.12</c:v>
                </c:pt>
                <c:pt idx="27">
                  <c:v>apr.12</c:v>
                </c:pt>
                <c:pt idx="28">
                  <c:v>may.12</c:v>
                </c:pt>
              </c:strCache>
            </c:strRef>
          </c:cat>
          <c:val>
            <c:numRef>
              <c:f>uus!$B$2:$B$30</c:f>
              <c:numCache>
                <c:formatCode>_-* #,##0\ _k_r_-;\-* #,##0\ _k_r_-;_-* "-"??\ _k_r_-;_-@_-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520000</c:v>
                </c:pt>
                <c:pt idx="3">
                  <c:v>387000</c:v>
                </c:pt>
                <c:pt idx="4">
                  <c:v>381836</c:v>
                </c:pt>
                <c:pt idx="5">
                  <c:v>408713</c:v>
                </c:pt>
                <c:pt idx="6">
                  <c:v>386493</c:v>
                </c:pt>
                <c:pt idx="7">
                  <c:v>435431</c:v>
                </c:pt>
                <c:pt idx="8">
                  <c:v>538738</c:v>
                </c:pt>
                <c:pt idx="9">
                  <c:v>561580</c:v>
                </c:pt>
                <c:pt idx="10">
                  <c:v>624206</c:v>
                </c:pt>
                <c:pt idx="11">
                  <c:v>642894</c:v>
                </c:pt>
                <c:pt idx="12">
                  <c:v>602132</c:v>
                </c:pt>
                <c:pt idx="13">
                  <c:v>573727</c:v>
                </c:pt>
                <c:pt idx="14">
                  <c:v>704000</c:v>
                </c:pt>
                <c:pt idx="15">
                  <c:v>677958</c:v>
                </c:pt>
                <c:pt idx="16">
                  <c:v>760164</c:v>
                </c:pt>
                <c:pt idx="17">
                  <c:v>702810</c:v>
                </c:pt>
                <c:pt idx="18">
                  <c:v>645881</c:v>
                </c:pt>
                <c:pt idx="19">
                  <c:v>764868</c:v>
                </c:pt>
                <c:pt idx="20">
                  <c:v>840942</c:v>
                </c:pt>
                <c:pt idx="21" formatCode="General">
                  <c:v>852501</c:v>
                </c:pt>
                <c:pt idx="22" formatCode="General">
                  <c:v>937133</c:v>
                </c:pt>
                <c:pt idx="23" formatCode="General">
                  <c:v>847708</c:v>
                </c:pt>
                <c:pt idx="24" formatCode="General">
                  <c:v>910364</c:v>
                </c:pt>
                <c:pt idx="25" formatCode="General">
                  <c:v>849730</c:v>
                </c:pt>
                <c:pt idx="26" formatCode="General">
                  <c:v>938435</c:v>
                </c:pt>
                <c:pt idx="27" formatCode="General">
                  <c:v>917264</c:v>
                </c:pt>
                <c:pt idx="28" formatCode="General">
                  <c:v>940711</c:v>
                </c:pt>
              </c:numCache>
            </c:numRef>
          </c:val>
          <c:smooth val="0"/>
        </c:ser>
        <c:ser>
          <c:idx val="1"/>
          <c:order val="1"/>
          <c:tx>
            <c:v>SOLD</c:v>
          </c:tx>
          <c:spPr>
            <a:ln w="28575">
              <a:solidFill>
                <a:srgbClr val="0000FF"/>
              </a:solidFill>
            </a:ln>
          </c:spPr>
          <c:marker>
            <c:symbol val="diamond"/>
            <c:size val="9"/>
            <c:spPr>
              <a:solidFill>
                <a:srgbClr val="4F81BD"/>
              </a:solidFill>
              <a:ln>
                <a:solidFill>
                  <a:srgbClr val="0000FF"/>
                </a:solidFill>
                <a:bevel/>
              </a:ln>
            </c:spPr>
          </c:marker>
          <c:cat>
            <c:strRef>
              <c:f>uus!$A$2:$A$30</c:f>
              <c:strCache>
                <c:ptCount val="29"/>
                <c:pt idx="0">
                  <c:v>jaan.10</c:v>
                </c:pt>
                <c:pt idx="1">
                  <c:v>veebr.10</c:v>
                </c:pt>
                <c:pt idx="2">
                  <c:v>märts.10</c:v>
                </c:pt>
                <c:pt idx="3">
                  <c:v>apr.10</c:v>
                </c:pt>
                <c:pt idx="4">
                  <c:v>mai.10</c:v>
                </c:pt>
                <c:pt idx="5">
                  <c:v>juuni.10</c:v>
                </c:pt>
                <c:pt idx="6">
                  <c:v>juuli.10</c:v>
                </c:pt>
                <c:pt idx="7">
                  <c:v>aug.10</c:v>
                </c:pt>
                <c:pt idx="8">
                  <c:v>sept.10</c:v>
                </c:pt>
                <c:pt idx="9">
                  <c:v>okt.10</c:v>
                </c:pt>
                <c:pt idx="10">
                  <c:v>nov.10</c:v>
                </c:pt>
                <c:pt idx="11">
                  <c:v>dets.10</c:v>
                </c:pt>
                <c:pt idx="12">
                  <c:v>jaan.11</c:v>
                </c:pt>
                <c:pt idx="13">
                  <c:v>veebr.11</c:v>
                </c:pt>
                <c:pt idx="14">
                  <c:v>märts.11</c:v>
                </c:pt>
                <c:pt idx="15">
                  <c:v>apr.11</c:v>
                </c:pt>
                <c:pt idx="16">
                  <c:v>mai.11</c:v>
                </c:pt>
                <c:pt idx="17">
                  <c:v>juuni.11</c:v>
                </c:pt>
                <c:pt idx="18">
                  <c:v>juuli.11</c:v>
                </c:pt>
                <c:pt idx="19">
                  <c:v>aug.11</c:v>
                </c:pt>
                <c:pt idx="20">
                  <c:v>sept.11</c:v>
                </c:pt>
                <c:pt idx="21">
                  <c:v>okt.11</c:v>
                </c:pt>
                <c:pt idx="22">
                  <c:v>nov.11</c:v>
                </c:pt>
                <c:pt idx="23">
                  <c:v>dec.11</c:v>
                </c:pt>
                <c:pt idx="24">
                  <c:v>jan.12</c:v>
                </c:pt>
                <c:pt idx="25">
                  <c:v>feb.12</c:v>
                </c:pt>
                <c:pt idx="26">
                  <c:v>mar.12</c:v>
                </c:pt>
                <c:pt idx="27">
                  <c:v>apr.12</c:v>
                </c:pt>
                <c:pt idx="28">
                  <c:v>may.12</c:v>
                </c:pt>
              </c:strCache>
            </c:strRef>
          </c:cat>
          <c:val>
            <c:numRef>
              <c:f>uus!$C$1:$C$30</c:f>
              <c:numCache>
                <c:formatCode>_-* #,##0\ _k_r_-;\-* #,##0\ _k_r_-;_-* "-"??\ _k_r_-;_-@_-</c:formatCode>
                <c:ptCount val="30"/>
                <c:pt idx="0" formatCode="General">
                  <c:v>0</c:v>
                </c:pt>
                <c:pt idx="1">
                  <c:v>150009</c:v>
                </c:pt>
                <c:pt idx="2">
                  <c:v>221800</c:v>
                </c:pt>
                <c:pt idx="3">
                  <c:v>322000</c:v>
                </c:pt>
                <c:pt idx="4">
                  <c:v>288000</c:v>
                </c:pt>
                <c:pt idx="5">
                  <c:v>292207</c:v>
                </c:pt>
                <c:pt idx="6">
                  <c:v>318968</c:v>
                </c:pt>
                <c:pt idx="7">
                  <c:v>314414</c:v>
                </c:pt>
                <c:pt idx="8">
                  <c:v>333018</c:v>
                </c:pt>
                <c:pt idx="9">
                  <c:v>402901</c:v>
                </c:pt>
                <c:pt idx="10">
                  <c:v>433996</c:v>
                </c:pt>
                <c:pt idx="11">
                  <c:v>478547</c:v>
                </c:pt>
                <c:pt idx="12">
                  <c:v>565615</c:v>
                </c:pt>
                <c:pt idx="13">
                  <c:v>450572</c:v>
                </c:pt>
                <c:pt idx="14">
                  <c:v>443703</c:v>
                </c:pt>
                <c:pt idx="15">
                  <c:v>537123</c:v>
                </c:pt>
                <c:pt idx="16">
                  <c:v>534499</c:v>
                </c:pt>
                <c:pt idx="17">
                  <c:v>580040</c:v>
                </c:pt>
                <c:pt idx="18">
                  <c:v>564032</c:v>
                </c:pt>
                <c:pt idx="19">
                  <c:v>570579</c:v>
                </c:pt>
                <c:pt idx="20">
                  <c:v>631691</c:v>
                </c:pt>
                <c:pt idx="21">
                  <c:v>680303</c:v>
                </c:pt>
                <c:pt idx="22" formatCode="General">
                  <c:v>690711</c:v>
                </c:pt>
                <c:pt idx="23" formatCode="General">
                  <c:v>714885</c:v>
                </c:pt>
                <c:pt idx="24" formatCode="General">
                  <c:v>715791</c:v>
                </c:pt>
                <c:pt idx="25" formatCode="General">
                  <c:v>719077</c:v>
                </c:pt>
                <c:pt idx="26" formatCode="General">
                  <c:v>688602</c:v>
                </c:pt>
                <c:pt idx="27" formatCode="General">
                  <c:v>758067</c:v>
                </c:pt>
                <c:pt idx="28" formatCode="General">
                  <c:v>725897</c:v>
                </c:pt>
                <c:pt idx="29" formatCode="General">
                  <c:v>730984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544016"/>
        <c:axId val="232544800"/>
      </c:lineChart>
      <c:catAx>
        <c:axId val="23254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2544800"/>
        <c:crosses val="autoZero"/>
        <c:auto val="1"/>
        <c:lblAlgn val="ctr"/>
        <c:lblOffset val="100"/>
        <c:noMultiLvlLbl val="0"/>
      </c:catAx>
      <c:valAx>
        <c:axId val="232544800"/>
        <c:scaling>
          <c:orientation val="minMax"/>
        </c:scaling>
        <c:delete val="0"/>
        <c:axPos val="l"/>
        <c:majorGridlines/>
        <c:numFmt formatCode="_-* #,##0\ _k_r_-;\-* #,##0\ _k_r_-;_-* &quot;-&quot;??\ _k_r_-;_-@_-" sourceLinked="1"/>
        <c:majorTickMark val="none"/>
        <c:minorTickMark val="none"/>
        <c:tickLblPos val="nextTo"/>
        <c:spPr>
          <a:ln w="9525">
            <a:noFill/>
          </a:ln>
        </c:spPr>
        <c:crossAx val="2325440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 baseline="0"/>
          </a:pPr>
          <a:endParaRPr lang="et-EE"/>
        </a:p>
      </c:txPr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0.10838795689367849"/>
          <c:y val="9.5349512133386535E-2"/>
          <c:w val="0.89161204310632147"/>
          <c:h val="0.86342463972110595"/>
        </c:manualLayout>
      </c:layout>
      <c:lineChart>
        <c:grouping val="standard"/>
        <c:varyColors val="0"/>
        <c:ser>
          <c:idx val="0"/>
          <c:order val="0"/>
          <c:tx>
            <c:strRef>
              <c:f>'Liidestumise protsess'!$U$5</c:f>
              <c:strCache>
                <c:ptCount val="1"/>
                <c:pt idx="0">
                  <c:v>Number of queries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'Liidestumise protsess'!$T$6:$T$13</c:f>
              <c:strCache>
                <c:ptCount val="8"/>
                <c:pt idx="0">
                  <c:v> Sept 2009</c:v>
                </c:pt>
                <c:pt idx="1">
                  <c:v> Sept 2010</c:v>
                </c:pt>
                <c:pt idx="2">
                  <c:v> Sept 2011</c:v>
                </c:pt>
                <c:pt idx="3">
                  <c:v> Sept 2012</c:v>
                </c:pt>
                <c:pt idx="4">
                  <c:v> Sept 2013</c:v>
                </c:pt>
                <c:pt idx="5">
                  <c:v> Sept 2014</c:v>
                </c:pt>
                <c:pt idx="6">
                  <c:v> Sept 2015</c:v>
                </c:pt>
                <c:pt idx="7">
                  <c:v> Apr 2016</c:v>
                </c:pt>
              </c:strCache>
            </c:strRef>
          </c:cat>
          <c:val>
            <c:numRef>
              <c:f>'Liidestumise protsess'!$U$6:$U$13</c:f>
              <c:numCache>
                <c:formatCode>#,##0</c:formatCode>
                <c:ptCount val="8"/>
                <c:pt idx="0">
                  <c:v>842</c:v>
                </c:pt>
                <c:pt idx="1">
                  <c:v>25573</c:v>
                </c:pt>
                <c:pt idx="2">
                  <c:v>77838</c:v>
                </c:pt>
                <c:pt idx="3">
                  <c:v>137856</c:v>
                </c:pt>
                <c:pt idx="4">
                  <c:v>224657</c:v>
                </c:pt>
                <c:pt idx="5">
                  <c:v>425855</c:v>
                </c:pt>
                <c:pt idx="6">
                  <c:v>726230</c:v>
                </c:pt>
                <c:pt idx="7">
                  <c:v>912350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1673544"/>
        <c:axId val="521673936"/>
      </c:lineChart>
      <c:catAx>
        <c:axId val="521673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21673936"/>
        <c:crosses val="autoZero"/>
        <c:auto val="1"/>
        <c:lblAlgn val="ctr"/>
        <c:lblOffset val="100"/>
        <c:noMultiLvlLbl val="0"/>
      </c:catAx>
      <c:valAx>
        <c:axId val="52167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21673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'E-Terviselugu'!$B$67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'E-Terviselugu'!$A$68:$A$77</c:f>
              <c:strCache>
                <c:ptCount val="10"/>
                <c:pt idx="0">
                  <c:v>…-10</c:v>
                </c:pt>
                <c:pt idx="1">
                  <c:v>11-20</c:v>
                </c:pt>
                <c:pt idx="2">
                  <c:v>21-20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91-…</c:v>
                </c:pt>
              </c:strCache>
            </c:strRef>
          </c:cat>
          <c:val>
            <c:numRef>
              <c:f>'E-Terviselugu'!$B$68:$B$77</c:f>
              <c:numCache>
                <c:formatCode>General</c:formatCode>
                <c:ptCount val="10"/>
                <c:pt idx="0">
                  <c:v>207</c:v>
                </c:pt>
                <c:pt idx="1">
                  <c:v>331</c:v>
                </c:pt>
                <c:pt idx="2">
                  <c:v>4110</c:v>
                </c:pt>
                <c:pt idx="3">
                  <c:v>4844</c:v>
                </c:pt>
                <c:pt idx="4">
                  <c:v>2767</c:v>
                </c:pt>
                <c:pt idx="5">
                  <c:v>2043</c:v>
                </c:pt>
                <c:pt idx="6">
                  <c:v>1813</c:v>
                </c:pt>
                <c:pt idx="7">
                  <c:v>1103</c:v>
                </c:pt>
                <c:pt idx="8">
                  <c:v>93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'E-Terviselugu'!$C$67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'E-Terviselugu'!$A$68:$A$77</c:f>
              <c:strCache>
                <c:ptCount val="10"/>
                <c:pt idx="0">
                  <c:v>…-10</c:v>
                </c:pt>
                <c:pt idx="1">
                  <c:v>11-20</c:v>
                </c:pt>
                <c:pt idx="2">
                  <c:v>21-20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91-…</c:v>
                </c:pt>
              </c:strCache>
            </c:strRef>
          </c:cat>
          <c:val>
            <c:numRef>
              <c:f>'E-Terviselugu'!$C$68:$C$77</c:f>
              <c:numCache>
                <c:formatCode>General</c:formatCode>
                <c:ptCount val="10"/>
                <c:pt idx="0">
                  <c:v>214</c:v>
                </c:pt>
                <c:pt idx="1">
                  <c:v>1101</c:v>
                </c:pt>
                <c:pt idx="2">
                  <c:v>29193</c:v>
                </c:pt>
                <c:pt idx="3">
                  <c:v>29755</c:v>
                </c:pt>
                <c:pt idx="4">
                  <c:v>11695</c:v>
                </c:pt>
                <c:pt idx="5">
                  <c:v>7632</c:v>
                </c:pt>
                <c:pt idx="6">
                  <c:v>3402</c:v>
                </c:pt>
                <c:pt idx="7">
                  <c:v>1003</c:v>
                </c:pt>
                <c:pt idx="8">
                  <c:v>155</c:v>
                </c:pt>
                <c:pt idx="9">
                  <c:v>10</c:v>
                </c:pt>
              </c:numCache>
            </c:numRef>
          </c:val>
        </c:ser>
        <c:ser>
          <c:idx val="2"/>
          <c:order val="2"/>
          <c:tx>
            <c:strRef>
              <c:f>'E-Terviselugu'!$D$67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8064A2">
                <a:lumMod val="40000"/>
                <a:lumOff val="60000"/>
                <a:alpha val="50000"/>
              </a:srgbClr>
            </a:solidFill>
          </c:spPr>
          <c:invertIfNegative val="0"/>
          <c:cat>
            <c:strRef>
              <c:f>'E-Terviselugu'!$A$68:$A$77</c:f>
              <c:strCache>
                <c:ptCount val="10"/>
                <c:pt idx="0">
                  <c:v>…-10</c:v>
                </c:pt>
                <c:pt idx="1">
                  <c:v>11-20</c:v>
                </c:pt>
                <c:pt idx="2">
                  <c:v>21-20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91-…</c:v>
                </c:pt>
              </c:strCache>
            </c:strRef>
          </c:cat>
          <c:val>
            <c:numRef>
              <c:f>'E-Terviselugu'!$D$68:$D$77</c:f>
              <c:numCache>
                <c:formatCode>General</c:formatCode>
                <c:ptCount val="10"/>
                <c:pt idx="0">
                  <c:v>421</c:v>
                </c:pt>
                <c:pt idx="1">
                  <c:v>1432</c:v>
                </c:pt>
                <c:pt idx="2">
                  <c:v>33303</c:v>
                </c:pt>
                <c:pt idx="3">
                  <c:v>34599</c:v>
                </c:pt>
                <c:pt idx="4">
                  <c:v>14462</c:v>
                </c:pt>
                <c:pt idx="5">
                  <c:v>9675</c:v>
                </c:pt>
                <c:pt idx="6">
                  <c:v>5215</c:v>
                </c:pt>
                <c:pt idx="7">
                  <c:v>2106</c:v>
                </c:pt>
                <c:pt idx="8">
                  <c:v>248</c:v>
                </c:pt>
                <c:pt idx="9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7786264"/>
        <c:axId val="347786656"/>
        <c:axId val="0"/>
      </c:bar3DChart>
      <c:catAx>
        <c:axId val="347786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7786656"/>
        <c:crosses val="autoZero"/>
        <c:auto val="1"/>
        <c:lblAlgn val="ctr"/>
        <c:lblOffset val="100"/>
        <c:noMultiLvlLbl val="0"/>
      </c:catAx>
      <c:valAx>
        <c:axId val="34778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7786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86414-FB9A-6045-A412-20A09DA5DBF9}" type="datetime1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9ACF1-684D-458C-94BC-BF00FB670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742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56658-E9ED-384D-A863-E0ECC666A737}" type="datetime1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7FB9D-C508-BA44-A0D5-EAFEFEDF3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67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IT Transformation  Workshop  Training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2006 HP corporate presentation. All rights reserved.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6798A-15AA-4924-B43B-4431037EBEC2}" type="slidenum">
              <a:rPr lang="en-US"/>
              <a:pPr/>
              <a:t>9</a:t>
            </a:fld>
            <a:endParaRPr lang="en-US"/>
          </a:p>
        </p:txBody>
      </p:sp>
      <p:sp>
        <p:nvSpPr>
          <p:cNvPr id="200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200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343717"/>
            <a:ext cx="5029411" cy="5954380"/>
          </a:xfrm>
        </p:spPr>
        <p:txBody>
          <a:bodyPr/>
          <a:lstStyle/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55105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IT Transformation  Workshop  Training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2006 HP corporate presentation. All rights reserved.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6798A-15AA-4924-B43B-4431037EBEC2}" type="slidenum">
              <a:rPr lang="en-US"/>
              <a:pPr/>
              <a:t>39</a:t>
            </a:fld>
            <a:endParaRPr lang="en-US"/>
          </a:p>
        </p:txBody>
      </p:sp>
      <p:sp>
        <p:nvSpPr>
          <p:cNvPr id="200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200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343717"/>
            <a:ext cx="5029411" cy="5954380"/>
          </a:xfrm>
        </p:spPr>
        <p:txBody>
          <a:bodyPr/>
          <a:lstStyle/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26055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93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t-EE" i="1">
              <a:solidFill>
                <a:srgbClr val="0235C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160ED5F-6ED0-4B93-A940-242089C5B0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357563"/>
            <a:ext cx="6400800" cy="14874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  <a:endParaRPr lang="et-EE" smtClean="0"/>
          </a:p>
        </p:txBody>
      </p:sp>
      <p:sp>
        <p:nvSpPr>
          <p:cNvPr id="5018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71550" y="1628775"/>
            <a:ext cx="75565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  <a:endParaRPr lang="et-EE" smtClean="0"/>
          </a:p>
        </p:txBody>
      </p:sp>
      <p:graphicFrame>
        <p:nvGraphicFramePr>
          <p:cNvPr id="50184" name="Object 10"/>
          <p:cNvGraphicFramePr>
            <a:graphicFrameLocks noChangeAspect="1"/>
          </p:cNvGraphicFramePr>
          <p:nvPr/>
        </p:nvGraphicFramePr>
        <p:xfrm>
          <a:off x="7235825" y="5445125"/>
          <a:ext cx="15113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name="Bitmap Image" r:id="rId3" imgW="5144218" imgH="2952381" progId="PBrush">
                  <p:embed/>
                </p:oleObj>
              </mc:Choice>
              <mc:Fallback>
                <p:oleObj name="Bitmap Image" r:id="rId3" imgW="5144218" imgH="2952381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445125"/>
                        <a:ext cx="15113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5" name="Picture 9" descr="t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5805488"/>
            <a:ext cx="3311525" cy="4333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4D2F0-61A2-4A13-AAF4-9BC74A838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333375"/>
            <a:ext cx="2038350" cy="5040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333375"/>
            <a:ext cx="5962650" cy="5040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4DCFC-7C4B-4A1E-B3FA-B1087D397E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7B83B-D15F-41E8-BDCC-A0D87B739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CD7710-703C-412A-BF77-982AEB0DCD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A42598-BE5A-47C5-B0EE-385E552EAF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700213"/>
            <a:ext cx="3978275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863" y="1700213"/>
            <a:ext cx="3978275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DDF655-6753-4E3D-9A9C-09995AB493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2EBBE8-7471-4C33-917E-4A93671A4E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6A28B3-379B-4AC0-808E-C0EE6405B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041F2-604D-4A09-8DB3-A94E6FF455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A873C9-D793-4D62-B669-36BDCC54B9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0C39-2BFE-476F-B275-F7DA11AC7E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64955-469B-4C59-A4DC-A66052FE21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FFE1D-EC1E-4C20-9EBD-C3FB3678F7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333375"/>
            <a:ext cx="2038350" cy="5256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333375"/>
            <a:ext cx="5962650" cy="5256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CA71C6-E3BE-4C5E-BC15-D2639FB00B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E7804A-B66A-42A1-A95D-CF92F14D98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DAEA2D-BD88-4570-BFFB-CBDF42BDE4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2E584C-F7EB-4476-8ABB-0487AFC96E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700213"/>
            <a:ext cx="3978275" cy="367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863" y="1700213"/>
            <a:ext cx="3978275" cy="367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AD7D0E-FBDF-4F35-8C01-6693DDD71E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0B4B2E-EB9A-447D-A4B3-E39880088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F4FA81-099F-469A-AE3A-9095FE09F6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A3375-120A-40DA-9368-05D38E4877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EF09-A3FC-4BC4-AA85-52F345ED1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BABD52-BBF9-4299-9467-733B0F4810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FB3813-A9FB-4F4C-BDFC-56D418A3BA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37F000-7CED-4DE1-A3EC-43F64D4741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333375"/>
            <a:ext cx="2038350" cy="5040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333375"/>
            <a:ext cx="5962650" cy="5040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F9B3B1-7566-443C-960D-2BA7D8B0E4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7D19DB-BDF0-4970-B61A-F6FE728614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B08D07-1599-46F9-ADAA-95CB6AC9E2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B4B647-A25C-45EE-A8D1-33A0C428A3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700213"/>
            <a:ext cx="3978275" cy="367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863" y="1700213"/>
            <a:ext cx="3978275" cy="367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AECE8B-2AA0-421E-8AE0-6F96E3AF29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D8EFA3-9155-47D3-B52D-4B4C7FA4F0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181AD7-D104-46DF-B76F-1F5598E63E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700213"/>
            <a:ext cx="3978275" cy="367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863" y="1700213"/>
            <a:ext cx="3978275" cy="367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E725F-27B8-468B-8EDE-1F1062277B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19F393-B67B-42B7-84C4-295E0D9C5E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A41915-6BF5-4ABC-925C-DA195032FF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271067-5BAA-4F9C-9E3F-0073FEE99A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5C92E4-BD82-4F29-8814-14EDA4C75F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333375"/>
            <a:ext cx="2038350" cy="5040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333375"/>
            <a:ext cx="5962650" cy="5040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3544B2-7058-4B21-925B-2E3C893AE1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A5CFC8-6EE3-4749-AA0C-3AD189274E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FC62D1-B90A-4E47-ADDF-F4B50B973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6D633-F96F-4A50-A43B-23399726A0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700213"/>
            <a:ext cx="3978275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863" y="1700213"/>
            <a:ext cx="3978275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81B899-C069-4D28-9C84-03A5726ECD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E32D6D-36AA-4E25-8B0A-E2779773DE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F790-0799-419F-AEF8-C74A4A8751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809090-8AD8-4767-8FE3-2094738A03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DF0E92-4C48-42CD-A23B-08B9424D2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7EA9F4-71BD-46DB-9D53-CD17D08B2C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3952B5-EDC3-45FA-A5BC-BFBF511B94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87E2CA-5C16-4523-8CBB-D1568E71F2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333375"/>
            <a:ext cx="2027238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333375"/>
            <a:ext cx="5929312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7512EA-7197-4DBF-A726-8E5C92B77C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93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t-EE" i="1">
              <a:solidFill>
                <a:srgbClr val="0235C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160ED5F-6ED0-4B93-A940-242089C5B0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357563"/>
            <a:ext cx="6400800" cy="14874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  <a:endParaRPr lang="et-EE" smtClean="0"/>
          </a:p>
        </p:txBody>
      </p:sp>
      <p:sp>
        <p:nvSpPr>
          <p:cNvPr id="5018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71550" y="1628775"/>
            <a:ext cx="75565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  <a:endParaRPr lang="et-EE" smtClean="0"/>
          </a:p>
        </p:txBody>
      </p:sp>
      <p:graphicFrame>
        <p:nvGraphicFramePr>
          <p:cNvPr id="50184" name="Object 10"/>
          <p:cNvGraphicFramePr>
            <a:graphicFrameLocks noChangeAspect="1"/>
          </p:cNvGraphicFramePr>
          <p:nvPr/>
        </p:nvGraphicFramePr>
        <p:xfrm>
          <a:off x="7235825" y="5445125"/>
          <a:ext cx="15113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7" name="Bitmap Image" r:id="rId3" imgW="5144218" imgH="2952381" progId="PBrush">
                  <p:embed/>
                </p:oleObj>
              </mc:Choice>
              <mc:Fallback>
                <p:oleObj name="Bitmap Image" r:id="rId3" imgW="5144218" imgH="29523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445125"/>
                        <a:ext cx="15113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5" name="Picture 9" descr="t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5805488"/>
            <a:ext cx="3311525" cy="433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6127169"/>
      </p:ext>
    </p:extLst>
  </p:cSld>
  <p:clrMapOvr>
    <a:masterClrMapping/>
  </p:clrMapOvr>
  <p:transition spd="slow" advTm="15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0C39-2BFE-476F-B275-F7DA11AC7E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53156"/>
      </p:ext>
    </p:extLst>
  </p:cSld>
  <p:clrMapOvr>
    <a:masterClrMapping/>
  </p:clrMapOvr>
  <p:transition spd="slow" advTm="15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EF09-A3FC-4BC4-AA85-52F345ED1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114172"/>
      </p:ext>
    </p:extLst>
  </p:cSld>
  <p:clrMapOvr>
    <a:masterClrMapping/>
  </p:clrMapOvr>
  <p:transition spd="slow" advTm="150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700213"/>
            <a:ext cx="3978275" cy="367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863" y="1700213"/>
            <a:ext cx="3978275" cy="367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E725F-27B8-468B-8EDE-1F1062277B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467388"/>
      </p:ext>
    </p:extLst>
  </p:cSld>
  <p:clrMapOvr>
    <a:masterClrMapping/>
  </p:clrMapOvr>
  <p:transition spd="slow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F3364-7CB6-4163-B329-06A6CD4761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F790-0799-419F-AEF8-C74A4A8751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810754"/>
      </p:ext>
    </p:extLst>
  </p:cSld>
  <p:clrMapOvr>
    <a:masterClrMapping/>
  </p:clrMapOvr>
  <p:transition spd="slow" advTm="15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F3364-7CB6-4163-B329-06A6CD4761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57805"/>
      </p:ext>
    </p:extLst>
  </p:cSld>
  <p:clrMapOvr>
    <a:masterClrMapping/>
  </p:clrMapOvr>
  <p:transition spd="slow" advTm="150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6880E-A9F5-4434-BA40-D2649646EB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280067"/>
      </p:ext>
    </p:extLst>
  </p:cSld>
  <p:clrMapOvr>
    <a:masterClrMapping/>
  </p:clrMapOvr>
  <p:transition spd="slow" advTm="15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7F83-652B-44FE-811F-1FDAD73DB0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25889"/>
      </p:ext>
    </p:extLst>
  </p:cSld>
  <p:clrMapOvr>
    <a:masterClrMapping/>
  </p:clrMapOvr>
  <p:transition spd="slow" advTm="150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A3073-3108-4B33-9193-AE00228FDB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052819"/>
      </p:ext>
    </p:extLst>
  </p:cSld>
  <p:clrMapOvr>
    <a:masterClrMapping/>
  </p:clrMapOvr>
  <p:transition spd="slow" advTm="1500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4D2F0-61A2-4A13-AAF4-9BC74A838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86858"/>
      </p:ext>
    </p:extLst>
  </p:cSld>
  <p:clrMapOvr>
    <a:masterClrMapping/>
  </p:clrMapOvr>
  <p:transition spd="slow" advTm="1500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333375"/>
            <a:ext cx="2038350" cy="5040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333375"/>
            <a:ext cx="5962650" cy="5040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4DCFC-7C4B-4A1E-B3FA-B1087D397E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434989"/>
      </p:ext>
    </p:extLst>
  </p:cSld>
  <p:clrMapOvr>
    <a:masterClrMapping/>
  </p:clrMapOvr>
  <p:transition spd="slow" advTm="1500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2" descr="H:\My Documents\logo-ce-horizontal-en-quadri-l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37312"/>
            <a:ext cx="2188592" cy="5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07504" y="6442202"/>
            <a:ext cx="6048672" cy="469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Digital Agenda Scoreboard 2015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228184" y="6446747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D3627F00-E101-43EC-9B75-53AED0FC21E2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A3B9-EF8D-4B96-8E28-19DC6BF6537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AEF6-8C3E-4654-A3A6-68A172620490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1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A3B9-EF8D-4B96-8E28-19DC6BF6537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AEF6-8C3E-4654-A3A6-68A172620490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0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6880E-A9F5-4434-BA40-D2649646EB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A3B9-EF8D-4B96-8E28-19DC6BF6537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AEF6-8C3E-4654-A3A6-68A172620490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833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A3B9-EF8D-4B96-8E28-19DC6BF6537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AEF6-8C3E-4654-A3A6-68A172620490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52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A3B9-EF8D-4B96-8E28-19DC6BF6537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AEF6-8C3E-4654-A3A6-68A172620490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36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A3B9-EF8D-4B96-8E28-19DC6BF6537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AEF6-8C3E-4654-A3A6-68A172620490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397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A3B9-EF8D-4B96-8E28-19DC6BF6537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AEF6-8C3E-4654-A3A6-68A172620490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485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A3B9-EF8D-4B96-8E28-19DC6BF6537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AEF6-8C3E-4654-A3A6-68A172620490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001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A3B9-EF8D-4B96-8E28-19DC6BF6537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AEF6-8C3E-4654-A3A6-68A172620490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450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A3B9-EF8D-4B96-8E28-19DC6BF6537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AEF6-8C3E-4654-A3A6-68A172620490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529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A3B9-EF8D-4B96-8E28-19DC6BF6537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AEF6-8C3E-4654-A3A6-68A172620490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647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93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t-EE" i="1">
              <a:solidFill>
                <a:srgbClr val="0235C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160ED5F-6ED0-4B93-A940-242089C5B0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357563"/>
            <a:ext cx="6400800" cy="14874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  <a:endParaRPr lang="et-EE" smtClean="0"/>
          </a:p>
        </p:txBody>
      </p:sp>
      <p:sp>
        <p:nvSpPr>
          <p:cNvPr id="5018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71550" y="1628775"/>
            <a:ext cx="75565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  <a:endParaRPr lang="et-EE" smtClean="0"/>
          </a:p>
        </p:txBody>
      </p:sp>
      <p:graphicFrame>
        <p:nvGraphicFramePr>
          <p:cNvPr id="50184" name="Object 10"/>
          <p:cNvGraphicFramePr>
            <a:graphicFrameLocks noChangeAspect="1"/>
          </p:cNvGraphicFramePr>
          <p:nvPr/>
        </p:nvGraphicFramePr>
        <p:xfrm>
          <a:off x="7235825" y="5445125"/>
          <a:ext cx="15113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Bitmap Image" r:id="rId3" imgW="5144218" imgH="2952381" progId="PBrush">
                  <p:embed/>
                </p:oleObj>
              </mc:Choice>
              <mc:Fallback>
                <p:oleObj name="Bitmap Image" r:id="rId3" imgW="5144218" imgH="29523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445125"/>
                        <a:ext cx="15113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5" name="Picture 9" descr="t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5805488"/>
            <a:ext cx="3311525" cy="433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25607"/>
      </p:ext>
    </p:extLst>
  </p:cSld>
  <p:clrMapOvr>
    <a:masterClrMapping/>
  </p:clrMapOvr>
  <p:transition spd="slow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7F83-652B-44FE-811F-1FDAD73DB0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0C39-2BFE-476F-B275-F7DA11AC7E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943002"/>
      </p:ext>
    </p:extLst>
  </p:cSld>
  <p:clrMapOvr>
    <a:masterClrMapping/>
  </p:clrMapOvr>
  <p:transition spd="slow" advTm="1500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EF09-A3FC-4BC4-AA85-52F345ED1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984288"/>
      </p:ext>
    </p:extLst>
  </p:cSld>
  <p:clrMapOvr>
    <a:masterClrMapping/>
  </p:clrMapOvr>
  <p:transition spd="slow" advTm="1500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700213"/>
            <a:ext cx="3978275" cy="367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863" y="1700213"/>
            <a:ext cx="3978275" cy="367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E725F-27B8-468B-8EDE-1F1062277B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912753"/>
      </p:ext>
    </p:extLst>
  </p:cSld>
  <p:clrMapOvr>
    <a:masterClrMapping/>
  </p:clrMapOvr>
  <p:transition spd="slow" advTm="1500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F790-0799-419F-AEF8-C74A4A8751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938949"/>
      </p:ext>
    </p:extLst>
  </p:cSld>
  <p:clrMapOvr>
    <a:masterClrMapping/>
  </p:clrMapOvr>
  <p:transition spd="slow" advTm="1500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F3364-7CB6-4163-B329-06A6CD4761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10888"/>
      </p:ext>
    </p:extLst>
  </p:cSld>
  <p:clrMapOvr>
    <a:masterClrMapping/>
  </p:clrMapOvr>
  <p:transition spd="slow" advTm="1500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6880E-A9F5-4434-BA40-D2649646EB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52746"/>
      </p:ext>
    </p:extLst>
  </p:cSld>
  <p:clrMapOvr>
    <a:masterClrMapping/>
  </p:clrMapOvr>
  <p:transition spd="slow" advTm="1500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7F83-652B-44FE-811F-1FDAD73DB0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07100"/>
      </p:ext>
    </p:extLst>
  </p:cSld>
  <p:clrMapOvr>
    <a:masterClrMapping/>
  </p:clrMapOvr>
  <p:transition spd="slow" advTm="1500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A3073-3108-4B33-9193-AE00228FDB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774696"/>
      </p:ext>
    </p:extLst>
  </p:cSld>
  <p:clrMapOvr>
    <a:masterClrMapping/>
  </p:clrMapOvr>
  <p:transition spd="slow" advTm="1500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4D2F0-61A2-4A13-AAF4-9BC74A838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239979"/>
      </p:ext>
    </p:extLst>
  </p:cSld>
  <p:clrMapOvr>
    <a:masterClrMapping/>
  </p:clrMapOvr>
  <p:transition spd="slow" advTm="1500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333375"/>
            <a:ext cx="2038350" cy="5040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333375"/>
            <a:ext cx="5962650" cy="5040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4DCFC-7C4B-4A1E-B3FA-B1087D397E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691469"/>
      </p:ext>
    </p:extLst>
  </p:cSld>
  <p:clrMapOvr>
    <a:masterClrMapping/>
  </p:clrMapOvr>
  <p:transition spd="slow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A3073-3108-4B33-9193-AE00228FDB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500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2" descr="H:\My Documents\logo-ce-horizontal-en-quadri-l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37312"/>
            <a:ext cx="2188592" cy="5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07504" y="6442202"/>
            <a:ext cx="6048672" cy="469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Digital Agenda Scoreboard 2015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228184" y="6446747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D3627F00-E101-43EC-9B75-53AED0FC21E2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7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2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3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93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t-EE" i="1">
              <a:solidFill>
                <a:srgbClr val="0235C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6E716D2-89DA-498D-860C-0D058B32FF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00213"/>
            <a:ext cx="81089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33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</p:sldLayoutIdLst>
  <p:transition spd="slow" advTm="15000"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5"/>
        </a:buBlip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5"/>
        </a:buBlip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SzPct val="4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SzPct val="4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SzPct val="4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SzPct val="4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93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t-EE" i="1">
              <a:solidFill>
                <a:srgbClr val="0235C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5881F90-EC78-479C-9961-AE9DAB843A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00213"/>
            <a:ext cx="81089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63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33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56329" name="Picture 9" descr="tt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51500" y="5805488"/>
            <a:ext cx="3311525" cy="4333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slow" advTm="15000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93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t-EE" i="1">
              <a:solidFill>
                <a:srgbClr val="0235C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05711B3-791C-4751-B20B-947ADE914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00213"/>
            <a:ext cx="81089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042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33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aphicFrame>
        <p:nvGraphicFramePr>
          <p:cNvPr id="60424" name="Object 10"/>
          <p:cNvGraphicFramePr>
            <a:graphicFrameLocks noChangeAspect="1"/>
          </p:cNvGraphicFramePr>
          <p:nvPr/>
        </p:nvGraphicFramePr>
        <p:xfrm>
          <a:off x="7235825" y="5445125"/>
          <a:ext cx="15113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3" name="Bitmap Image" r:id="rId15" imgW="5144218" imgH="2952381" progId="PBrush">
                  <p:embed/>
                </p:oleObj>
              </mc:Choice>
              <mc:Fallback>
                <p:oleObj name="Bitmap Image" r:id="rId15" imgW="5144218" imgH="2952381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445125"/>
                        <a:ext cx="15113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FD6C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slow" advTm="15000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7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93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t-EE" i="1">
              <a:solidFill>
                <a:srgbClr val="0235C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3E381C4-7174-42C8-8E0D-D0261E0BB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00213"/>
            <a:ext cx="81089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44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33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61449" name="Picture 9" descr="tt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5805488"/>
            <a:ext cx="3311525" cy="4333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 advTm="15000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93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t-EE" i="1">
              <a:solidFill>
                <a:srgbClr val="0235C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402068B-6B10-4196-A9E7-B2F42382F9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00213"/>
            <a:ext cx="81089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247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3375"/>
            <a:ext cx="6408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aphicFrame>
        <p:nvGraphicFramePr>
          <p:cNvPr id="62472" name="Object 10"/>
          <p:cNvGraphicFramePr>
            <a:graphicFrameLocks noChangeAspect="1"/>
          </p:cNvGraphicFramePr>
          <p:nvPr/>
        </p:nvGraphicFramePr>
        <p:xfrm>
          <a:off x="7235825" y="476250"/>
          <a:ext cx="15113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1" name="Bitmap Image" r:id="rId15" imgW="5144218" imgH="2952381" progId="PBrush">
                  <p:embed/>
                </p:oleObj>
              </mc:Choice>
              <mc:Fallback>
                <p:oleObj name="Bitmap Image" r:id="rId15" imgW="5144218" imgH="2952381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76250"/>
                        <a:ext cx="15113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FD6C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 advTm="15000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7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93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t-EE" i="1">
              <a:solidFill>
                <a:srgbClr val="0235C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6E716D2-89DA-498D-860C-0D058B32FF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00213"/>
            <a:ext cx="81089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33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8048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slow" advTm="15000"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SzPct val="4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SzPct val="4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SzPct val="4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SzPct val="4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EFA3B9-EF8D-4B96-8E28-19DC6BF65378}" type="datetimeFigureOut">
              <a:rPr lang="et-E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14.06.2016</a:t>
            </a:fld>
            <a:endParaRPr lang="et-E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t-E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DAEF6-8C3E-4654-A3A6-68A172620490}" type="slidenum">
              <a:rPr lang="et-E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t-E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6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93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t-EE" i="1">
              <a:solidFill>
                <a:srgbClr val="0235C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6E716D2-89DA-498D-860C-0D058B32FF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00213"/>
            <a:ext cx="81089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33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8774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 advTm="15000"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3004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SzPct val="4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SzPct val="4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SzPct val="4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rgbClr val="930042"/>
        </a:buClr>
        <a:buSzPct val="4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ppt_fassaadiga_slai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171400"/>
            <a:ext cx="9575800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TTU logo 1918_ENG_val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852738"/>
            <a:ext cx="67691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1522" y="3212679"/>
          <a:ext cx="8568950" cy="18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</a:tblGrid>
              <a:tr h="18415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76197" marR="76197" marT="46038" marB="46038"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76197" marR="76197" marT="46038" marB="460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76197" marR="76197" marT="46038" marB="460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76197" marR="76197" marT="46038" marB="460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76197" marR="76197" marT="46038" marB="460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76197" marR="76197" marT="46038" marB="460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76197" marR="76197" marT="46038" marB="460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76197" marR="76197" marT="46038" marB="460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76197" marR="76197" marT="46038" marB="460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76197" marR="76197" marT="46038" marB="460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95536" y="3285704"/>
            <a:ext cx="8280920" cy="0"/>
          </a:xfrm>
          <a:prstGeom prst="straightConnector1">
            <a:avLst/>
          </a:prstGeom>
          <a:ln w="6350" cmpd="sng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14016" y="3596437"/>
            <a:ext cx="7040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Verdana" panose="020B0604030504040204" pitchFamily="34" charset="0"/>
              </a:rPr>
              <a:t>2000</a:t>
            </a: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1995752" y="3573041"/>
            <a:ext cx="704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 dirty="0" smtClean="0">
                <a:latin typeface="Verdana" panose="020B0604030504040204" pitchFamily="34" charset="0"/>
              </a:rPr>
              <a:t>200</a:t>
            </a:r>
            <a:r>
              <a:rPr lang="et-EE" sz="1600" dirty="0" smtClean="0">
                <a:latin typeface="Verdana" panose="020B0604030504040204" pitchFamily="34" charset="0"/>
              </a:rPr>
              <a:t>3</a:t>
            </a:r>
            <a:endParaRPr lang="en-US" sz="1600" dirty="0">
              <a:latin typeface="Verdana" panose="020B0604030504040204" pitchFamily="34" charset="0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5044216" y="3573041"/>
            <a:ext cx="7040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Verdana" panose="020B0604030504040204" pitchFamily="34" charset="0"/>
              </a:rPr>
              <a:t>2008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9771" y="1917280"/>
            <a:ext cx="1145885" cy="719137"/>
          </a:xfrm>
          <a:prstGeom prst="roundRect">
            <a:avLst>
              <a:gd name="adj" fmla="val 6869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latin typeface="Verdana"/>
                <a:cs typeface="Verdana"/>
              </a:rPr>
              <a:t>Planning initiated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67672" y="1772816"/>
            <a:ext cx="1656184" cy="863600"/>
          </a:xfrm>
          <a:prstGeom prst="roundRect">
            <a:avLst>
              <a:gd name="adj" fmla="val 6869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latin typeface="Verdana"/>
                <a:cs typeface="Verdana"/>
              </a:rPr>
              <a:t>Project preparation (2003-2005)</a:t>
            </a: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939969" y="3566691"/>
            <a:ext cx="7040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Verdana" panose="020B0604030504040204" pitchFamily="34" charset="0"/>
              </a:rPr>
              <a:t>2006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51720" y="4077866"/>
            <a:ext cx="2639219" cy="719138"/>
          </a:xfrm>
          <a:prstGeom prst="roundRect">
            <a:avLst>
              <a:gd name="adj" fmla="val 6869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>
                <a:latin typeface="Verdana"/>
                <a:cs typeface="Verdana"/>
              </a:rPr>
              <a:t>Funding decision by Ministry of Economic Affairs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496" y="5157367"/>
            <a:ext cx="1890877" cy="576263"/>
          </a:xfrm>
          <a:prstGeom prst="roundRect">
            <a:avLst>
              <a:gd name="adj" fmla="val 6869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latin typeface="Verdana"/>
                <a:cs typeface="Verdana"/>
              </a:rPr>
              <a:t>Electronic Health Record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6560" y="5157367"/>
            <a:ext cx="1649495" cy="576263"/>
          </a:xfrm>
          <a:prstGeom prst="roundRect">
            <a:avLst>
              <a:gd name="adj" fmla="val 6869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latin typeface="Verdana"/>
                <a:cs typeface="Verdana"/>
              </a:rPr>
              <a:t>Digital Prescription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37068" y="5157367"/>
            <a:ext cx="1739188" cy="576263"/>
          </a:xfrm>
          <a:prstGeom prst="roundRect">
            <a:avLst>
              <a:gd name="adj" fmla="val 6869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latin typeface="Verdana"/>
                <a:cs typeface="Verdana"/>
              </a:rPr>
              <a:t>Digital Registration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85905" y="5157367"/>
            <a:ext cx="1381125" cy="576263"/>
          </a:xfrm>
          <a:prstGeom prst="roundRect">
            <a:avLst>
              <a:gd name="adj" fmla="val 6869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>
                <a:latin typeface="Verdana"/>
                <a:cs typeface="Verdana"/>
              </a:rPr>
              <a:t>Digital Images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889626" y="2636416"/>
            <a:ext cx="0" cy="64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176084" y="2636416"/>
            <a:ext cx="0" cy="64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ounded Rectangle 20"/>
          <p:cNvSpPr/>
          <p:nvPr/>
        </p:nvSpPr>
        <p:spPr>
          <a:xfrm>
            <a:off x="3480230" y="1772816"/>
            <a:ext cx="1379802" cy="863600"/>
          </a:xfrm>
          <a:prstGeom prst="roundRect">
            <a:avLst>
              <a:gd name="adj" fmla="val 6869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latin typeface="Verdana"/>
                <a:cs typeface="Verdana"/>
              </a:rPr>
              <a:t>eHealth Foundation established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86351" y="1772816"/>
            <a:ext cx="1589905" cy="863600"/>
          </a:xfrm>
          <a:prstGeom prst="roundRect">
            <a:avLst>
              <a:gd name="adj" fmla="val 6869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>
                <a:latin typeface="Verdana"/>
                <a:cs typeface="Verdana"/>
              </a:rPr>
              <a:t>eHealth Projects (2006-2008)</a:t>
            </a: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2489628" y="2636416"/>
            <a:ext cx="0" cy="64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3791356" y="3285704"/>
            <a:ext cx="0" cy="79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/>
          <p:cNvCxnSpPr/>
          <p:nvPr/>
        </p:nvCxnSpPr>
        <p:spPr>
          <a:xfrm flipV="1">
            <a:off x="4657656" y="2636912"/>
            <a:ext cx="1437296" cy="360536"/>
          </a:xfrm>
          <a:prstGeom prst="bentConnector2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 flipH="1" flipV="1">
            <a:off x="4546531" y="3108077"/>
            <a:ext cx="22225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5" idx="0"/>
            <a:endCxn id="14" idx="2"/>
          </p:cNvCxnSpPr>
          <p:nvPr/>
        </p:nvCxnSpPr>
        <p:spPr>
          <a:xfrm rot="5400000" flipH="1" flipV="1">
            <a:off x="1995951" y="3781989"/>
            <a:ext cx="360363" cy="239039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6" idx="0"/>
            <a:endCxn id="14" idx="2"/>
          </p:cNvCxnSpPr>
          <p:nvPr/>
        </p:nvCxnSpPr>
        <p:spPr>
          <a:xfrm rot="16200000" flipV="1">
            <a:off x="3631138" y="4537197"/>
            <a:ext cx="360363" cy="87997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8" idx="0"/>
            <a:endCxn id="14" idx="2"/>
          </p:cNvCxnSpPr>
          <p:nvPr/>
        </p:nvCxnSpPr>
        <p:spPr>
          <a:xfrm rot="5400000" flipH="1" flipV="1">
            <a:off x="2843718" y="4629755"/>
            <a:ext cx="360363" cy="69486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860032" y="4077866"/>
            <a:ext cx="1320271" cy="431800"/>
          </a:xfrm>
          <a:prstGeom prst="roundRect">
            <a:avLst>
              <a:gd name="adj" fmla="val 6869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latin typeface="Verdana"/>
                <a:cs typeface="Verdana"/>
              </a:rPr>
              <a:t>National </a:t>
            </a:r>
            <a:r>
              <a:rPr lang="en-US" sz="1600" dirty="0" smtClean="0">
                <a:latin typeface="Verdana"/>
                <a:cs typeface="Verdana"/>
              </a:rPr>
              <a:t>HI</a:t>
            </a:r>
            <a:r>
              <a:rPr lang="et-EE" sz="1600" dirty="0" smtClean="0">
                <a:latin typeface="Verdana"/>
                <a:cs typeface="Verdana"/>
              </a:rPr>
              <a:t>S</a:t>
            </a:r>
            <a:endParaRPr lang="en-US" sz="1600" dirty="0">
              <a:latin typeface="Verdana"/>
              <a:cs typeface="Verdana"/>
            </a:endParaRP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5748255" y="3285704"/>
            <a:ext cx="0" cy="79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itle 1"/>
          <p:cNvSpPr txBox="1">
            <a:spLocks/>
          </p:cNvSpPr>
          <p:nvPr/>
        </p:nvSpPr>
        <p:spPr>
          <a:xfrm>
            <a:off x="395536" y="333375"/>
            <a:ext cx="7360940" cy="1143000"/>
          </a:xfrm>
          <a:prstGeom prst="rect">
            <a:avLst/>
          </a:prstGeom>
          <a:solidFill>
            <a:srgbClr val="FFFFFF">
              <a:alpha val="24000"/>
            </a:srgbClr>
          </a:solidFill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300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 </a:t>
            </a:r>
            <a:r>
              <a:rPr kumimoji="0" lang="et-E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300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platform</a:t>
            </a:r>
            <a:r>
              <a:rPr kumimoji="0" lang="et-EE" sz="3200" b="1" i="0" u="none" strike="noStrike" kern="0" cap="none" spc="0" normalizeH="0" noProof="0" dirty="0" smtClean="0">
                <a:ln>
                  <a:noFill/>
                </a:ln>
                <a:solidFill>
                  <a:srgbClr val="9300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history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9300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6228184" y="3573016"/>
            <a:ext cx="7040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 dirty="0" smtClean="0">
                <a:latin typeface="Verdana" panose="020B0604030504040204" pitchFamily="34" charset="0"/>
              </a:rPr>
              <a:t>20</a:t>
            </a:r>
            <a:r>
              <a:rPr lang="et-EE" sz="1600" dirty="0" smtClean="0">
                <a:latin typeface="Verdana" panose="020B0604030504040204" pitchFamily="34" charset="0"/>
              </a:rPr>
              <a:t>1</a:t>
            </a:r>
            <a:r>
              <a:rPr lang="en-US" sz="1600" dirty="0" smtClean="0">
                <a:latin typeface="Verdana" panose="020B0604030504040204" pitchFamily="34" charset="0"/>
              </a:rPr>
              <a:t>0</a:t>
            </a:r>
            <a:endParaRPr lang="en-US" sz="1600" dirty="0">
              <a:latin typeface="Verdana" panose="020B060403050404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527367" y="4077866"/>
            <a:ext cx="1589905" cy="430212"/>
          </a:xfrm>
          <a:prstGeom prst="roundRect">
            <a:avLst>
              <a:gd name="adj" fmla="val 6869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t-EE" sz="1600" dirty="0" smtClean="0">
                <a:latin typeface="Verdana"/>
                <a:cs typeface="Verdana"/>
              </a:rPr>
              <a:t>ePrescription</a:t>
            </a:r>
            <a:endParaRPr lang="en-US" sz="1600" dirty="0">
              <a:latin typeface="Verdana"/>
              <a:cs typeface="Verdana"/>
            </a:endParaRPr>
          </a:p>
        </p:txBody>
      </p:sp>
      <p:cxnSp>
        <p:nvCxnSpPr>
          <p:cNvPr id="36" name="Elbow Connector 35"/>
          <p:cNvCxnSpPr>
            <a:endCxn id="35" idx="0"/>
          </p:cNvCxnSpPr>
          <p:nvPr/>
        </p:nvCxnSpPr>
        <p:spPr>
          <a:xfrm>
            <a:off x="6239335" y="3566691"/>
            <a:ext cx="1082985" cy="511175"/>
          </a:xfrm>
          <a:prstGeom prst="bentConnector2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5400000" flipH="1" flipV="1">
            <a:off x="6128210" y="3461891"/>
            <a:ext cx="22225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8116432" y="3573016"/>
            <a:ext cx="704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 dirty="0" smtClean="0">
                <a:latin typeface="Verdana" panose="020B0604030504040204" pitchFamily="34" charset="0"/>
              </a:rPr>
              <a:t>20</a:t>
            </a:r>
            <a:r>
              <a:rPr lang="et-EE" sz="1600" dirty="0" smtClean="0">
                <a:latin typeface="Verdana" panose="020B0604030504040204" pitchFamily="34" charset="0"/>
              </a:rPr>
              <a:t>15</a:t>
            </a:r>
            <a:endParaRPr lang="en-US" sz="1600" dirty="0">
              <a:latin typeface="Verdana" panose="020B060403050404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080630" y="1772816"/>
            <a:ext cx="1379802" cy="863600"/>
          </a:xfrm>
          <a:prstGeom prst="roundRect">
            <a:avLst>
              <a:gd name="adj" fmla="val 6869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t-EE" sz="1600" dirty="0" smtClean="0">
                <a:latin typeface="Verdana"/>
                <a:cs typeface="Verdana"/>
              </a:rPr>
              <a:t>Digital stamp</a:t>
            </a:r>
            <a:endParaRPr lang="en-US" sz="1600" dirty="0">
              <a:latin typeface="Verdana"/>
              <a:cs typeface="Verdana"/>
            </a:endParaRP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7596336" y="2636912"/>
            <a:ext cx="0" cy="64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Elbow Connector 41"/>
          <p:cNvCxnSpPr/>
          <p:nvPr/>
        </p:nvCxnSpPr>
        <p:spPr>
          <a:xfrm rot="16200000" flipH="1">
            <a:off x="7628831" y="3696732"/>
            <a:ext cx="1313207" cy="64207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7080631" y="4630834"/>
            <a:ext cx="1955866" cy="863600"/>
          </a:xfrm>
          <a:prstGeom prst="roundRect">
            <a:avLst>
              <a:gd name="adj" fmla="val 6869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t-EE" sz="1600" dirty="0" smtClean="0">
                <a:latin typeface="Verdana"/>
                <a:cs typeface="Verdana"/>
              </a:rPr>
              <a:t>Implementation of new </a:t>
            </a:r>
          </a:p>
          <a:p>
            <a:pPr>
              <a:defRPr/>
            </a:pPr>
            <a:r>
              <a:rPr lang="et-EE" sz="1600" dirty="0" smtClean="0">
                <a:latin typeface="Verdana"/>
                <a:cs typeface="Verdana"/>
              </a:rPr>
              <a:t>e-services</a:t>
            </a:r>
          </a:p>
        </p:txBody>
      </p:sp>
    </p:spTree>
    <p:extLst>
      <p:ext uri="{BB962C8B-B14F-4D97-AF65-F5344CB8AC3E}">
        <p14:creationId xmlns:p14="http://schemas.microsoft.com/office/powerpoint/2010/main" val="2004010825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3375"/>
            <a:ext cx="7360940" cy="1143000"/>
          </a:xfrm>
          <a:solidFill>
            <a:srgbClr val="FFFFFF">
              <a:alpha val="24000"/>
            </a:srgbClr>
          </a:solidFill>
        </p:spPr>
        <p:txBody>
          <a:bodyPr/>
          <a:lstStyle/>
          <a:p>
            <a:pPr algn="r"/>
            <a:r>
              <a:rPr lang="et-EE" sz="3200" dirty="0" smtClean="0"/>
              <a:t>Basic components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060848"/>
            <a:ext cx="7676530" cy="3816424"/>
          </a:xfrm>
          <a:solidFill>
            <a:srgbClr val="FFFFFF"/>
          </a:solidFill>
        </p:spPr>
        <p:txBody>
          <a:bodyPr/>
          <a:lstStyle/>
          <a:p>
            <a:pPr marL="342000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n-US" dirty="0" smtClean="0"/>
              <a:t>The</a:t>
            </a:r>
            <a:r>
              <a:rPr lang="et-EE" dirty="0" smtClean="0"/>
              <a:t> </a:t>
            </a:r>
            <a:r>
              <a:rPr lang="et-EE" dirty="0" smtClean="0"/>
              <a:t>EHIS </a:t>
            </a:r>
            <a:r>
              <a:rPr lang="et-EE" dirty="0" smtClean="0"/>
              <a:t>platform consists of 3 main layers</a:t>
            </a:r>
          </a:p>
          <a:p>
            <a:pPr marL="742050" lvl="1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n-GB" dirty="0" smtClean="0"/>
              <a:t>The secure internet-based data exchange layer</a:t>
            </a:r>
            <a:endParaRPr lang="et-EE" dirty="0" smtClean="0"/>
          </a:p>
          <a:p>
            <a:pPr marL="742050" lvl="1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dirty="0" smtClean="0"/>
              <a:t>Health information exchange database and software</a:t>
            </a:r>
          </a:p>
          <a:p>
            <a:pPr marL="742050" lvl="1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dirty="0" smtClean="0"/>
              <a:t>Application and service layer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3375"/>
            <a:ext cx="7360940" cy="1143000"/>
          </a:xfrm>
          <a:solidFill>
            <a:srgbClr val="FFFFFF">
              <a:alpha val="24000"/>
            </a:srgbClr>
          </a:solidFill>
        </p:spPr>
        <p:txBody>
          <a:bodyPr/>
          <a:lstStyle/>
          <a:p>
            <a:pPr algn="r"/>
            <a:r>
              <a:rPr lang="et-EE" sz="3200" dirty="0" smtClean="0"/>
              <a:t>Main characteristics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060848"/>
            <a:ext cx="7676530" cy="4392488"/>
          </a:xfrm>
          <a:solidFill>
            <a:srgbClr val="FFFFFF"/>
          </a:solidFill>
        </p:spPr>
        <p:txBody>
          <a:bodyPr/>
          <a:lstStyle/>
          <a:p>
            <a:pPr marL="342000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n-US" dirty="0" smtClean="0"/>
              <a:t>The</a:t>
            </a:r>
            <a:r>
              <a:rPr lang="et-EE" dirty="0" smtClean="0"/>
              <a:t> data exchange layer </a:t>
            </a:r>
            <a:r>
              <a:rPr lang="en-GB" dirty="0" smtClean="0"/>
              <a:t>is a messaging middleware which works as system integration layer </a:t>
            </a:r>
            <a:endParaRPr lang="et-EE" dirty="0" smtClean="0"/>
          </a:p>
          <a:p>
            <a:pPr marL="342000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dirty="0" smtClean="0"/>
              <a:t>Based </a:t>
            </a:r>
            <a:r>
              <a:rPr lang="en-GB" dirty="0" smtClean="0"/>
              <a:t>on usage of Web Services </a:t>
            </a:r>
            <a:endParaRPr lang="et-EE" dirty="0" smtClean="0"/>
          </a:p>
          <a:p>
            <a:pPr marL="342000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dirty="0" smtClean="0"/>
              <a:t>Meets </a:t>
            </a:r>
            <a:r>
              <a:rPr lang="en-GB" dirty="0" smtClean="0"/>
              <a:t>high security requirements </a:t>
            </a:r>
            <a:endParaRPr lang="et-EE" dirty="0" smtClean="0"/>
          </a:p>
          <a:p>
            <a:pPr marL="342000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dirty="0" smtClean="0"/>
              <a:t>Works </a:t>
            </a:r>
            <a:r>
              <a:rPr lang="en-GB" dirty="0" smtClean="0"/>
              <a:t>as </a:t>
            </a:r>
            <a:r>
              <a:rPr lang="et-EE" dirty="0" smtClean="0"/>
              <a:t>a </a:t>
            </a:r>
            <a:r>
              <a:rPr lang="en-GB" dirty="0" smtClean="0"/>
              <a:t>service bus</a:t>
            </a:r>
            <a:endParaRPr lang="et-EE" dirty="0" smtClean="0"/>
          </a:p>
          <a:p>
            <a:pPr marL="342000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dirty="0" smtClean="0"/>
              <a:t>P</a:t>
            </a:r>
            <a:r>
              <a:rPr lang="en-GB" dirty="0" err="1" smtClean="0"/>
              <a:t>rovides</a:t>
            </a:r>
            <a:r>
              <a:rPr lang="en-GB" dirty="0" smtClean="0"/>
              <a:t> uniform way for the offering, discovering and using services </a:t>
            </a:r>
            <a:endParaRPr lang="et-EE" dirty="0" smtClean="0"/>
          </a:p>
          <a:p>
            <a:pPr marL="342000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dirty="0" smtClean="0"/>
              <a:t>Highly scalabe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992" y="0"/>
            <a:ext cx="5987008" cy="926976"/>
          </a:xfrm>
        </p:spPr>
        <p:txBody>
          <a:bodyPr/>
          <a:lstStyle/>
          <a:p>
            <a:r>
              <a:rPr lang="et-EE" sz="3200" b="1" dirty="0" smtClean="0">
                <a:latin typeface="HelveticaNeueLT Std"/>
              </a:rPr>
              <a:t>Estonian eHealth architecture</a:t>
            </a:r>
            <a:endParaRPr lang="en-GB" sz="3200" b="1" dirty="0">
              <a:latin typeface="HelveticaNeueLT Std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34539" y="1249288"/>
            <a:ext cx="8501213" cy="5492080"/>
            <a:chOff x="1275910" y="1214422"/>
            <a:chExt cx="5724982" cy="4429156"/>
          </a:xfrm>
        </p:grpSpPr>
        <p:sp>
          <p:nvSpPr>
            <p:cNvPr id="5" name="Cube 4"/>
            <p:cNvSpPr/>
            <p:nvPr/>
          </p:nvSpPr>
          <p:spPr>
            <a:xfrm>
              <a:off x="2785551" y="4928641"/>
              <a:ext cx="1000748" cy="714937"/>
            </a:xfrm>
            <a:prstGeom prst="cube">
              <a:avLst>
                <a:gd name="adj" fmla="val 6391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t-EE" sz="1050" i="0" dirty="0" smtClean="0">
                  <a:solidFill>
                    <a:schemeClr val="tx2"/>
                  </a:solidFill>
                </a:rPr>
                <a:t>PHARMACIES </a:t>
              </a:r>
              <a:r>
                <a:rPr lang="et-EE" sz="1050" i="0" dirty="0">
                  <a:solidFill>
                    <a:schemeClr val="tx2"/>
                  </a:solidFill>
                </a:rPr>
                <a:t>AND FAMILY DOCTORS</a:t>
              </a:r>
              <a:br>
                <a:rPr lang="et-EE" sz="1050" i="0" dirty="0">
                  <a:solidFill>
                    <a:schemeClr val="tx2"/>
                  </a:solidFill>
                </a:rPr>
              </a:br>
              <a:r>
                <a:rPr lang="et-EE" sz="1050" i="0" dirty="0">
                  <a:solidFill>
                    <a:schemeClr val="tx2"/>
                  </a:solidFill>
                </a:rPr>
                <a:t>2009</a:t>
              </a:r>
            </a:p>
          </p:txBody>
        </p:sp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1500166" y="3553250"/>
              <a:ext cx="5500726" cy="23255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et-EE" sz="1800" b="0" i="0" dirty="0" smtClean="0"/>
                <a:t>X-Road, </a:t>
              </a:r>
              <a:r>
                <a:rPr lang="et-EE" sz="1800" b="0" i="0" dirty="0"/>
                <a:t>ID-card, State IS Service Register</a:t>
              </a:r>
              <a:endParaRPr lang="en-US" sz="1800" b="0" i="0" dirty="0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1923421" y="1214422"/>
              <a:ext cx="714380" cy="2071702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wrap="none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endParaRPr lang="et-EE" sz="1000" i="0" dirty="0">
                <a:solidFill>
                  <a:srgbClr val="000099"/>
                </a:solidFill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et-EE" sz="1050" i="0" dirty="0">
                  <a:solidFill>
                    <a:schemeClr val="tx2"/>
                  </a:solidFill>
                </a:rPr>
                <a:t>HEALTH CARE BOARD</a:t>
              </a:r>
            </a:p>
            <a:p>
              <a:pPr>
                <a:lnSpc>
                  <a:spcPct val="100000"/>
                </a:lnSpc>
                <a:defRPr/>
              </a:pPr>
              <a:r>
                <a:rPr lang="et-EE" sz="1000" b="0" i="0" dirty="0"/>
                <a:t>- Health care providers</a:t>
              </a:r>
            </a:p>
            <a:p>
              <a:pPr>
                <a:lnSpc>
                  <a:spcPct val="100000"/>
                </a:lnSpc>
                <a:defRPr/>
              </a:pPr>
              <a:r>
                <a:rPr lang="et-EE" sz="1000" b="0" i="0" dirty="0"/>
                <a:t>- Health professionals</a:t>
              </a:r>
            </a:p>
            <a:p>
              <a:pPr>
                <a:lnSpc>
                  <a:spcPct val="100000"/>
                </a:lnSpc>
                <a:defRPr/>
              </a:pPr>
              <a:r>
                <a:rPr lang="et-EE" sz="1000" b="0" i="0" dirty="0"/>
                <a:t>- Dispensing chemists</a:t>
              </a:r>
              <a:endParaRPr lang="en-US" sz="1000" b="0" i="0" dirty="0"/>
            </a:p>
            <a:p>
              <a:pPr>
                <a:lnSpc>
                  <a:spcPct val="100000"/>
                </a:lnSpc>
                <a:defRPr/>
              </a:pPr>
              <a:endParaRPr lang="en-US" sz="1000" b="0" i="0" dirty="0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275910" y="1214422"/>
              <a:ext cx="647511" cy="2071702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wrap="none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t-EE" sz="1100" i="0" dirty="0">
                  <a:solidFill>
                    <a:schemeClr val="tx2"/>
                  </a:solidFill>
                </a:rPr>
                <a:t>STATE AGENCY OF MEDICINES</a:t>
              </a:r>
              <a:endParaRPr lang="et-EE" sz="1000" i="0" dirty="0">
                <a:solidFill>
                  <a:schemeClr val="tx2"/>
                </a:solidFill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et-EE" sz="1000" b="0" i="0" dirty="0"/>
                <a:t>- Coding Centre</a:t>
              </a:r>
            </a:p>
            <a:p>
              <a:pPr>
                <a:lnSpc>
                  <a:spcPct val="100000"/>
                </a:lnSpc>
                <a:defRPr/>
              </a:pPr>
              <a:r>
                <a:rPr lang="et-EE" sz="1000" b="0" i="0" dirty="0"/>
                <a:t>- Handlers of medicines</a:t>
              </a:r>
              <a:endParaRPr lang="en-US" sz="1000" b="0" i="0" dirty="0"/>
            </a:p>
          </p:txBody>
        </p:sp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3215609" y="1214422"/>
              <a:ext cx="500066" cy="2071702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wrap="none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t-EE" sz="1050" i="0" dirty="0">
                  <a:solidFill>
                    <a:schemeClr val="tx2"/>
                  </a:solidFill>
                </a:rPr>
                <a:t>POPULATION REGISTER</a:t>
              </a:r>
              <a:endParaRPr lang="en-US" sz="1100" i="0" dirty="0">
                <a:solidFill>
                  <a:schemeClr val="tx2"/>
                </a:solidFill>
              </a:endParaRPr>
            </a:p>
          </p:txBody>
        </p:sp>
        <p:sp>
          <p:nvSpPr>
            <p:cNvPr id="10" name="AutoShape 31"/>
            <p:cNvSpPr>
              <a:spLocks noChangeArrowheads="1"/>
            </p:cNvSpPr>
            <p:nvPr/>
          </p:nvSpPr>
          <p:spPr bwMode="auto">
            <a:xfrm>
              <a:off x="5290387" y="1214422"/>
              <a:ext cx="500066" cy="2071702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wrap="none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t-EE" sz="1050" i="0" dirty="0">
                  <a:solidFill>
                    <a:schemeClr val="tx2"/>
                  </a:solidFill>
                </a:rPr>
                <a:t>PHARMACIS</a:t>
              </a:r>
            </a:p>
            <a:p>
              <a:pPr>
                <a:lnSpc>
                  <a:spcPct val="100000"/>
                </a:lnSpc>
                <a:defRPr/>
              </a:pPr>
              <a:r>
                <a:rPr lang="et-EE" sz="1000" i="0" dirty="0">
                  <a:solidFill>
                    <a:srgbClr val="000099"/>
                  </a:solidFill>
                </a:rPr>
                <a:t>2010 </a:t>
              </a:r>
              <a:r>
                <a:rPr lang="et-EE" sz="1000" i="0" dirty="0" smtClean="0">
                  <a:solidFill>
                    <a:srgbClr val="000099"/>
                  </a:solidFill>
                </a:rPr>
                <a:t>January</a:t>
              </a:r>
              <a:endParaRPr lang="en-US" sz="1050" i="0" dirty="0">
                <a:solidFill>
                  <a:srgbClr val="000099"/>
                </a:solidFill>
              </a:endParaRPr>
            </a:p>
          </p:txBody>
        </p:sp>
        <p:sp>
          <p:nvSpPr>
            <p:cNvPr id="11" name="AutoShape 27"/>
            <p:cNvSpPr>
              <a:spLocks noChangeArrowheads="1"/>
            </p:cNvSpPr>
            <p:nvPr/>
          </p:nvSpPr>
          <p:spPr bwMode="auto">
            <a:xfrm>
              <a:off x="3715676" y="1214422"/>
              <a:ext cx="500066" cy="2071702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wrap="none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t-EE" sz="1050" i="0" dirty="0">
                  <a:solidFill>
                    <a:schemeClr val="tx2"/>
                  </a:solidFill>
                </a:rPr>
                <a:t>BUSINESS REGISTER</a:t>
              </a:r>
              <a:endParaRPr lang="en-US" sz="1100" i="0" dirty="0">
                <a:solidFill>
                  <a:schemeClr val="tx2"/>
                </a:solidFill>
              </a:endParaRPr>
            </a:p>
          </p:txBody>
        </p:sp>
        <p:sp>
          <p:nvSpPr>
            <p:cNvPr id="12" name="AutoShape 31"/>
            <p:cNvSpPr>
              <a:spLocks noChangeArrowheads="1"/>
            </p:cNvSpPr>
            <p:nvPr/>
          </p:nvSpPr>
          <p:spPr bwMode="auto">
            <a:xfrm>
              <a:off x="4290253" y="1214422"/>
              <a:ext cx="500066" cy="2071702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wrap="none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t-EE" sz="1050" i="0" dirty="0">
                  <a:solidFill>
                    <a:schemeClr val="tx2"/>
                  </a:solidFill>
                </a:rPr>
                <a:t>HOSPITALS</a:t>
              </a:r>
            </a:p>
            <a:p>
              <a:pPr>
                <a:lnSpc>
                  <a:spcPct val="100000"/>
                </a:lnSpc>
                <a:defRPr/>
              </a:pPr>
              <a:r>
                <a:rPr lang="et-EE" sz="1000" i="0" dirty="0">
                  <a:solidFill>
                    <a:srgbClr val="000099"/>
                  </a:solidFill>
                </a:rPr>
                <a:t>2009</a:t>
              </a:r>
              <a:endParaRPr lang="en-US" sz="1050" i="0" dirty="0">
                <a:solidFill>
                  <a:srgbClr val="000099"/>
                </a:solidFill>
              </a:endParaRPr>
            </a:p>
          </p:txBody>
        </p:sp>
        <p:sp>
          <p:nvSpPr>
            <p:cNvPr id="13" name="AutoShape 31"/>
            <p:cNvSpPr>
              <a:spLocks noChangeArrowheads="1"/>
            </p:cNvSpPr>
            <p:nvPr/>
          </p:nvSpPr>
          <p:spPr bwMode="auto">
            <a:xfrm>
              <a:off x="4790322" y="1214422"/>
              <a:ext cx="500066" cy="2071702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wrap="none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t-EE" sz="1050" i="0" dirty="0">
                  <a:solidFill>
                    <a:schemeClr val="tx2"/>
                  </a:solidFill>
                </a:rPr>
                <a:t>FAMILY DOCTORS</a:t>
              </a:r>
            </a:p>
            <a:p>
              <a:pPr>
                <a:lnSpc>
                  <a:spcPct val="100000"/>
                </a:lnSpc>
                <a:defRPr/>
              </a:pPr>
              <a:r>
                <a:rPr lang="et-EE" sz="1000" i="0" dirty="0">
                  <a:solidFill>
                    <a:srgbClr val="000099"/>
                  </a:solidFill>
                </a:rPr>
                <a:t>2009</a:t>
              </a:r>
              <a:endParaRPr lang="en-US" sz="1050" i="0" dirty="0">
                <a:solidFill>
                  <a:srgbClr val="000099"/>
                </a:solidFill>
              </a:endParaRPr>
            </a:p>
          </p:txBody>
        </p:sp>
        <p:sp>
          <p:nvSpPr>
            <p:cNvPr id="14" name="AutoShape 31"/>
            <p:cNvSpPr>
              <a:spLocks noChangeArrowheads="1"/>
            </p:cNvSpPr>
            <p:nvPr/>
          </p:nvSpPr>
          <p:spPr bwMode="auto">
            <a:xfrm>
              <a:off x="5857884" y="1214422"/>
              <a:ext cx="500066" cy="2071702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wrap="none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t-EE" sz="1050" i="0" dirty="0">
                  <a:solidFill>
                    <a:schemeClr val="tx2"/>
                  </a:solidFill>
                </a:rPr>
                <a:t>SCHOOL NURSES</a:t>
              </a:r>
            </a:p>
            <a:p>
              <a:pPr>
                <a:lnSpc>
                  <a:spcPct val="100000"/>
                </a:lnSpc>
                <a:defRPr/>
              </a:pPr>
              <a:r>
                <a:rPr lang="et-EE" sz="1000" i="0" dirty="0">
                  <a:solidFill>
                    <a:srgbClr val="000099"/>
                  </a:solidFill>
                </a:rPr>
                <a:t>2010 </a:t>
              </a:r>
              <a:r>
                <a:rPr lang="et-EE" sz="1000" i="0" dirty="0" smtClean="0">
                  <a:solidFill>
                    <a:srgbClr val="000099"/>
                  </a:solidFill>
                </a:rPr>
                <a:t>September</a:t>
              </a:r>
              <a:endParaRPr lang="en-US" sz="1050" i="0" dirty="0">
                <a:solidFill>
                  <a:srgbClr val="000099"/>
                </a:solidFill>
              </a:endParaRPr>
            </a:p>
          </p:txBody>
        </p:sp>
        <p:sp>
          <p:nvSpPr>
            <p:cNvPr id="15" name="AutoShape 31"/>
            <p:cNvSpPr>
              <a:spLocks noChangeArrowheads="1"/>
            </p:cNvSpPr>
            <p:nvPr/>
          </p:nvSpPr>
          <p:spPr bwMode="auto">
            <a:xfrm>
              <a:off x="6357950" y="1214422"/>
              <a:ext cx="500066" cy="2071702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wrap="none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t-EE" sz="1050" i="0" dirty="0">
                  <a:solidFill>
                    <a:schemeClr val="tx2"/>
                  </a:solidFill>
                </a:rPr>
                <a:t>EMERGENCY MEDICAL SERVICE</a:t>
              </a:r>
            </a:p>
            <a:p>
              <a:pPr>
                <a:lnSpc>
                  <a:spcPct val="100000"/>
                </a:lnSpc>
                <a:defRPr/>
              </a:pPr>
              <a:r>
                <a:rPr lang="et-EE" sz="1000" i="0" dirty="0" smtClean="0">
                  <a:solidFill>
                    <a:srgbClr val="000099"/>
                  </a:solidFill>
                </a:rPr>
                <a:t>2014</a:t>
              </a:r>
              <a:endParaRPr lang="en-US" sz="1050" i="0" dirty="0">
                <a:solidFill>
                  <a:srgbClr val="000099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1479320" y="3403752"/>
              <a:ext cx="2139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173973" y="3393121"/>
              <a:ext cx="2139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368456" y="3393121"/>
              <a:ext cx="2139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868829" y="3403508"/>
              <a:ext cx="2139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468901" y="3393121"/>
              <a:ext cx="2139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969274" y="3393121"/>
              <a:ext cx="2139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469648" y="3393121"/>
              <a:ext cx="2139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036617" y="3393121"/>
              <a:ext cx="2139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536991" y="3393121"/>
              <a:ext cx="2139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4072066" y="4001083"/>
              <a:ext cx="1357674" cy="1642495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t-EE" sz="1050" i="0" dirty="0" smtClean="0">
                  <a:solidFill>
                    <a:schemeClr val="tx2"/>
                  </a:solidFill>
                </a:rPr>
                <a:t>NATION-WIDE</a:t>
              </a:r>
              <a:r>
                <a:rPr lang="et-EE" sz="1050" i="0" dirty="0">
                  <a:solidFill>
                    <a:schemeClr val="tx2"/>
                  </a:solidFill>
                </a:rPr>
                <a:t/>
              </a:r>
              <a:br>
                <a:rPr lang="et-EE" sz="1050" i="0" dirty="0">
                  <a:solidFill>
                    <a:schemeClr val="tx2"/>
                  </a:solidFill>
                </a:rPr>
              </a:br>
              <a:r>
                <a:rPr lang="et-EE" sz="1050" i="0" dirty="0">
                  <a:solidFill>
                    <a:schemeClr val="tx2"/>
                  </a:solidFill>
                </a:rPr>
                <a:t>HEALTH </a:t>
              </a:r>
              <a:br>
                <a:rPr lang="et-EE" sz="1050" i="0" dirty="0">
                  <a:solidFill>
                    <a:schemeClr val="tx2"/>
                  </a:solidFill>
                </a:rPr>
              </a:br>
              <a:r>
                <a:rPr lang="et-EE" sz="1050" i="0" dirty="0">
                  <a:solidFill>
                    <a:schemeClr val="tx2"/>
                  </a:solidFill>
                </a:rPr>
                <a:t>INFORMATION </a:t>
              </a:r>
              <a:br>
                <a:rPr lang="et-EE" sz="1050" i="0" dirty="0">
                  <a:solidFill>
                    <a:schemeClr val="tx2"/>
                  </a:solidFill>
                </a:rPr>
              </a:br>
              <a:r>
                <a:rPr lang="et-EE" sz="1050" dirty="0" smtClean="0">
                  <a:solidFill>
                    <a:schemeClr val="tx2"/>
                  </a:solidFill>
                </a:rPr>
                <a:t>EXCHANGE PLATFORM</a:t>
              </a:r>
              <a:r>
                <a:rPr lang="et-EE" sz="1050" i="0" dirty="0">
                  <a:solidFill>
                    <a:schemeClr val="tx2"/>
                  </a:solidFill>
                </a:rPr>
                <a:t/>
              </a:r>
              <a:br>
                <a:rPr lang="et-EE" sz="1050" i="0" dirty="0">
                  <a:solidFill>
                    <a:schemeClr val="tx2"/>
                  </a:solidFill>
                </a:rPr>
              </a:br>
              <a:r>
                <a:rPr lang="et-EE" sz="1050" i="0" dirty="0" smtClean="0">
                  <a:solidFill>
                    <a:schemeClr val="tx2"/>
                  </a:solidFill>
                </a:rPr>
                <a:t>2008 </a:t>
              </a:r>
              <a:r>
                <a:rPr lang="et-EE" sz="1050" i="0" dirty="0" smtClean="0">
                  <a:solidFill>
                    <a:schemeClr val="tx2"/>
                  </a:solidFill>
                </a:rPr>
                <a:t>December</a:t>
              </a:r>
              <a:endParaRPr lang="en-US" sz="1050" i="0" dirty="0">
                <a:solidFill>
                  <a:srgbClr val="000099"/>
                </a:solidFill>
              </a:endParaRPr>
            </a:p>
          </p:txBody>
        </p:sp>
        <p:sp>
          <p:nvSpPr>
            <p:cNvPr id="26" name="AutoShape 31"/>
            <p:cNvSpPr>
              <a:spLocks noChangeArrowheads="1"/>
            </p:cNvSpPr>
            <p:nvPr/>
          </p:nvSpPr>
          <p:spPr bwMode="auto">
            <a:xfrm>
              <a:off x="5500899" y="4001083"/>
              <a:ext cx="1357674" cy="1642495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t-EE" sz="1050" i="0" dirty="0">
                  <a:solidFill>
                    <a:schemeClr val="tx2"/>
                  </a:solidFill>
                </a:rPr>
                <a:t>PRESCRIPTION </a:t>
              </a:r>
              <a:br>
                <a:rPr lang="et-EE" sz="1050" i="0" dirty="0">
                  <a:solidFill>
                    <a:schemeClr val="tx2"/>
                  </a:solidFill>
                </a:rPr>
              </a:br>
              <a:r>
                <a:rPr lang="et-EE" sz="1050" i="0" dirty="0">
                  <a:solidFill>
                    <a:schemeClr val="tx2"/>
                  </a:solidFill>
                </a:rPr>
                <a:t>CENTRE</a:t>
              </a:r>
            </a:p>
            <a:p>
              <a:pPr>
                <a:lnSpc>
                  <a:spcPct val="100000"/>
                </a:lnSpc>
                <a:defRPr/>
              </a:pPr>
              <a:r>
                <a:rPr lang="et-EE" sz="1050" i="0" dirty="0">
                  <a:solidFill>
                    <a:schemeClr val="tx2"/>
                  </a:solidFill>
                </a:rPr>
                <a:t>2010 </a:t>
              </a:r>
              <a:r>
                <a:rPr lang="et-EE" sz="1050" i="0" dirty="0" smtClean="0">
                  <a:solidFill>
                    <a:schemeClr val="tx2"/>
                  </a:solidFill>
                </a:rPr>
                <a:t>January</a:t>
              </a:r>
              <a:endParaRPr lang="en-US" sz="1050" i="0" dirty="0">
                <a:solidFill>
                  <a:srgbClr val="000099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4571904" y="4000418"/>
              <a:ext cx="2857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000737" y="4000418"/>
              <a:ext cx="2857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ube 28"/>
            <p:cNvSpPr/>
            <p:nvPr/>
          </p:nvSpPr>
          <p:spPr>
            <a:xfrm>
              <a:off x="1571325" y="4215032"/>
              <a:ext cx="1000748" cy="1428546"/>
            </a:xfrm>
            <a:prstGeom prst="cube">
              <a:avLst>
                <a:gd name="adj" fmla="val 639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t-EE" sz="1050" i="0" dirty="0">
                  <a:solidFill>
                    <a:schemeClr val="tx2"/>
                  </a:solidFill>
                </a:rPr>
                <a:t>PATIENT PORTAL</a:t>
              </a:r>
              <a:br>
                <a:rPr lang="et-EE" sz="1050" i="0" dirty="0">
                  <a:solidFill>
                    <a:schemeClr val="tx2"/>
                  </a:solidFill>
                </a:rPr>
              </a:br>
              <a:r>
                <a:rPr lang="et-EE" sz="1050" i="0" dirty="0">
                  <a:solidFill>
                    <a:schemeClr val="tx2"/>
                  </a:solidFill>
                </a:rPr>
                <a:t>2009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1928845" y="4000418"/>
              <a:ext cx="2857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ube 30"/>
            <p:cNvSpPr/>
            <p:nvPr/>
          </p:nvSpPr>
          <p:spPr>
            <a:xfrm>
              <a:off x="2785551" y="4215032"/>
              <a:ext cx="1000748" cy="713609"/>
            </a:xfrm>
            <a:prstGeom prst="cube">
              <a:avLst>
                <a:gd name="adj" fmla="val 639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t-EE" sz="1050" i="0" dirty="0" smtClean="0">
                  <a:solidFill>
                    <a:schemeClr val="tx2"/>
                  </a:solidFill>
                </a:rPr>
                <a:t>X-ROAD </a:t>
              </a:r>
              <a:r>
                <a:rPr lang="et-EE" sz="1050" i="0" dirty="0">
                  <a:solidFill>
                    <a:schemeClr val="tx2"/>
                  </a:solidFill>
                </a:rPr>
                <a:t>GATEWAY SERVICE</a:t>
              </a:r>
              <a:br>
                <a:rPr lang="et-EE" sz="1050" i="0" dirty="0">
                  <a:solidFill>
                    <a:schemeClr val="tx2"/>
                  </a:solidFill>
                </a:rPr>
              </a:br>
              <a:r>
                <a:rPr lang="et-EE" sz="1050" i="0" dirty="0">
                  <a:solidFill>
                    <a:schemeClr val="tx2"/>
                  </a:solidFill>
                </a:rPr>
                <a:t>2009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3143071" y="4000418"/>
              <a:ext cx="2857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"/>
          <p:cNvGrpSpPr/>
          <p:nvPr/>
        </p:nvGrpSpPr>
        <p:grpSpPr>
          <a:xfrm>
            <a:off x="105408" y="3878660"/>
            <a:ext cx="8892480" cy="864096"/>
            <a:chOff x="179512" y="3789040"/>
            <a:chExt cx="8892480" cy="864096"/>
          </a:xfrm>
        </p:grpSpPr>
        <p:sp>
          <p:nvSpPr>
            <p:cNvPr id="33" name="Oval 32"/>
            <p:cNvSpPr/>
            <p:nvPr/>
          </p:nvSpPr>
          <p:spPr>
            <a:xfrm>
              <a:off x="179512" y="3789040"/>
              <a:ext cx="8892480" cy="86409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15616" y="4022480"/>
              <a:ext cx="7272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t-EE" dirty="0" smtClean="0">
                  <a:latin typeface="+mn-lt"/>
                </a:rPr>
                <a:t>Secure data exchange layer provided by the state</a:t>
              </a:r>
              <a:endParaRPr lang="en-GB" dirty="0">
                <a:latin typeface="+mn-lt"/>
              </a:endParaRPr>
            </a:p>
          </p:txBody>
        </p:sp>
      </p:grpSp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2245260" y="1272898"/>
            <a:ext cx="742564" cy="2568876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wrap="none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t-EE" sz="1050" dirty="0" smtClean="0">
                <a:solidFill>
                  <a:schemeClr val="tx2"/>
                </a:solidFill>
              </a:rPr>
              <a:t>QUALITY REGISTERS.</a:t>
            </a:r>
          </a:p>
          <a:p>
            <a:pPr>
              <a:lnSpc>
                <a:spcPct val="100000"/>
              </a:lnSpc>
              <a:defRPr/>
            </a:pPr>
            <a:r>
              <a:rPr lang="et-EE" sz="1050" i="0" dirty="0" smtClean="0">
                <a:solidFill>
                  <a:schemeClr val="tx2"/>
                </a:solidFill>
              </a:rPr>
              <a:t>Cancer. </a:t>
            </a:r>
            <a:r>
              <a:rPr lang="et-EE" sz="1050" dirty="0" smtClean="0">
                <a:solidFill>
                  <a:schemeClr val="tx2"/>
                </a:solidFill>
              </a:rPr>
              <a:t>HIV. Myocardial infarction. </a:t>
            </a:r>
          </a:p>
          <a:p>
            <a:pPr>
              <a:lnSpc>
                <a:spcPct val="100000"/>
              </a:lnSpc>
              <a:defRPr/>
            </a:pPr>
            <a:r>
              <a:rPr lang="et-EE" sz="1050" dirty="0" smtClean="0">
                <a:solidFill>
                  <a:schemeClr val="tx2"/>
                </a:solidFill>
              </a:rPr>
              <a:t>Tuberculosis. Etc.</a:t>
            </a:r>
            <a:endParaRPr lang="en-US" sz="1100" i="0" dirty="0">
              <a:solidFill>
                <a:schemeClr val="tx2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rot="5400000">
            <a:off x="2498431" y="3974449"/>
            <a:ext cx="265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35897" cy="4293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711051"/>
            <a:ext cx="6865615" cy="3860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713" y="2759405"/>
            <a:ext cx="7274035" cy="40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3669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12776"/>
            <a:ext cx="7524328" cy="4824536"/>
          </a:xfrm>
          <a:solidFill>
            <a:srgbClr val="FFFFFF">
              <a:alpha val="82000"/>
            </a:srgbClr>
          </a:solidFill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t-EE" dirty="0" smtClean="0">
                <a:latin typeface="+mj-lt"/>
                <a:cs typeface="Calibri" pitchFamily="34" charset="0"/>
              </a:rPr>
              <a:t>Clear governacne of Estonian e-health services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t-EE" sz="2400" dirty="0" smtClean="0">
                <a:latin typeface="+mj-lt"/>
                <a:cs typeface="Calibri" pitchFamily="34" charset="0"/>
              </a:rPr>
              <a:t>Estonian E-Health Foundation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t-EE" dirty="0" smtClean="0">
                <a:latin typeface="+mj-lt"/>
                <a:cs typeface="Calibri" pitchFamily="34" charset="0"/>
              </a:rPr>
              <a:t>Legal clarity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t-EE" dirty="0" smtClean="0">
                <a:latin typeface="+mj-lt"/>
                <a:cs typeface="Calibri" pitchFamily="34" charset="0"/>
              </a:rPr>
              <a:t>Mature ecosystem for e-services in Estonia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t-EE" sz="2400" dirty="0" smtClean="0">
                <a:latin typeface="+mj-lt"/>
                <a:cs typeface="Calibri" pitchFamily="34" charset="0"/>
              </a:rPr>
              <a:t>Secure data exchange platform provided by the state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t-EE" sz="2400" dirty="0" smtClean="0">
                <a:latin typeface="+mj-lt"/>
                <a:cs typeface="Calibri" pitchFamily="34" charset="0"/>
              </a:rPr>
              <a:t>Established on-line identification methods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r>
              <a:rPr lang="et-EE" dirty="0" smtClean="0">
                <a:latin typeface="+mj-lt"/>
                <a:cs typeface="Calibri" pitchFamily="34" charset="0"/>
              </a:rPr>
              <a:t>ID-card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r>
              <a:rPr lang="et-EE" dirty="0" smtClean="0">
                <a:latin typeface="+mj-lt"/>
                <a:cs typeface="Calibri" pitchFamily="34" charset="0"/>
              </a:rPr>
              <a:t>Mobile-ID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t-EE" dirty="0" smtClean="0">
                <a:latin typeface="+mj-lt"/>
                <a:cs typeface="Calibri" pitchFamily="34" charset="0"/>
              </a:rPr>
              <a:t>Agreement about access rights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t-EE" dirty="0" smtClean="0">
                <a:latin typeface="+mj-lt"/>
                <a:cs typeface="Calibri" pitchFamily="34" charset="0"/>
              </a:rPr>
              <a:t>Standardization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t-EE" sz="2800" dirty="0" smtClean="0">
                <a:latin typeface="+mj-lt"/>
                <a:cs typeface="Calibri" pitchFamily="34" charset="0"/>
              </a:rPr>
              <a:t>Medical data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t-EE" sz="2800" dirty="0" smtClean="0">
                <a:latin typeface="+mj-lt"/>
                <a:cs typeface="Calibri" pitchFamily="34" charset="0"/>
              </a:rPr>
              <a:t>Data exchange </a:t>
            </a:r>
            <a:endParaRPr lang="en-GB" sz="2800" dirty="0" smtClean="0">
              <a:latin typeface="+mj-lt"/>
              <a:cs typeface="Calibri" pitchFamily="34" charset="0"/>
            </a:endParaRPr>
          </a:p>
          <a:p>
            <a:endParaRPr lang="en-GB" dirty="0">
              <a:latin typeface="+mj-lt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156992" y="0"/>
            <a:ext cx="5987008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t-EE" sz="3200" b="1" dirty="0" smtClean="0">
                <a:solidFill>
                  <a:srgbClr val="990033"/>
                </a:solidFill>
                <a:latin typeface="HelveticaNeueLT Std"/>
                <a:cs typeface="Calibri" pitchFamily="34" charset="0"/>
              </a:rPr>
              <a:t>Main drivers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HelveticaNeueLT Std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52736"/>
            <a:ext cx="7848872" cy="5616624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t-EE" sz="2800" dirty="0" smtClean="0"/>
              <a:t>Nation-wide health information system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t-EE" sz="2600" dirty="0" smtClean="0"/>
              <a:t>Available documents</a:t>
            </a:r>
          </a:p>
          <a:p>
            <a:pPr lvl="2">
              <a:lnSpc>
                <a:spcPct val="80000"/>
              </a:lnSpc>
              <a:buFontTx/>
              <a:buChar char="•"/>
              <a:defRPr/>
            </a:pPr>
            <a:r>
              <a:rPr lang="en-US" sz="2600" dirty="0" smtClean="0"/>
              <a:t>Medical </a:t>
            </a:r>
            <a:r>
              <a:rPr lang="et-EE" sz="2600" dirty="0" smtClean="0"/>
              <a:t>files</a:t>
            </a:r>
          </a:p>
          <a:p>
            <a:pPr lvl="3">
              <a:lnSpc>
                <a:spcPct val="80000"/>
              </a:lnSpc>
              <a:buFontTx/>
              <a:buChar char="•"/>
              <a:defRPr/>
            </a:pPr>
            <a:r>
              <a:rPr lang="et-EE" sz="2400" dirty="0" smtClean="0"/>
              <a:t>Time critical data (allergy, chronic diseases)</a:t>
            </a:r>
          </a:p>
          <a:p>
            <a:pPr lvl="3">
              <a:lnSpc>
                <a:spcPct val="80000"/>
              </a:lnSpc>
              <a:buFontTx/>
              <a:buChar char="•"/>
              <a:defRPr/>
            </a:pPr>
            <a:r>
              <a:rPr lang="et-EE" sz="2400" dirty="0" smtClean="0"/>
              <a:t>General practitioners and hospital visits</a:t>
            </a:r>
          </a:p>
          <a:p>
            <a:pPr lvl="3">
              <a:lnSpc>
                <a:spcPct val="80000"/>
              </a:lnSpc>
              <a:buFontTx/>
              <a:buChar char="•"/>
              <a:defRPr/>
            </a:pPr>
            <a:r>
              <a:rPr lang="et-EE" sz="2400" dirty="0" smtClean="0"/>
              <a:t>Summary of ambulatory and stationary case</a:t>
            </a:r>
          </a:p>
          <a:p>
            <a:pPr lvl="3">
              <a:lnSpc>
                <a:spcPct val="80000"/>
              </a:lnSpc>
              <a:buFontTx/>
              <a:buChar char="•"/>
              <a:defRPr/>
            </a:pPr>
            <a:r>
              <a:rPr lang="et-EE" sz="2400" dirty="0" smtClean="0"/>
              <a:t>Link to medical images</a:t>
            </a:r>
          </a:p>
          <a:p>
            <a:pPr lvl="3">
              <a:lnSpc>
                <a:spcPct val="80000"/>
              </a:lnSpc>
              <a:buFontTx/>
              <a:buChar char="•"/>
              <a:defRPr/>
            </a:pPr>
            <a:r>
              <a:rPr lang="et-EE" sz="2400" dirty="0" smtClean="0"/>
              <a:t>Referral letter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t-EE" sz="2800" dirty="0" smtClean="0"/>
              <a:t>ePrescription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t-EE" sz="2800" dirty="0" smtClean="0"/>
              <a:t>Digital images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t-EE" dirty="0" smtClean="0"/>
              <a:t>Available all over the county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t-EE" sz="2800" dirty="0" smtClean="0"/>
              <a:t>eReferral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t-EE" sz="2800" dirty="0" smtClean="0"/>
              <a:t>eAmbulance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t-EE" dirty="0" smtClean="0"/>
              <a:t>Drug-drug interaction service</a:t>
            </a:r>
            <a:endParaRPr lang="et-EE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t-EE" dirty="0" smtClean="0"/>
              <a:t>Cross-sectoral services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t-EE" dirty="0" smtClean="0"/>
              <a:t>Health declaration for d</a:t>
            </a:r>
            <a:r>
              <a:rPr lang="et-EE" sz="2600" dirty="0" smtClean="0"/>
              <a:t>river licence exchange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t-EE" dirty="0" smtClean="0"/>
              <a:t>Working incapacity assertion</a:t>
            </a:r>
            <a:endParaRPr lang="en-GB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156992" y="0"/>
            <a:ext cx="5987008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t-EE" sz="3200" b="1" dirty="0" smtClean="0">
                <a:solidFill>
                  <a:srgbClr val="990033"/>
                </a:solidFill>
                <a:latin typeface="HelveticaNeueLT Std"/>
              </a:rPr>
              <a:t>eHealth services in Estonia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HelveticaNeueLT St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6683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8208912" cy="5544616"/>
          </a:xfrm>
          <a:solidFill>
            <a:srgbClr val="FFFFFF">
              <a:alpha val="92000"/>
            </a:srgbClr>
          </a:solidFill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The Health </a:t>
            </a:r>
            <a:r>
              <a:rPr lang="et-EE" sz="2400" dirty="0" smtClean="0">
                <a:cs typeface="Calibri" pitchFamily="34" charset="0"/>
              </a:rPr>
              <a:t>Services Organisation </a:t>
            </a:r>
            <a:r>
              <a:rPr lang="en-GB" sz="2400" dirty="0" smtClean="0">
                <a:cs typeface="Calibri" pitchFamily="34" charset="0"/>
              </a:rPr>
              <a:t>Act regulates the development and maintenance of the health information system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800" dirty="0" smtClean="0">
                <a:cs typeface="Calibri" pitchFamily="34" charset="0"/>
              </a:rPr>
              <a:t>Lay down the necessary requirements to the patient, health service provider,</a:t>
            </a:r>
            <a:r>
              <a:rPr lang="et-EE" sz="1800" dirty="0" smtClean="0">
                <a:cs typeface="Calibri" pitchFamily="34" charset="0"/>
              </a:rPr>
              <a:t> </a:t>
            </a:r>
            <a:r>
              <a:rPr lang="en-GB" sz="1800" dirty="0" smtClean="0">
                <a:cs typeface="Calibri" pitchFamily="34" charset="0"/>
              </a:rPr>
              <a:t>document standards</a:t>
            </a:r>
            <a:r>
              <a:rPr lang="et-EE" sz="1800" dirty="0" smtClean="0">
                <a:cs typeface="Calibri" pitchFamily="34" charset="0"/>
              </a:rPr>
              <a:t>,</a:t>
            </a:r>
            <a:r>
              <a:rPr lang="en-GB" sz="1800" dirty="0" smtClean="0">
                <a:cs typeface="Calibri" pitchFamily="34" charset="0"/>
              </a:rPr>
              <a:t> etc</a:t>
            </a:r>
            <a:r>
              <a:rPr lang="et-EE" sz="1800" dirty="0" smtClean="0">
                <a:cs typeface="Calibri" pitchFamily="34" charset="0"/>
              </a:rPr>
              <a:t>.</a:t>
            </a:r>
            <a:endParaRPr lang="en-GB" sz="1800" dirty="0" smtClean="0">
              <a:cs typeface="Calibr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All healthcare providers must send </a:t>
            </a:r>
            <a:r>
              <a:rPr lang="et-EE" sz="2400" dirty="0" smtClean="0">
                <a:cs typeface="Calibri" pitchFamily="34" charset="0"/>
              </a:rPr>
              <a:t>certain health </a:t>
            </a:r>
            <a:r>
              <a:rPr lang="en-GB" sz="2400" dirty="0" smtClean="0">
                <a:cs typeface="Calibri" pitchFamily="34" charset="0"/>
              </a:rPr>
              <a:t>data to </a:t>
            </a:r>
            <a:r>
              <a:rPr lang="et-EE" sz="2400" dirty="0" smtClean="0">
                <a:cs typeface="Calibri" pitchFamily="34" charset="0"/>
              </a:rPr>
              <a:t>national HIS</a:t>
            </a:r>
            <a:endParaRPr lang="en-GB" sz="2400" dirty="0" smtClean="0">
              <a:cs typeface="Calibri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t-EE" sz="2400" dirty="0" smtClean="0">
                <a:cs typeface="Calibri" pitchFamily="34" charset="0"/>
              </a:rPr>
              <a:t>The set of documents is defined b</a:t>
            </a:r>
            <a:r>
              <a:rPr lang="en-GB" sz="2400" dirty="0" smtClean="0">
                <a:cs typeface="Calibri" pitchFamily="34" charset="0"/>
              </a:rPr>
              <a:t>y the law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Access only to licensed medical professionals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The attending doctor concept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Patient has the right to close own data (</a:t>
            </a:r>
            <a:r>
              <a:rPr lang="en-GB" sz="2400" i="1" dirty="0" smtClean="0">
                <a:cs typeface="Calibri" pitchFamily="34" charset="0"/>
              </a:rPr>
              <a:t>opt out</a:t>
            </a:r>
            <a:r>
              <a:rPr lang="en-GB" sz="2400" dirty="0" smtClean="0">
                <a:cs typeface="Calibri" pitchFamily="34" charset="0"/>
              </a:rPr>
              <a:t>)</a:t>
            </a:r>
            <a:endParaRPr lang="et-EE" sz="2400" dirty="0" smtClean="0">
              <a:cs typeface="Calibr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The ethical committee was created to lead the discussions of patients´ rights and to select the proper system for the HI</a:t>
            </a:r>
            <a:r>
              <a:rPr lang="et-EE" sz="2400" dirty="0" smtClean="0">
                <a:cs typeface="Calibri" pitchFamily="34" charset="0"/>
              </a:rPr>
              <a:t>E platform</a:t>
            </a:r>
            <a:endParaRPr lang="en-GB" sz="2400" dirty="0" smtClean="0">
              <a:cs typeface="Calibr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Citizen can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Access their own data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Declare intentions and preferences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Monitor logs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156992" y="0"/>
            <a:ext cx="5987008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n-GB" sz="3200" b="1" dirty="0" smtClean="0">
                <a:solidFill>
                  <a:srgbClr val="990033"/>
                </a:solidFill>
                <a:latin typeface="HelveticaNeueLT Std"/>
                <a:cs typeface="Calibri" pitchFamily="34" charset="0"/>
              </a:rPr>
              <a:t>Legal environment of eHealth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HelveticaNeueLT Std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28800"/>
            <a:ext cx="7452320" cy="4536504"/>
          </a:xfrm>
          <a:solidFill>
            <a:srgbClr val="FFFFFF">
              <a:alpha val="75000"/>
            </a:srgbClr>
          </a:solidFill>
        </p:spPr>
        <p:txBody>
          <a:bodyPr>
            <a:noAutofit/>
          </a:bodyPr>
          <a:lstStyle/>
          <a:p>
            <a:r>
              <a:rPr lang="en-GB" sz="2400" dirty="0" smtClean="0">
                <a:cs typeface="Calibri" pitchFamily="34" charset="0"/>
              </a:rPr>
              <a:t>The access to </a:t>
            </a:r>
            <a:r>
              <a:rPr lang="et-EE" sz="2400" dirty="0" smtClean="0">
                <a:cs typeface="Calibri" pitchFamily="34" charset="0"/>
              </a:rPr>
              <a:t>E</a:t>
            </a:r>
            <a:r>
              <a:rPr lang="en-GB" sz="2400" dirty="0" smtClean="0">
                <a:cs typeface="Calibri" pitchFamily="34" charset="0"/>
              </a:rPr>
              <a:t>HI</a:t>
            </a:r>
            <a:r>
              <a:rPr lang="et-EE" sz="2400" dirty="0">
                <a:cs typeface="Calibri" pitchFamily="34" charset="0"/>
              </a:rPr>
              <a:t>S</a:t>
            </a:r>
            <a:r>
              <a:rPr lang="en-GB" sz="2400" dirty="0" smtClean="0">
                <a:cs typeface="Calibri" pitchFamily="34" charset="0"/>
              </a:rPr>
              <a:t> </a:t>
            </a:r>
            <a:r>
              <a:rPr lang="en-GB" sz="2400" dirty="0" smtClean="0">
                <a:cs typeface="Calibri" pitchFamily="34" charset="0"/>
              </a:rPr>
              <a:t>is secured by using </a:t>
            </a:r>
            <a:r>
              <a:rPr lang="et-EE" sz="2400" dirty="0" smtClean="0">
                <a:cs typeface="Calibri" pitchFamily="34" charset="0"/>
              </a:rPr>
              <a:t>two level security check:</a:t>
            </a:r>
          </a:p>
          <a:p>
            <a:pPr lvl="1"/>
            <a:r>
              <a:rPr lang="et-EE" sz="2200" dirty="0" smtClean="0">
                <a:cs typeface="Calibri" pitchFamily="34" charset="0"/>
              </a:rPr>
              <a:t>E</a:t>
            </a:r>
            <a:r>
              <a:rPr lang="en-GB" sz="2200" dirty="0" err="1" smtClean="0">
                <a:cs typeface="Calibri" pitchFamily="34" charset="0"/>
              </a:rPr>
              <a:t>lectronic</a:t>
            </a:r>
            <a:r>
              <a:rPr lang="en-GB" sz="2200" dirty="0" smtClean="0">
                <a:cs typeface="Calibri" pitchFamily="34" charset="0"/>
              </a:rPr>
              <a:t> </a:t>
            </a:r>
            <a:r>
              <a:rPr lang="en-GB" sz="2200" dirty="0" smtClean="0">
                <a:cs typeface="Calibri" pitchFamily="34" charset="0"/>
              </a:rPr>
              <a:t>identity card </a:t>
            </a:r>
            <a:r>
              <a:rPr lang="en-GB" sz="2200" dirty="0" smtClean="0">
                <a:cs typeface="Calibri" pitchFamily="34" charset="0"/>
              </a:rPr>
              <a:t>(</a:t>
            </a:r>
            <a:r>
              <a:rPr lang="et-EE" sz="2200" dirty="0" smtClean="0">
                <a:cs typeface="Calibri" pitchFamily="34" charset="0"/>
              </a:rPr>
              <a:t>compulsory </a:t>
            </a:r>
            <a:r>
              <a:rPr lang="en-GB" sz="2200" dirty="0" smtClean="0">
                <a:cs typeface="Calibri" pitchFamily="34" charset="0"/>
              </a:rPr>
              <a:t>ID-card issued </a:t>
            </a:r>
            <a:r>
              <a:rPr lang="en-GB" sz="2200" dirty="0" smtClean="0">
                <a:cs typeface="Calibri" pitchFamily="34" charset="0"/>
              </a:rPr>
              <a:t>by the </a:t>
            </a:r>
            <a:r>
              <a:rPr lang="en-GB" sz="2200" dirty="0" smtClean="0">
                <a:cs typeface="Calibri" pitchFamily="34" charset="0"/>
              </a:rPr>
              <a:t>state</a:t>
            </a:r>
            <a:r>
              <a:rPr lang="et-EE" sz="2200" dirty="0" smtClean="0">
                <a:cs typeface="Calibri" pitchFamily="34" charset="0"/>
              </a:rPr>
              <a:t>)</a:t>
            </a:r>
          </a:p>
          <a:p>
            <a:pPr lvl="1"/>
            <a:r>
              <a:rPr lang="et-EE" sz="2200" dirty="0" smtClean="0">
                <a:cs typeface="Calibri" pitchFamily="34" charset="0"/>
              </a:rPr>
              <a:t>Mobile-ID</a:t>
            </a:r>
            <a:r>
              <a:rPr lang="en-GB" sz="2200" dirty="0" smtClean="0">
                <a:cs typeface="Calibri" pitchFamily="34" charset="0"/>
              </a:rPr>
              <a:t> </a:t>
            </a:r>
            <a:endParaRPr lang="et-EE" sz="2200" dirty="0" smtClean="0">
              <a:cs typeface="Calibri" pitchFamily="34" charset="0"/>
            </a:endParaRPr>
          </a:p>
          <a:p>
            <a:r>
              <a:rPr lang="en-GB" sz="2400" dirty="0" smtClean="0">
                <a:cs typeface="Calibri" pitchFamily="34" charset="0"/>
              </a:rPr>
              <a:t>ID-card is a compulsory</a:t>
            </a:r>
            <a:r>
              <a:rPr lang="et-EE" sz="2400" dirty="0" smtClean="0">
                <a:cs typeface="Calibri" pitchFamily="34" charset="0"/>
              </a:rPr>
              <a:t> and primary</a:t>
            </a:r>
            <a:r>
              <a:rPr lang="en-GB" sz="2400" dirty="0" smtClean="0">
                <a:cs typeface="Calibri" pitchFamily="34" charset="0"/>
              </a:rPr>
              <a:t> document for the purposes of personal identification in Estonia</a:t>
            </a:r>
            <a:endParaRPr lang="et-EE" sz="2400" dirty="0" smtClean="0">
              <a:cs typeface="Calibri" pitchFamily="34" charset="0"/>
            </a:endParaRPr>
          </a:p>
          <a:p>
            <a:r>
              <a:rPr lang="en-GB" sz="2400" dirty="0" smtClean="0">
                <a:cs typeface="Calibri" pitchFamily="34" charset="0"/>
              </a:rPr>
              <a:t>All attempts to view health care data are monitored both by patients and Estonian </a:t>
            </a:r>
            <a:r>
              <a:rPr lang="et-EE" sz="2400" dirty="0" smtClean="0">
                <a:cs typeface="Calibri" pitchFamily="34" charset="0"/>
              </a:rPr>
              <a:t>eH</a:t>
            </a:r>
            <a:r>
              <a:rPr lang="en-GB" sz="2400" dirty="0" err="1" smtClean="0">
                <a:cs typeface="Calibri" pitchFamily="34" charset="0"/>
              </a:rPr>
              <a:t>ealth</a:t>
            </a:r>
            <a:r>
              <a:rPr lang="en-GB" sz="2400" dirty="0" smtClean="0">
                <a:cs typeface="Calibri" pitchFamily="34" charset="0"/>
              </a:rPr>
              <a:t> Foundation</a:t>
            </a:r>
            <a:r>
              <a:rPr lang="et-EE" sz="2400" dirty="0" smtClean="0">
                <a:cs typeface="Calibri" pitchFamily="34" charset="0"/>
              </a:rPr>
              <a:t> </a:t>
            </a:r>
          </a:p>
          <a:p>
            <a:r>
              <a:rPr lang="et-EE" sz="2400" dirty="0" smtClean="0">
                <a:cs typeface="Calibri" pitchFamily="34" charset="0"/>
              </a:rPr>
              <a:t>I</a:t>
            </a:r>
            <a:r>
              <a:rPr lang="en-GB" sz="2400" dirty="0" smtClean="0">
                <a:cs typeface="Calibri" pitchFamily="34" charset="0"/>
              </a:rPr>
              <a:t>n case of the suspicions of the unlawful access to the data the necessary actions are taken immediately</a:t>
            </a:r>
            <a:endParaRPr lang="et-EE" sz="2400" dirty="0" smtClean="0">
              <a:cs typeface="Calibri" pitchFamily="34" charset="0"/>
            </a:endParaRPr>
          </a:p>
          <a:p>
            <a:endParaRPr lang="et-EE" sz="2400" dirty="0"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156992" y="269776"/>
            <a:ext cx="5987008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t-EE" sz="3200" b="1" dirty="0" smtClean="0">
                <a:solidFill>
                  <a:srgbClr val="990033"/>
                </a:solidFill>
                <a:latin typeface="HelveticaNeueLT Std"/>
                <a:cs typeface="Calibri" pitchFamily="34" charset="0"/>
              </a:rPr>
              <a:t>Security and electronic authentication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HelveticaNeueLT St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3579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988840"/>
            <a:ext cx="7316490" cy="4248472"/>
          </a:xfrm>
          <a:solidFill>
            <a:srgbClr val="FFFFFF">
              <a:alpha val="75000"/>
            </a:srgbClr>
          </a:solidFill>
        </p:spPr>
        <p:txBody>
          <a:bodyPr/>
          <a:lstStyle/>
          <a:p>
            <a:r>
              <a:rPr lang="et-EE" b="1" dirty="0"/>
              <a:t>23 343 302</a:t>
            </a:r>
            <a:r>
              <a:rPr lang="et-EE" dirty="0" smtClean="0"/>
              <a:t> </a:t>
            </a:r>
            <a:r>
              <a:rPr lang="et-EE" dirty="0" smtClean="0"/>
              <a:t>million medical documents</a:t>
            </a:r>
          </a:p>
          <a:p>
            <a:pPr lvl="1"/>
            <a:r>
              <a:rPr lang="et-EE" dirty="0" smtClean="0"/>
              <a:t>14 different documents</a:t>
            </a:r>
          </a:p>
          <a:p>
            <a:r>
              <a:rPr lang="et-EE" dirty="0" smtClean="0"/>
              <a:t>Health information about  </a:t>
            </a:r>
            <a:r>
              <a:rPr lang="et-EE" dirty="0"/>
              <a:t>1 463 401</a:t>
            </a:r>
            <a:r>
              <a:rPr lang="et-EE" dirty="0" smtClean="0"/>
              <a:t> </a:t>
            </a:r>
            <a:r>
              <a:rPr lang="et-EE" dirty="0" smtClean="0"/>
              <a:t>million inhabitants </a:t>
            </a:r>
            <a:r>
              <a:rPr lang="et-EE" sz="2400" dirty="0" smtClean="0"/>
              <a:t>(Estonia has 1 320 000 million inhabitants)</a:t>
            </a:r>
            <a:endParaRPr lang="et-EE" dirty="0" smtClean="0"/>
          </a:p>
          <a:p>
            <a:r>
              <a:rPr lang="et-EE" dirty="0" smtClean="0"/>
              <a:t>Ambulatory </a:t>
            </a:r>
            <a:r>
              <a:rPr lang="et-EE" dirty="0" smtClean="0"/>
              <a:t>case summaries – </a:t>
            </a:r>
            <a:r>
              <a:rPr lang="et-EE" dirty="0"/>
              <a:t>12 100 </a:t>
            </a:r>
            <a:r>
              <a:rPr lang="et-EE" dirty="0" smtClean="0"/>
              <a:t>995 </a:t>
            </a:r>
            <a:r>
              <a:rPr lang="et-EE" dirty="0" smtClean="0"/>
              <a:t>million</a:t>
            </a:r>
            <a:endParaRPr lang="et-EE" dirty="0" smtClean="0"/>
          </a:p>
          <a:p>
            <a:r>
              <a:rPr lang="et-EE" dirty="0" smtClean="0"/>
              <a:t>Exam r</a:t>
            </a:r>
            <a:r>
              <a:rPr lang="et-EE" dirty="0" smtClean="0"/>
              <a:t>eports </a:t>
            </a:r>
            <a:r>
              <a:rPr lang="et-EE" dirty="0" smtClean="0"/>
              <a:t>– </a:t>
            </a:r>
            <a:r>
              <a:rPr lang="et-EE" dirty="0"/>
              <a:t>5 487 220</a:t>
            </a:r>
            <a:r>
              <a:rPr lang="et-EE" dirty="0" smtClean="0"/>
              <a:t> </a:t>
            </a:r>
            <a:r>
              <a:rPr lang="et-EE" dirty="0" smtClean="0"/>
              <a:t>million</a:t>
            </a:r>
          </a:p>
          <a:p>
            <a:r>
              <a:rPr lang="et-EE" dirty="0" smtClean="0"/>
              <a:t>Stationary case summaries – </a:t>
            </a:r>
            <a:r>
              <a:rPr lang="et-EE" dirty="0"/>
              <a:t>1 468 496</a:t>
            </a:r>
            <a:r>
              <a:rPr lang="et-EE" dirty="0" smtClean="0"/>
              <a:t> million</a:t>
            </a:r>
            <a:endParaRPr lang="et-EE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56992" y="269776"/>
            <a:ext cx="5987008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t-EE" sz="3200" b="1" dirty="0" smtClean="0">
                <a:solidFill>
                  <a:srgbClr val="990033"/>
                </a:solidFill>
                <a:latin typeface="HelveticaNeueLT Std"/>
                <a:cs typeface="Calibri" pitchFamily="34" charset="0"/>
              </a:rPr>
              <a:t>Current situation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HelveticaNeueLT Std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760" y="1052736"/>
            <a:ext cx="8892480" cy="2702428"/>
          </a:xfrm>
          <a:solidFill>
            <a:srgbClr val="FFFFFF">
              <a:alpha val="85000"/>
            </a:srgbClr>
          </a:solidFill>
        </p:spPr>
        <p:txBody>
          <a:bodyPr/>
          <a:lstStyle/>
          <a:p>
            <a:pPr algn="ctr"/>
            <a:r>
              <a:rPr lang="en-US" sz="3200" dirty="0" smtClean="0"/>
              <a:t>Patient </a:t>
            </a:r>
            <a:r>
              <a:rPr lang="en-US" sz="3200" dirty="0"/>
              <a:t>portal </a:t>
            </a:r>
            <a:r>
              <a:rPr lang="et-EE" sz="3200" dirty="0" smtClean="0"/>
              <a:t>/ </a:t>
            </a:r>
            <a:r>
              <a:rPr lang="en-US" sz="3200" dirty="0" smtClean="0"/>
              <a:t>Personal </a:t>
            </a:r>
            <a:r>
              <a:rPr lang="en-US" sz="3200" dirty="0"/>
              <a:t>Health </a:t>
            </a:r>
            <a:r>
              <a:rPr lang="en-US" sz="3200" dirty="0" smtClean="0"/>
              <a:t>Record Estonian </a:t>
            </a:r>
            <a:r>
              <a:rPr lang="en-US" sz="3200" dirty="0"/>
              <a:t>experience since 2007</a:t>
            </a:r>
            <a:endParaRPr lang="en-US" sz="32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31540" y="3356992"/>
            <a:ext cx="8280920" cy="1538504"/>
          </a:xfrm>
        </p:spPr>
        <p:txBody>
          <a:bodyPr/>
          <a:lstStyle/>
          <a:p>
            <a:r>
              <a:rPr lang="et-EE" sz="2200" b="1" dirty="0" smtClean="0">
                <a:solidFill>
                  <a:schemeClr val="tx1"/>
                </a:solidFill>
                <a:ea typeface="+mj-ea"/>
                <a:cs typeface="+mj-cs"/>
              </a:rPr>
              <a:t>Peeter Ross</a:t>
            </a:r>
            <a:r>
              <a:rPr lang="et-EE" sz="2200" dirty="0" smtClean="0">
                <a:solidFill>
                  <a:schemeClr val="tx1"/>
                </a:solidFill>
                <a:ea typeface="+mj-ea"/>
                <a:cs typeface="+mj-cs"/>
              </a:rPr>
              <a:t>, MD, PhD</a:t>
            </a:r>
          </a:p>
          <a:p>
            <a:r>
              <a:rPr lang="et-EE" sz="2200" dirty="0" smtClean="0">
                <a:solidFill>
                  <a:schemeClr val="tx1"/>
                </a:solidFill>
                <a:ea typeface="+mj-ea"/>
                <a:cs typeface="+mj-cs"/>
              </a:rPr>
              <a:t>Tallinn University of Technology, Estonia</a:t>
            </a:r>
          </a:p>
          <a:p>
            <a:r>
              <a:rPr lang="et-EE" sz="2200" dirty="0" smtClean="0">
                <a:ea typeface="+mj-ea"/>
                <a:cs typeface="+mj-cs"/>
              </a:rPr>
              <a:t>East </a:t>
            </a:r>
            <a:r>
              <a:rPr lang="et-EE" sz="2200" dirty="0" smtClean="0">
                <a:ea typeface="+mj-ea"/>
                <a:cs typeface="+mj-cs"/>
              </a:rPr>
              <a:t>Tallinn Central </a:t>
            </a:r>
            <a:r>
              <a:rPr lang="et-EE" sz="2200" dirty="0" smtClean="0">
                <a:ea typeface="+mj-ea"/>
                <a:cs typeface="+mj-cs"/>
              </a:rPr>
              <a:t>Hospital</a:t>
            </a:r>
            <a:endParaRPr lang="et-EE" sz="2200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r>
              <a:rPr lang="et-EE" sz="1800" dirty="0" smtClean="0"/>
              <a:t>16</a:t>
            </a:r>
            <a:r>
              <a:rPr lang="et-EE" sz="1800" dirty="0" smtClean="0">
                <a:solidFill>
                  <a:schemeClr val="tx1"/>
                </a:solidFill>
              </a:rPr>
              <a:t>.06.2016</a:t>
            </a:r>
          </a:p>
          <a:p>
            <a:endParaRPr lang="et-EE" sz="1100" dirty="0" smtClean="0">
              <a:solidFill>
                <a:schemeClr val="tx1"/>
              </a:solidFill>
            </a:endParaRPr>
          </a:p>
          <a:p>
            <a:endParaRPr lang="et-EE" sz="1100" dirty="0" smtClean="0">
              <a:solidFill>
                <a:schemeClr val="tx1"/>
              </a:solidFill>
            </a:endParaRPr>
          </a:p>
          <a:p>
            <a:r>
              <a:rPr lang="en-US" sz="1400" dirty="0" smtClean="0"/>
              <a:t>ADVISORY </a:t>
            </a:r>
            <a:r>
              <a:rPr lang="en-US" sz="1400" dirty="0"/>
              <a:t>BOARD SEMINAR OF THE MORFEUS RESEARCH </a:t>
            </a:r>
            <a:r>
              <a:rPr lang="en-US" sz="1400" dirty="0" smtClean="0"/>
              <a:t>PROJECT</a:t>
            </a:r>
            <a:endParaRPr lang="et-EE" sz="1400" dirty="0" smtClean="0"/>
          </a:p>
          <a:p>
            <a:r>
              <a:rPr lang="et-EE" sz="1400" dirty="0" smtClean="0">
                <a:solidFill>
                  <a:schemeClr val="tx1"/>
                </a:solidFill>
              </a:rPr>
              <a:t>OTANIEMI, ESPOO, FINLAND</a:t>
            </a:r>
            <a:endParaRPr lang="et-EE" sz="2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64288" y="5301208"/>
            <a:ext cx="1800200" cy="9960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HCT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959495"/>
            <a:ext cx="1179258" cy="133772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Digital Public Services: eHealth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FFFFFF">
              <a:alpha val="74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100% of Estonian General Practitioners send prescriptions electronically to pharmacists (27% in the EU)
and 72% exchange medical information electronically with other healthcare providers (36% in the EU).
Source: Benchmarking Deployment of eHealth among General Practitioners </a:t>
            </a:r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8128000" cy="4572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748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09236"/>
            <a:ext cx="8100392" cy="5040560"/>
          </a:xfrm>
          <a:solidFill>
            <a:srgbClr val="FFFFFF">
              <a:alpha val="75000"/>
            </a:srgbClr>
          </a:solidFill>
        </p:spPr>
        <p:txBody>
          <a:bodyPr/>
          <a:lstStyle/>
          <a:p>
            <a:r>
              <a:rPr lang="et-EE" sz="2200" dirty="0" smtClean="0"/>
              <a:t>L</a:t>
            </a:r>
            <a:r>
              <a:rPr lang="en-US" sz="2200" dirty="0" err="1" smtClean="0"/>
              <a:t>og</a:t>
            </a:r>
            <a:r>
              <a:rPr lang="en-US" sz="2200" dirty="0" smtClean="0"/>
              <a:t> in with ID-card or Mobile-ID</a:t>
            </a:r>
          </a:p>
          <a:p>
            <a:r>
              <a:rPr lang="et-EE" sz="2200" dirty="0" smtClean="0"/>
              <a:t>V</a:t>
            </a:r>
            <a:r>
              <a:rPr lang="en-US" sz="2200" dirty="0" err="1" smtClean="0"/>
              <a:t>iew</a:t>
            </a:r>
            <a:r>
              <a:rPr lang="en-US" sz="2200" dirty="0" smtClean="0"/>
              <a:t> and update personal data and add contact data of close relative</a:t>
            </a:r>
          </a:p>
          <a:p>
            <a:r>
              <a:rPr lang="et-EE" sz="2200" dirty="0" smtClean="0"/>
              <a:t>V</a:t>
            </a:r>
            <a:r>
              <a:rPr lang="en-US" sz="2200" dirty="0" err="1" smtClean="0"/>
              <a:t>iew</a:t>
            </a:r>
            <a:r>
              <a:rPr lang="en-US" sz="2200" dirty="0" smtClean="0"/>
              <a:t> his/her medical data (electronic health records) from health care providers</a:t>
            </a:r>
          </a:p>
          <a:p>
            <a:r>
              <a:rPr lang="et-EE" sz="2200" dirty="0" smtClean="0"/>
              <a:t>V</a:t>
            </a:r>
            <a:r>
              <a:rPr lang="en-US" sz="2200" dirty="0" err="1" smtClean="0"/>
              <a:t>iew</a:t>
            </a:r>
            <a:r>
              <a:rPr lang="en-US" sz="2200" dirty="0" smtClean="0"/>
              <a:t> electronic referral</a:t>
            </a:r>
            <a:r>
              <a:rPr lang="et-EE" sz="2200" dirty="0" smtClean="0"/>
              <a:t> letters</a:t>
            </a:r>
          </a:p>
          <a:p>
            <a:pPr marL="342900" lvl="1" indent="-342900">
              <a:buBlip>
                <a:blip r:embed="rId2"/>
              </a:buBlip>
            </a:pPr>
            <a:r>
              <a:rPr lang="en-GB" sz="2200" dirty="0"/>
              <a:t>View </a:t>
            </a:r>
            <a:r>
              <a:rPr lang="et-EE" sz="2200" dirty="0"/>
              <a:t>all </a:t>
            </a:r>
            <a:r>
              <a:rPr lang="en-GB" sz="2200" dirty="0"/>
              <a:t>electronic prescriptions</a:t>
            </a:r>
            <a:endParaRPr lang="et-EE" sz="2200" dirty="0"/>
          </a:p>
          <a:p>
            <a:r>
              <a:rPr lang="et-EE" sz="2200" dirty="0" smtClean="0"/>
              <a:t>A</a:t>
            </a:r>
            <a:r>
              <a:rPr lang="en-US" sz="2200" dirty="0" err="1" smtClean="0"/>
              <a:t>dd</a:t>
            </a:r>
            <a:r>
              <a:rPr lang="en-US" sz="2200" dirty="0" smtClean="0"/>
              <a:t> representatives for him-/herself for different actions (</a:t>
            </a:r>
            <a:r>
              <a:rPr lang="et-EE" sz="2200" dirty="0" smtClean="0"/>
              <a:t>e.g. </a:t>
            </a:r>
            <a:r>
              <a:rPr lang="en-US" sz="2200" dirty="0" smtClean="0"/>
              <a:t>buying out e-prescriptions);</a:t>
            </a:r>
          </a:p>
          <a:p>
            <a:r>
              <a:rPr lang="et-EE" sz="2200" dirty="0" smtClean="0"/>
              <a:t>M</a:t>
            </a:r>
            <a:r>
              <a:rPr lang="en-US" sz="2200" dirty="0" err="1" smtClean="0"/>
              <a:t>ake</a:t>
            </a:r>
            <a:r>
              <a:rPr lang="en-US" sz="2200" dirty="0" smtClean="0"/>
              <a:t> declarations of intent (</a:t>
            </a:r>
            <a:r>
              <a:rPr lang="et-EE" sz="2200" dirty="0" smtClean="0"/>
              <a:t>e.g. </a:t>
            </a:r>
            <a:r>
              <a:rPr lang="en-US" sz="2200" dirty="0" smtClean="0"/>
              <a:t>donation of organs);</a:t>
            </a:r>
          </a:p>
          <a:p>
            <a:r>
              <a:rPr lang="et-EE" sz="2200" dirty="0" smtClean="0"/>
              <a:t>A</a:t>
            </a:r>
            <a:r>
              <a:rPr lang="en-US" sz="2200" dirty="0" err="1" smtClean="0"/>
              <a:t>ccess</a:t>
            </a:r>
            <a:r>
              <a:rPr lang="en-US" sz="2200" dirty="0" smtClean="0"/>
              <a:t> health insurance data;</a:t>
            </a:r>
          </a:p>
          <a:p>
            <a:r>
              <a:rPr lang="et-EE" sz="2200" dirty="0" smtClean="0"/>
              <a:t>M</a:t>
            </a:r>
            <a:r>
              <a:rPr lang="en-US" sz="2200" dirty="0" smtClean="0"/>
              <a:t>ask sensitive health data for doctors or representatives;</a:t>
            </a:r>
          </a:p>
          <a:p>
            <a:pPr marL="342900" lvl="1" indent="-342900">
              <a:buBlip>
                <a:blip r:embed="rId2"/>
              </a:buBlip>
            </a:pPr>
            <a:r>
              <a:rPr lang="en-US" sz="2200" dirty="0"/>
              <a:t>Fill</a:t>
            </a:r>
            <a:r>
              <a:rPr lang="et-EE" sz="2200" dirty="0"/>
              <a:t> in</a:t>
            </a:r>
            <a:r>
              <a:rPr lang="en-US" sz="2200" dirty="0"/>
              <a:t> a health declaration form before doctors’ </a:t>
            </a:r>
            <a:r>
              <a:rPr lang="en-US" sz="2200" dirty="0" smtClean="0"/>
              <a:t>appointment</a:t>
            </a:r>
            <a:endParaRPr lang="et-EE" sz="2200" dirty="0" smtClean="0"/>
          </a:p>
          <a:p>
            <a:r>
              <a:rPr lang="et-EE" sz="2200" dirty="0" smtClean="0"/>
              <a:t>G</a:t>
            </a:r>
            <a:r>
              <a:rPr lang="en-US" sz="2200" dirty="0" smtClean="0"/>
              <a:t>et the overview from a log file of who has viewed his/her data.</a:t>
            </a:r>
          </a:p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56992" y="269776"/>
            <a:ext cx="5987008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t-EE" sz="3200" b="1" dirty="0" smtClean="0">
                <a:solidFill>
                  <a:srgbClr val="990033"/>
                </a:solidFill>
                <a:latin typeface="HelveticaNeueLT Std"/>
                <a:cs typeface="Calibri" pitchFamily="34" charset="0"/>
              </a:rPr>
              <a:t>Patient </a:t>
            </a:r>
            <a:r>
              <a:rPr lang="et-EE" sz="3200" b="1" dirty="0" smtClean="0">
                <a:solidFill>
                  <a:srgbClr val="990033"/>
                </a:solidFill>
                <a:latin typeface="HelveticaNeueLT Std"/>
                <a:cs typeface="Calibri" pitchFamily="34" charset="0"/>
              </a:rPr>
              <a:t>Portal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HelveticaNeueLT St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4838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48" name="AutoShape 4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50" name="AutoShape 6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C:\Users\Lenovo\Documents\e-tervis\PP\VAATED\digilugu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823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22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48" name="AutoShape 4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50" name="AutoShape 6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C:\Users\Lenovo\Documents\e-tervis\PP\avavaade KUMU digikog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40105"/>
            <a:ext cx="6514481" cy="689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11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48" name="AutoShape 4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50" name="AutoShape 6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2" y="269041"/>
            <a:ext cx="8604448" cy="654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05416" cy="58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205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48" name="AutoShape 4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50" name="AutoShape 6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" y="548680"/>
            <a:ext cx="91286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016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12776"/>
            <a:ext cx="7740352" cy="4464496"/>
          </a:xfrm>
          <a:solidFill>
            <a:srgbClr val="FFFFFF">
              <a:alpha val="75000"/>
            </a:srgbClr>
          </a:solidFill>
        </p:spPr>
        <p:txBody>
          <a:bodyPr/>
          <a:lstStyle/>
          <a:p>
            <a:r>
              <a:rPr lang="en-GB" sz="2400" dirty="0" smtClean="0"/>
              <a:t>Feedback from the health care providers’</a:t>
            </a:r>
            <a:r>
              <a:rPr lang="et-EE" sz="2400" dirty="0" smtClean="0"/>
              <a:t> and Estonian E-health Foundations´</a:t>
            </a:r>
            <a:r>
              <a:rPr lang="en-GB" sz="2400" dirty="0" smtClean="0"/>
              <a:t> helpdesk also shows that when patients do not have access to their health data (for example due to the upgrade of the system), they immediately contact the helpdesk</a:t>
            </a:r>
            <a:r>
              <a:rPr lang="et-EE" sz="2400" dirty="0" smtClean="0"/>
              <a:t>.</a:t>
            </a:r>
          </a:p>
          <a:p>
            <a:r>
              <a:rPr lang="et-EE" sz="2400" dirty="0" smtClean="0"/>
              <a:t>They are interested in when</a:t>
            </a:r>
            <a:r>
              <a:rPr lang="en-GB" sz="2400" dirty="0" smtClean="0"/>
              <a:t> the data will be available as they must periodically or before doctors´ appointment view their test results. </a:t>
            </a:r>
            <a:endParaRPr lang="et-EE" sz="2400" dirty="0" smtClean="0"/>
          </a:p>
          <a:p>
            <a:r>
              <a:rPr lang="en-GB" sz="2400" dirty="0" smtClean="0"/>
              <a:t>This information supports the idea that by making health data easily accessible to the patients, they will take an active role of monitoring ones´ health. </a:t>
            </a:r>
            <a:endParaRPr lang="et-EE" sz="2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56992" y="269776"/>
            <a:ext cx="5987008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t-EE" sz="3200" b="1" dirty="0" smtClean="0">
                <a:solidFill>
                  <a:srgbClr val="990033"/>
                </a:solidFill>
                <a:latin typeface="HelveticaNeueLT Std"/>
                <a:cs typeface="Calibri" pitchFamily="34" charset="0"/>
              </a:rPr>
              <a:t>Conclusions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HelveticaNeueLT St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6718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9672" y="1700808"/>
            <a:ext cx="7272808" cy="4248472"/>
          </a:xfrm>
          <a:solidFill>
            <a:srgbClr val="FFFFFF">
              <a:alpha val="75000"/>
            </a:srgbClr>
          </a:solidFill>
        </p:spPr>
        <p:txBody>
          <a:bodyPr/>
          <a:lstStyle/>
          <a:p>
            <a:r>
              <a:rPr lang="et-EE" dirty="0" smtClean="0"/>
              <a:t>ePrescription covers </a:t>
            </a:r>
            <a:r>
              <a:rPr lang="et-EE" dirty="0" smtClean="0"/>
              <a:t>98% </a:t>
            </a:r>
            <a:r>
              <a:rPr lang="et-EE" dirty="0" smtClean="0"/>
              <a:t>of issued prescriptions</a:t>
            </a:r>
          </a:p>
          <a:p>
            <a:r>
              <a:rPr lang="et-EE" dirty="0" smtClean="0"/>
              <a:t>Close to 100</a:t>
            </a:r>
            <a:r>
              <a:rPr lang="et-EE" dirty="0" smtClean="0"/>
              <a:t>% of Hospital discharge letters are digital</a:t>
            </a:r>
          </a:p>
          <a:p>
            <a:r>
              <a:rPr lang="et-EE" dirty="0" smtClean="0"/>
              <a:t>Ambulatory case summaries sending level is </a:t>
            </a:r>
            <a:r>
              <a:rPr lang="et-EE" dirty="0" smtClean="0"/>
              <a:t>high</a:t>
            </a:r>
            <a:endParaRPr lang="et-EE" dirty="0" smtClean="0"/>
          </a:p>
          <a:p>
            <a:r>
              <a:rPr lang="et-EE" dirty="0" smtClean="0"/>
              <a:t>Patient portal usage is low but increasing</a:t>
            </a:r>
          </a:p>
          <a:p>
            <a:pPr lvl="1"/>
            <a:r>
              <a:rPr lang="et-EE" sz="2400" b="1" dirty="0"/>
              <a:t>224 </a:t>
            </a:r>
            <a:r>
              <a:rPr lang="et-EE" sz="2400" b="1" dirty="0" smtClean="0"/>
              <a:t>302</a:t>
            </a:r>
            <a:r>
              <a:rPr lang="et-EE" sz="2400" dirty="0" smtClean="0"/>
              <a:t> </a:t>
            </a:r>
            <a:r>
              <a:rPr lang="et-EE" sz="2400" dirty="0" smtClean="0"/>
              <a:t>unique </a:t>
            </a:r>
            <a:r>
              <a:rPr lang="et-EE" sz="2400" dirty="0" smtClean="0"/>
              <a:t>visitors  </a:t>
            </a:r>
            <a:r>
              <a:rPr lang="et-EE" sz="2400" dirty="0" smtClean="0"/>
              <a:t>(15% </a:t>
            </a:r>
            <a:r>
              <a:rPr lang="et-EE" sz="2400" dirty="0" smtClean="0"/>
              <a:t>of </a:t>
            </a:r>
            <a:r>
              <a:rPr lang="et-EE" sz="2400" dirty="0" smtClean="0"/>
              <a:t>population</a:t>
            </a:r>
            <a:r>
              <a:rPr lang="et-EE" sz="2400" dirty="0" smtClean="0"/>
              <a:t>)</a:t>
            </a:r>
            <a:endParaRPr lang="et-EE" sz="2400" dirty="0" smtClean="0"/>
          </a:p>
          <a:p>
            <a:pPr lvl="1"/>
            <a:r>
              <a:rPr lang="et-EE" sz="2400" b="1" dirty="0"/>
              <a:t>1 463 401</a:t>
            </a:r>
            <a:r>
              <a:rPr lang="et-EE" sz="2400" dirty="0"/>
              <a:t> </a:t>
            </a:r>
            <a:r>
              <a:rPr lang="et-EE" sz="2400" dirty="0" smtClean="0"/>
              <a:t>persons </a:t>
            </a:r>
            <a:r>
              <a:rPr lang="et-EE" sz="2400" dirty="0" smtClean="0"/>
              <a:t>have documents (82% of population)</a:t>
            </a:r>
            <a:endParaRPr lang="et-EE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56992" y="269776"/>
            <a:ext cx="5987008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t-EE" sz="3200" b="1" dirty="0" smtClean="0">
                <a:solidFill>
                  <a:srgbClr val="990033"/>
                </a:solidFill>
                <a:latin typeface="HelveticaNeueLT Std"/>
                <a:cs typeface="Calibri" pitchFamily="34" charset="0"/>
              </a:rPr>
              <a:t>Acceptance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HelveticaNeueLT Std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ePrescription, Estonia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83" y="2700338"/>
            <a:ext cx="4381517" cy="2771775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/>
          </p:nvPr>
        </p:nvGraphicFramePr>
        <p:xfrm>
          <a:off x="134634" y="2828925"/>
          <a:ext cx="4627850" cy="281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2950" y="2125861"/>
            <a:ext cx="7886700" cy="631627"/>
          </a:xfrm>
        </p:spPr>
        <p:txBody>
          <a:bodyPr/>
          <a:lstStyle/>
          <a:p>
            <a:r>
              <a:rPr lang="et-EE" dirty="0" smtClean="0"/>
              <a:t>98% of prescriptions are issued in electronic form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67196218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6" y="85725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Use of eHealth platform by healthcare professionals, Estonia</a:t>
            </a:r>
            <a:endParaRPr lang="et-EE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308310" y="1628180"/>
          <a:ext cx="5434354" cy="4204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6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3375"/>
            <a:ext cx="7360940" cy="1143000"/>
          </a:xfrm>
          <a:solidFill>
            <a:srgbClr val="FFFFFF">
              <a:alpha val="24000"/>
            </a:srgbClr>
          </a:solidFill>
        </p:spPr>
        <p:txBody>
          <a:bodyPr/>
          <a:lstStyle/>
          <a:p>
            <a:pPr algn="r"/>
            <a:r>
              <a:rPr lang="et-EE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340768"/>
            <a:ext cx="7676530" cy="4968552"/>
          </a:xfrm>
          <a:solidFill>
            <a:srgbClr val="FFFFFF"/>
          </a:solidFill>
        </p:spPr>
        <p:txBody>
          <a:bodyPr/>
          <a:lstStyle/>
          <a:p>
            <a:pPr marL="342000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sz="2400" dirty="0" smtClean="0">
                <a:ea typeface="ＭＳ Ｐゴシック" charset="-128"/>
              </a:rPr>
              <a:t>Overview of patient on-line access to own medical data in different countries</a:t>
            </a:r>
          </a:p>
          <a:p>
            <a:pPr marL="342000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sz="2400" dirty="0" smtClean="0">
                <a:ea typeface="ＭＳ Ｐゴシック" charset="-128"/>
              </a:rPr>
              <a:t>Facts about Estonia</a:t>
            </a:r>
          </a:p>
          <a:p>
            <a:pPr marL="342000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sz="2400" dirty="0" smtClean="0">
                <a:ea typeface="ＭＳ Ｐゴシック" charset="-128"/>
              </a:rPr>
              <a:t>Estonian nation-wide Health Information Exchange platform</a:t>
            </a:r>
          </a:p>
          <a:p>
            <a:pPr marL="742050" lvl="1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sz="2000" dirty="0" smtClean="0">
                <a:ea typeface="ＭＳ Ｐゴシック" charset="-128"/>
              </a:rPr>
              <a:t>Main drivers</a:t>
            </a:r>
          </a:p>
          <a:p>
            <a:pPr marL="742050" lvl="1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sz="2000" dirty="0" smtClean="0">
                <a:ea typeface="ＭＳ Ｐゴシック" charset="-128"/>
              </a:rPr>
              <a:t>Current situation</a:t>
            </a:r>
          </a:p>
          <a:p>
            <a:pPr marL="342000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sz="2400" dirty="0" smtClean="0"/>
              <a:t>Services in Patient Portal</a:t>
            </a:r>
          </a:p>
          <a:p>
            <a:pPr marL="742050" lvl="1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sz="2200" dirty="0"/>
              <a:t>8</a:t>
            </a:r>
            <a:r>
              <a:rPr lang="et-EE" sz="2200" dirty="0" smtClean="0"/>
              <a:t> </a:t>
            </a:r>
            <a:r>
              <a:rPr lang="et-EE" sz="2200" dirty="0" smtClean="0"/>
              <a:t>years experience</a:t>
            </a:r>
          </a:p>
          <a:p>
            <a:pPr marL="342000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sz="2400" dirty="0" smtClean="0"/>
              <a:t>Difficulties</a:t>
            </a:r>
          </a:p>
          <a:p>
            <a:pPr marL="342000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sz="2400" dirty="0"/>
              <a:t>F</a:t>
            </a:r>
            <a:r>
              <a:rPr lang="et-EE" sz="2400" dirty="0" smtClean="0"/>
              <a:t>uture </a:t>
            </a:r>
            <a:r>
              <a:rPr lang="et-EE" sz="2400" dirty="0" smtClean="0"/>
              <a:t>trends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060848"/>
            <a:ext cx="7740352" cy="4536504"/>
          </a:xfrm>
        </p:spPr>
        <p:txBody>
          <a:bodyPr/>
          <a:lstStyle/>
          <a:p>
            <a:r>
              <a:rPr lang="et-EE" dirty="0" smtClean="0"/>
              <a:t>Services in iPatient</a:t>
            </a:r>
          </a:p>
          <a:p>
            <a:pPr lvl="1"/>
            <a:r>
              <a:rPr lang="en-GB" sz="2400" dirty="0" smtClean="0"/>
              <a:t>Up-to-date information (24h from any location); </a:t>
            </a:r>
            <a:endParaRPr lang="et-EE" sz="2400" dirty="0" smtClean="0"/>
          </a:p>
          <a:p>
            <a:pPr lvl="1"/>
            <a:r>
              <a:rPr lang="et-EE" sz="2400" dirty="0" smtClean="0"/>
              <a:t>Access to all medica data, including medical images.</a:t>
            </a:r>
            <a:endParaRPr lang="en-GB" sz="2400" dirty="0" smtClean="0"/>
          </a:p>
          <a:p>
            <a:pPr lvl="1"/>
            <a:r>
              <a:rPr lang="en-GB" sz="2400" dirty="0" smtClean="0"/>
              <a:t>Booking, rescheduling and cancelling of the appointments times;</a:t>
            </a:r>
            <a:endParaRPr lang="et-EE" sz="2400" dirty="0" smtClean="0"/>
          </a:p>
          <a:p>
            <a:pPr lvl="1"/>
            <a:r>
              <a:rPr lang="en-GB" sz="2400" dirty="0" smtClean="0"/>
              <a:t>SMS and e-mail reminders of appointment times;</a:t>
            </a:r>
            <a:endParaRPr lang="et-EE" sz="2400" dirty="0" smtClean="0"/>
          </a:p>
          <a:p>
            <a:pPr lvl="1"/>
            <a:r>
              <a:rPr lang="en-GB" sz="2400" dirty="0" smtClean="0"/>
              <a:t>Enables patients to share the information in the </a:t>
            </a:r>
            <a:r>
              <a:rPr lang="et-EE" sz="2400" dirty="0" smtClean="0"/>
              <a:t>electronic record</a:t>
            </a:r>
            <a:r>
              <a:rPr lang="en-GB" sz="2400" dirty="0" smtClean="0"/>
              <a:t> </a:t>
            </a:r>
            <a:r>
              <a:rPr lang="et-EE" sz="2400" dirty="0" smtClean="0"/>
              <a:t>with</a:t>
            </a:r>
            <a:r>
              <a:rPr lang="en-GB" sz="2400" dirty="0" smtClean="0"/>
              <a:t> other clinical specialists</a:t>
            </a:r>
            <a:r>
              <a:rPr lang="et-EE" sz="2400" dirty="0" smtClean="0"/>
              <a:t>;</a:t>
            </a:r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156992" y="269776"/>
            <a:ext cx="5987008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t-EE" sz="3200" b="1" smtClean="0">
                <a:solidFill>
                  <a:srgbClr val="990033"/>
                </a:solidFill>
                <a:latin typeface="HelveticaNeueLT Std"/>
                <a:cs typeface="Calibri" pitchFamily="34" charset="0"/>
              </a:rPr>
              <a:t>Hospital Patient Portal - iPatient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HelveticaNeueLT Std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 smtClean="0"/>
              <a:t>*2012 January - August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746430"/>
              </p:ext>
            </p:extLst>
          </p:nvPr>
        </p:nvGraphicFramePr>
        <p:xfrm>
          <a:off x="915458" y="1772816"/>
          <a:ext cx="822854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2411760" y="71920"/>
            <a:ext cx="66247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3000" b="1" dirty="0" smtClean="0">
                <a:solidFill>
                  <a:srgbClr val="990033"/>
                </a:solidFill>
                <a:latin typeface="HelveticaNeueLT Std"/>
              </a:rPr>
              <a:t>Logins to iPatient </a:t>
            </a:r>
            <a:r>
              <a:rPr lang="et-EE" sz="3000" b="1" dirty="0" smtClean="0">
                <a:solidFill>
                  <a:srgbClr val="990033"/>
                </a:solidFill>
                <a:latin typeface="HelveticaNeueLT Std"/>
              </a:rPr>
              <a:t/>
            </a:r>
            <a:br>
              <a:rPr lang="et-EE" sz="3000" b="1" dirty="0" smtClean="0">
                <a:solidFill>
                  <a:srgbClr val="990033"/>
                </a:solidFill>
                <a:latin typeface="HelveticaNeueLT Std"/>
              </a:rPr>
            </a:br>
            <a:r>
              <a:rPr lang="en-GB" sz="3000" b="1" dirty="0" smtClean="0">
                <a:solidFill>
                  <a:srgbClr val="990033"/>
                </a:solidFill>
                <a:latin typeface="HelveticaNeueLT Std"/>
              </a:rPr>
              <a:t>by age and </a:t>
            </a:r>
            <a:r>
              <a:rPr lang="et-EE" sz="3000" b="1" dirty="0" smtClean="0">
                <a:solidFill>
                  <a:srgbClr val="990033"/>
                </a:solidFill>
                <a:latin typeface="HelveticaNeueLT Std"/>
              </a:rPr>
              <a:t>gender </a:t>
            </a:r>
            <a:r>
              <a:rPr lang="en-GB" sz="3000" b="1" dirty="0" smtClean="0">
                <a:solidFill>
                  <a:srgbClr val="990033"/>
                </a:solidFill>
                <a:latin typeface="HelveticaNeueLT Std"/>
              </a:rPr>
              <a:t>in 2012 </a:t>
            </a:r>
            <a:endParaRPr kumimoji="0" lang="et-EE" sz="30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HelveticaNeueLT Std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93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71123"/>
            <a:ext cx="5828159" cy="564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92080" y="3185681"/>
            <a:ext cx="3491880" cy="1323439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During 12 months (Jan-Dec 2010) there were 3750 (11/day) patients accessing their</a:t>
            </a:r>
            <a:r>
              <a:rPr lang="et-EE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images from outside the hospital.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55776" y="71920"/>
            <a:ext cx="64807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t-EE" sz="3000" b="1" dirty="0" smtClean="0">
                <a:solidFill>
                  <a:srgbClr val="990033"/>
                </a:solidFill>
                <a:latin typeface="HelveticaNeueLT Std"/>
              </a:rPr>
              <a:t>Viewing of radiology images (2010)</a:t>
            </a:r>
            <a:endParaRPr kumimoji="0" lang="et-EE" sz="30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HelveticaNeueLT Std"/>
              <a:ea typeface="+mj-ea"/>
              <a:cs typeface="Calibri" pitchFamily="34" charset="0"/>
            </a:endParaRPr>
          </a:p>
        </p:txBody>
      </p:sp>
      <p:sp>
        <p:nvSpPr>
          <p:cNvPr id="123906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556792"/>
            <a:ext cx="7740352" cy="4824536"/>
          </a:xfrm>
          <a:solidFill>
            <a:srgbClr val="FFFFFF">
              <a:alpha val="75000"/>
            </a:srgbClr>
          </a:solidFill>
        </p:spPr>
        <p:txBody>
          <a:bodyPr/>
          <a:lstStyle/>
          <a:p>
            <a:r>
              <a:rPr lang="et-EE" sz="2400" dirty="0" smtClean="0"/>
              <a:t>Physician and other professionals had change the way they fill in the medical files in some extent – the trend is towards more uniform language</a:t>
            </a:r>
          </a:p>
          <a:p>
            <a:r>
              <a:rPr lang="en-GB" sz="2400" dirty="0" smtClean="0"/>
              <a:t>General acceptance of hospital personnel to share medical data in </a:t>
            </a:r>
            <a:r>
              <a:rPr lang="et-EE" sz="2400" dirty="0" smtClean="0"/>
              <a:t>patient portal </a:t>
            </a:r>
            <a:r>
              <a:rPr lang="en-GB" sz="2400" dirty="0" smtClean="0"/>
              <a:t>with patient</a:t>
            </a:r>
            <a:r>
              <a:rPr lang="et-EE" sz="2400" dirty="0" smtClean="0"/>
              <a:t> was problematic</a:t>
            </a:r>
          </a:p>
          <a:p>
            <a:r>
              <a:rPr lang="en-GB" sz="2400" dirty="0" smtClean="0"/>
              <a:t>Much attention had to be paid on the security and electronic authentication of the users</a:t>
            </a:r>
            <a:endParaRPr lang="et-EE" sz="2400" dirty="0" smtClean="0"/>
          </a:p>
          <a:p>
            <a:r>
              <a:rPr lang="en-GB" sz="2400" dirty="0" smtClean="0"/>
              <a:t>In some cases users could not log in as their ID-card software or certificates had not been updated</a:t>
            </a:r>
            <a:endParaRPr lang="et-EE" sz="2400" dirty="0" smtClean="0"/>
          </a:p>
          <a:p>
            <a:r>
              <a:rPr lang="en-GB" sz="2400" dirty="0" smtClean="0"/>
              <a:t>Also some data saving problems during the appointment time booking were observed</a:t>
            </a:r>
            <a:endParaRPr lang="et-EE" sz="2400" dirty="0" smtClean="0"/>
          </a:p>
          <a:p>
            <a:r>
              <a:rPr lang="et-EE" sz="2400" dirty="0" smtClean="0"/>
              <a:t>Not all internet browsers were supported</a:t>
            </a:r>
            <a:endParaRPr lang="et-EE" sz="1800" dirty="0" smtClean="0"/>
          </a:p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56992" y="269776"/>
            <a:ext cx="5987008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t-EE" sz="3200" b="1" dirty="0" smtClean="0">
                <a:solidFill>
                  <a:srgbClr val="990033"/>
                </a:solidFill>
                <a:latin typeface="HelveticaNeueLT Std"/>
                <a:cs typeface="Calibri" pitchFamily="34" charset="0"/>
              </a:rPr>
              <a:t>Observations and difficulties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HelveticaNeueLT Std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556792"/>
            <a:ext cx="7740352" cy="3672408"/>
          </a:xfrm>
          <a:solidFill>
            <a:srgbClr val="FFFFFF">
              <a:alpha val="75000"/>
            </a:srgbClr>
          </a:solidFill>
        </p:spPr>
        <p:txBody>
          <a:bodyPr/>
          <a:lstStyle/>
          <a:p>
            <a:r>
              <a:rPr lang="et-EE" dirty="0" smtClean="0"/>
              <a:t>Initial phase of planning of national health information system was done by Ministry of Social Affairs</a:t>
            </a:r>
          </a:p>
          <a:p>
            <a:pPr lvl="1"/>
            <a:r>
              <a:rPr lang="et-EE" sz="2400" dirty="0" smtClean="0"/>
              <a:t>Patient involvement was through the ministry</a:t>
            </a:r>
          </a:p>
          <a:p>
            <a:r>
              <a:rPr lang="et-EE" dirty="0" smtClean="0"/>
              <a:t>The experience of patient portal usage showed that there is a need for secondary and personalised services</a:t>
            </a:r>
          </a:p>
          <a:p>
            <a:pPr lvl="1"/>
            <a:r>
              <a:rPr lang="et-EE" sz="2400" dirty="0" smtClean="0"/>
              <a:t>The new patient portal planning is done with close cooperation with several patient organisations.</a:t>
            </a:r>
          </a:p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56992" y="269776"/>
            <a:ext cx="5987008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t-EE" sz="3200" b="1" dirty="0" smtClean="0">
                <a:solidFill>
                  <a:srgbClr val="990033"/>
                </a:solidFill>
                <a:latin typeface="HelveticaNeueLT Std"/>
                <a:cs typeface="Calibri" pitchFamily="34" charset="0"/>
              </a:rPr>
              <a:t>Involvement of patient groups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HelveticaNeueLT Std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12776"/>
            <a:ext cx="7740352" cy="4464496"/>
          </a:xfrm>
          <a:solidFill>
            <a:srgbClr val="FFFFFF">
              <a:alpha val="75000"/>
            </a:srgbClr>
          </a:solidFill>
        </p:spPr>
        <p:txBody>
          <a:bodyPr/>
          <a:lstStyle/>
          <a:p>
            <a:r>
              <a:rPr lang="et-EE" dirty="0" smtClean="0"/>
              <a:t>I</a:t>
            </a:r>
            <a:r>
              <a:rPr lang="en-GB" dirty="0" err="1" smtClean="0"/>
              <a:t>mprove</a:t>
            </a:r>
            <a:r>
              <a:rPr lang="en-GB" dirty="0" smtClean="0"/>
              <a:t> the communication between different parties </a:t>
            </a:r>
            <a:endParaRPr lang="et-EE" dirty="0" smtClean="0"/>
          </a:p>
          <a:p>
            <a:pPr lvl="1"/>
            <a:r>
              <a:rPr lang="en-GB" sz="2400" dirty="0" smtClean="0"/>
              <a:t>To empower patients and motivate doctors to use the </a:t>
            </a:r>
            <a:r>
              <a:rPr lang="et-EE" sz="2400" dirty="0" smtClean="0"/>
              <a:t>collected </a:t>
            </a:r>
            <a:r>
              <a:rPr lang="en-GB" sz="2400" dirty="0" smtClean="0"/>
              <a:t>information</a:t>
            </a:r>
            <a:r>
              <a:rPr lang="et-EE" sz="2400" dirty="0" smtClean="0"/>
              <a:t> and eHealth services</a:t>
            </a:r>
          </a:p>
          <a:p>
            <a:r>
              <a:rPr lang="et-EE" dirty="0" smtClean="0"/>
              <a:t>I</a:t>
            </a:r>
            <a:r>
              <a:rPr lang="en-GB" dirty="0" smtClean="0"/>
              <a:t>t is important to motivate physicians to tell patients about the possibilities to view and to be aware of their basic health data</a:t>
            </a:r>
            <a:endParaRPr lang="et-EE" dirty="0" smtClean="0"/>
          </a:p>
          <a:p>
            <a:r>
              <a:rPr lang="et-EE" dirty="0" smtClean="0"/>
              <a:t>It is important to</a:t>
            </a:r>
            <a:r>
              <a:rPr lang="en-GB" dirty="0" smtClean="0"/>
              <a:t> inform patients about these possibilities and to support them actively inform their physicians that they know how to use their health data. </a:t>
            </a:r>
            <a:endParaRPr lang="et-EE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56992" y="269776"/>
            <a:ext cx="5987008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t-EE" sz="3200" b="1" dirty="0" smtClean="0">
                <a:solidFill>
                  <a:srgbClr val="990033"/>
                </a:solidFill>
                <a:latin typeface="HelveticaNeueLT Std"/>
                <a:cs typeface="Calibri" pitchFamily="34" charset="0"/>
              </a:rPr>
              <a:t>Conclusions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HelveticaNeueLT Std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4624"/>
            <a:ext cx="8153400" cy="1143000"/>
          </a:xfrm>
          <a:solidFill>
            <a:srgbClr val="FFFFFF">
              <a:alpha val="51000"/>
            </a:srgbClr>
          </a:solidFill>
        </p:spPr>
        <p:txBody>
          <a:bodyPr/>
          <a:lstStyle/>
          <a:p>
            <a:pPr algn="r"/>
            <a:r>
              <a:rPr lang="et-EE" dirty="0" smtClean="0"/>
              <a:t>Public service. Driving licence application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671"/>
            <a:ext cx="6633652" cy="3729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64" y="1340173"/>
            <a:ext cx="6633652" cy="3729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16" y="1521442"/>
            <a:ext cx="6937623" cy="3900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380" y="1913128"/>
            <a:ext cx="6865615" cy="3860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518" y="2194863"/>
            <a:ext cx="6884146" cy="3870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868" y="2505141"/>
            <a:ext cx="6889805" cy="3873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371" y="2876509"/>
            <a:ext cx="6758791" cy="3799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3768" y="3064286"/>
            <a:ext cx="6668303" cy="3749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87" y="1033262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8063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3375"/>
            <a:ext cx="7360940" cy="1143000"/>
          </a:xfrm>
          <a:solidFill>
            <a:srgbClr val="FFFFFF">
              <a:alpha val="24000"/>
            </a:srgbClr>
          </a:solidFill>
        </p:spPr>
        <p:txBody>
          <a:bodyPr/>
          <a:lstStyle/>
          <a:p>
            <a:pPr algn="r"/>
            <a:r>
              <a:rPr lang="et-EE" sz="3200" dirty="0" smtClean="0"/>
              <a:t>Thank you!</a:t>
            </a:r>
            <a:br>
              <a:rPr lang="et-EE" sz="3200" dirty="0" smtClean="0"/>
            </a:br>
            <a:r>
              <a:rPr lang="et-EE" sz="2400" dirty="0" smtClean="0"/>
              <a:t>Peeter.Ross@ttu.ee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679005"/>
            <a:ext cx="2987824" cy="448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IMG_2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332361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Tanel\Downloads\7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41813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Tanel\Downloads\21maeinstituu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276872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07" name="AutoShape 67" hidden="1"/>
          <p:cNvSpPr>
            <a:spLocks noChangeArrowheads="1"/>
          </p:cNvSpPr>
          <p:nvPr/>
        </p:nvSpPr>
        <p:spPr bwMode="auto">
          <a:xfrm>
            <a:off x="2660650" y="4695825"/>
            <a:ext cx="1611313" cy="446088"/>
          </a:xfrm>
          <a:prstGeom prst="cube">
            <a:avLst>
              <a:gd name="adj" fmla="val 4177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08" name="Text Box 68" hidden="1"/>
          <p:cNvSpPr txBox="1">
            <a:spLocks noChangeArrowheads="1"/>
          </p:cNvSpPr>
          <p:nvPr/>
        </p:nvSpPr>
        <p:spPr bwMode="auto">
          <a:xfrm>
            <a:off x="2846388" y="4822825"/>
            <a:ext cx="5540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1">
                <a:cs typeface="Arial" pitchFamily="34" charset="0"/>
              </a:rPr>
              <a:t>Staging/Storage</a:t>
            </a:r>
          </a:p>
        </p:txBody>
      </p:sp>
      <p:sp>
        <p:nvSpPr>
          <p:cNvPr id="2007109" name="AutoShape 69" hidden="1"/>
          <p:cNvSpPr>
            <a:spLocks noChangeArrowheads="1"/>
          </p:cNvSpPr>
          <p:nvPr/>
        </p:nvSpPr>
        <p:spPr bwMode="auto">
          <a:xfrm>
            <a:off x="193675" y="5151438"/>
            <a:ext cx="5935663" cy="1381125"/>
          </a:xfrm>
          <a:prstGeom prst="cube">
            <a:avLst>
              <a:gd name="adj" fmla="val 9508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10" name="AutoShape 70" hidden="1"/>
          <p:cNvSpPr>
            <a:spLocks noChangeArrowheads="1"/>
          </p:cNvSpPr>
          <p:nvPr/>
        </p:nvSpPr>
        <p:spPr bwMode="auto">
          <a:xfrm>
            <a:off x="2386013" y="4900613"/>
            <a:ext cx="1084262" cy="411162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11" name="AutoShape 71" hidden="1"/>
          <p:cNvSpPr>
            <a:spLocks noChangeArrowheads="1"/>
          </p:cNvSpPr>
          <p:nvPr/>
        </p:nvSpPr>
        <p:spPr bwMode="auto">
          <a:xfrm>
            <a:off x="3379788" y="4908550"/>
            <a:ext cx="1011237" cy="407988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12" name="Text Box 72" hidden="1"/>
          <p:cNvSpPr txBox="1">
            <a:spLocks noChangeArrowheads="1"/>
          </p:cNvSpPr>
          <p:nvPr/>
        </p:nvSpPr>
        <p:spPr bwMode="auto">
          <a:xfrm>
            <a:off x="2771800" y="4653136"/>
            <a:ext cx="856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t-EE" sz="800" b="1" dirty="0" smtClean="0">
                <a:cs typeface="Arial" pitchFamily="34" charset="0"/>
              </a:rPr>
              <a:t>optical network</a:t>
            </a:r>
            <a:endParaRPr lang="en-US" sz="800" b="1" dirty="0">
              <a:cs typeface="Arial" pitchFamily="34" charset="0"/>
            </a:endParaRPr>
          </a:p>
        </p:txBody>
      </p:sp>
      <p:sp>
        <p:nvSpPr>
          <p:cNvPr id="2007113" name="AutoShape 73" hidden="1"/>
          <p:cNvSpPr>
            <a:spLocks noChangeArrowheads="1"/>
          </p:cNvSpPr>
          <p:nvPr/>
        </p:nvSpPr>
        <p:spPr bwMode="auto">
          <a:xfrm>
            <a:off x="4281488" y="4873625"/>
            <a:ext cx="815975" cy="425450"/>
          </a:xfrm>
          <a:prstGeom prst="cube">
            <a:avLst>
              <a:gd name="adj" fmla="val 3906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14" name="Text Box 74" hidden="1"/>
          <p:cNvSpPr txBox="1">
            <a:spLocks noChangeArrowheads="1"/>
          </p:cNvSpPr>
          <p:nvPr/>
        </p:nvSpPr>
        <p:spPr bwMode="auto">
          <a:xfrm>
            <a:off x="4357686" y="4857760"/>
            <a:ext cx="7360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800" b="1" dirty="0" smtClean="0">
                <a:cs typeface="Arial" pitchFamily="34" charset="0"/>
              </a:rPr>
              <a:t>Security gate</a:t>
            </a:r>
            <a:endParaRPr lang="en-US" sz="800" b="1" dirty="0">
              <a:cs typeface="Arial" pitchFamily="34" charset="0"/>
            </a:endParaRPr>
          </a:p>
        </p:txBody>
      </p:sp>
      <p:sp>
        <p:nvSpPr>
          <p:cNvPr id="2007116" name="AutoShape 76" hidden="1"/>
          <p:cNvSpPr>
            <a:spLocks noChangeArrowheads="1"/>
          </p:cNvSpPr>
          <p:nvPr/>
        </p:nvSpPr>
        <p:spPr bwMode="auto">
          <a:xfrm>
            <a:off x="1223963" y="5030788"/>
            <a:ext cx="814387" cy="869950"/>
          </a:xfrm>
          <a:prstGeom prst="cube">
            <a:avLst>
              <a:gd name="adj" fmla="val 4062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t-EE" sz="800">
              <a:cs typeface="Arial" pitchFamily="34" charset="0"/>
            </a:endParaRPr>
          </a:p>
        </p:txBody>
      </p:sp>
      <p:sp>
        <p:nvSpPr>
          <p:cNvPr id="2007117" name="Text Box 77" hidden="1"/>
          <p:cNvSpPr txBox="1">
            <a:spLocks noChangeArrowheads="1"/>
          </p:cNvSpPr>
          <p:nvPr/>
        </p:nvSpPr>
        <p:spPr bwMode="auto">
          <a:xfrm>
            <a:off x="1700800" y="5085764"/>
            <a:ext cx="1143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t-EE" sz="800" b="1" dirty="0" smtClean="0">
                <a:cs typeface="Arial" pitchFamily="34" charset="0"/>
              </a:rPr>
              <a:t>Fire alarms</a:t>
            </a:r>
            <a:endParaRPr lang="en-US" sz="800" b="1" dirty="0">
              <a:cs typeface="Arial" pitchFamily="34" charset="0"/>
            </a:endParaRPr>
          </a:p>
        </p:txBody>
      </p:sp>
      <p:grpSp>
        <p:nvGrpSpPr>
          <p:cNvPr id="2" name="Group 79" hidden="1"/>
          <p:cNvGrpSpPr>
            <a:grpSpLocks/>
          </p:cNvGrpSpPr>
          <p:nvPr/>
        </p:nvGrpSpPr>
        <p:grpSpPr bwMode="auto">
          <a:xfrm>
            <a:off x="371475" y="5337175"/>
            <a:ext cx="825500" cy="1108075"/>
            <a:chOff x="1392" y="864"/>
            <a:chExt cx="720" cy="1104"/>
          </a:xfrm>
        </p:grpSpPr>
        <p:sp>
          <p:nvSpPr>
            <p:cNvPr id="2007120" name="AutoShape 80"/>
            <p:cNvSpPr>
              <a:spLocks noChangeArrowheads="1"/>
            </p:cNvSpPr>
            <p:nvPr/>
          </p:nvSpPr>
          <p:spPr bwMode="auto">
            <a:xfrm>
              <a:off x="1680" y="864"/>
              <a:ext cx="432" cy="864"/>
            </a:xfrm>
            <a:prstGeom prst="cube">
              <a:avLst>
                <a:gd name="adj" fmla="val 4213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t-EE" sz="800">
                <a:cs typeface="Arial" pitchFamily="34" charset="0"/>
              </a:endParaRPr>
            </a:p>
          </p:txBody>
        </p:sp>
        <p:sp>
          <p:nvSpPr>
            <p:cNvPr id="2007121" name="AutoShape 81"/>
            <p:cNvSpPr>
              <a:spLocks noChangeArrowheads="1"/>
            </p:cNvSpPr>
            <p:nvPr/>
          </p:nvSpPr>
          <p:spPr bwMode="auto">
            <a:xfrm>
              <a:off x="1392" y="1104"/>
              <a:ext cx="512" cy="864"/>
            </a:xfrm>
            <a:prstGeom prst="cube">
              <a:avLst>
                <a:gd name="adj" fmla="val 4214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t-EE" sz="800">
                <a:cs typeface="Arial" pitchFamily="34" charset="0"/>
              </a:endParaRPr>
            </a:p>
          </p:txBody>
        </p:sp>
      </p:grpSp>
      <p:grpSp>
        <p:nvGrpSpPr>
          <p:cNvPr id="3" name="Group 82" hidden="1"/>
          <p:cNvGrpSpPr>
            <a:grpSpLocks/>
          </p:cNvGrpSpPr>
          <p:nvPr/>
        </p:nvGrpSpPr>
        <p:grpSpPr bwMode="auto">
          <a:xfrm>
            <a:off x="755650" y="5337175"/>
            <a:ext cx="825500" cy="1108075"/>
            <a:chOff x="1392" y="864"/>
            <a:chExt cx="720" cy="1104"/>
          </a:xfrm>
        </p:grpSpPr>
        <p:sp>
          <p:nvSpPr>
            <p:cNvPr id="2007123" name="AutoShape 83"/>
            <p:cNvSpPr>
              <a:spLocks noChangeArrowheads="1"/>
            </p:cNvSpPr>
            <p:nvPr/>
          </p:nvSpPr>
          <p:spPr bwMode="auto">
            <a:xfrm>
              <a:off x="1680" y="864"/>
              <a:ext cx="432" cy="864"/>
            </a:xfrm>
            <a:prstGeom prst="cube">
              <a:avLst>
                <a:gd name="adj" fmla="val 4213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t-EE" sz="800">
                <a:cs typeface="Arial" pitchFamily="34" charset="0"/>
              </a:endParaRPr>
            </a:p>
          </p:txBody>
        </p:sp>
        <p:sp>
          <p:nvSpPr>
            <p:cNvPr id="2007124" name="AutoShape 84"/>
            <p:cNvSpPr>
              <a:spLocks noChangeArrowheads="1"/>
            </p:cNvSpPr>
            <p:nvPr/>
          </p:nvSpPr>
          <p:spPr bwMode="auto">
            <a:xfrm>
              <a:off x="1392" y="1104"/>
              <a:ext cx="512" cy="864"/>
            </a:xfrm>
            <a:prstGeom prst="cube">
              <a:avLst>
                <a:gd name="adj" fmla="val 4214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t-EE" sz="800">
                <a:cs typeface="Arial" pitchFamily="34" charset="0"/>
              </a:endParaRPr>
            </a:p>
          </p:txBody>
        </p:sp>
      </p:grpSp>
      <p:sp>
        <p:nvSpPr>
          <p:cNvPr id="2007125" name="Text Box 85" hidden="1"/>
          <p:cNvSpPr txBox="1">
            <a:spLocks noChangeArrowheads="1"/>
          </p:cNvSpPr>
          <p:nvPr/>
        </p:nvSpPr>
        <p:spPr bwMode="auto">
          <a:xfrm>
            <a:off x="288925" y="5965825"/>
            <a:ext cx="8467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800" b="1" dirty="0" smtClean="0">
                <a:cs typeface="Arial" pitchFamily="34" charset="0"/>
              </a:rPr>
              <a:t>Electricity , UPS</a:t>
            </a:r>
            <a:endParaRPr lang="en-US" sz="800" b="1" dirty="0" smtClean="0">
              <a:cs typeface="Arial" pitchFamily="34" charset="0"/>
            </a:endParaRPr>
          </a:p>
          <a:p>
            <a:endParaRPr lang="en-US" sz="800" b="1" dirty="0">
              <a:cs typeface="Arial" pitchFamily="34" charset="0"/>
            </a:endParaRPr>
          </a:p>
        </p:txBody>
      </p:sp>
      <p:sp>
        <p:nvSpPr>
          <p:cNvPr id="2007127" name="AutoShape 87" hidden="1"/>
          <p:cNvSpPr>
            <a:spLocks noChangeArrowheads="1"/>
          </p:cNvSpPr>
          <p:nvPr/>
        </p:nvSpPr>
        <p:spPr bwMode="auto">
          <a:xfrm>
            <a:off x="4776788" y="5056188"/>
            <a:ext cx="814387" cy="871537"/>
          </a:xfrm>
          <a:prstGeom prst="cube">
            <a:avLst>
              <a:gd name="adj" fmla="val 4062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t-EE" sz="800">
              <a:cs typeface="Arial" pitchFamily="34" charset="0"/>
            </a:endParaRPr>
          </a:p>
        </p:txBody>
      </p:sp>
      <p:sp>
        <p:nvSpPr>
          <p:cNvPr id="2007130" name="AutoShape 90" hidden="1"/>
          <p:cNvSpPr>
            <a:spLocks noChangeArrowheads="1"/>
          </p:cNvSpPr>
          <p:nvPr/>
        </p:nvSpPr>
        <p:spPr bwMode="auto">
          <a:xfrm>
            <a:off x="1150938" y="5394325"/>
            <a:ext cx="3786187" cy="1100138"/>
          </a:xfrm>
          <a:prstGeom prst="cube">
            <a:avLst>
              <a:gd name="adj" fmla="val 9029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32" name="AutoShape 92" hidden="1"/>
          <p:cNvSpPr>
            <a:spLocks noChangeArrowheads="1"/>
          </p:cNvSpPr>
          <p:nvPr/>
        </p:nvSpPr>
        <p:spPr bwMode="auto">
          <a:xfrm>
            <a:off x="3514725" y="5170488"/>
            <a:ext cx="361950" cy="414337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33" name="AutoShape 93" hidden="1"/>
          <p:cNvSpPr>
            <a:spLocks noChangeArrowheads="1"/>
          </p:cNvSpPr>
          <p:nvPr/>
        </p:nvSpPr>
        <p:spPr bwMode="auto">
          <a:xfrm>
            <a:off x="3740150" y="5075238"/>
            <a:ext cx="1081088" cy="512762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34" name="AutoShape 94" hidden="1"/>
          <p:cNvSpPr>
            <a:spLocks noChangeArrowheads="1"/>
          </p:cNvSpPr>
          <p:nvPr/>
        </p:nvSpPr>
        <p:spPr bwMode="auto">
          <a:xfrm>
            <a:off x="4395788" y="5151438"/>
            <a:ext cx="333375" cy="433387"/>
          </a:xfrm>
          <a:prstGeom prst="cube">
            <a:avLst>
              <a:gd name="adj" fmla="val 3292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35" name="Text Box 95" hidden="1"/>
          <p:cNvSpPr txBox="1">
            <a:spLocks noChangeArrowheads="1"/>
          </p:cNvSpPr>
          <p:nvPr/>
        </p:nvSpPr>
        <p:spPr bwMode="auto">
          <a:xfrm rot="16200000">
            <a:off x="4363244" y="5280819"/>
            <a:ext cx="363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sp>
        <p:nvSpPr>
          <p:cNvPr id="2007137" name="Rectangle 97" hidden="1"/>
          <p:cNvSpPr>
            <a:spLocks noChangeArrowheads="1"/>
          </p:cNvSpPr>
          <p:nvPr/>
        </p:nvSpPr>
        <p:spPr bwMode="auto">
          <a:xfrm>
            <a:off x="3789363" y="5453063"/>
            <a:ext cx="547687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Integrity</a:t>
            </a:r>
          </a:p>
        </p:txBody>
      </p:sp>
      <p:sp>
        <p:nvSpPr>
          <p:cNvPr id="2007138" name="Rectangle 98" hidden="1"/>
          <p:cNvSpPr>
            <a:spLocks noChangeArrowheads="1"/>
          </p:cNvSpPr>
          <p:nvPr/>
        </p:nvSpPr>
        <p:spPr bwMode="auto">
          <a:xfrm>
            <a:off x="3863975" y="5240338"/>
            <a:ext cx="534988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Servers</a:t>
            </a:r>
          </a:p>
        </p:txBody>
      </p:sp>
      <p:sp>
        <p:nvSpPr>
          <p:cNvPr id="2007140" name="AutoShape 100" hidden="1"/>
          <p:cNvSpPr>
            <a:spLocks noChangeArrowheads="1"/>
          </p:cNvSpPr>
          <p:nvPr/>
        </p:nvSpPr>
        <p:spPr bwMode="auto">
          <a:xfrm>
            <a:off x="2192338" y="5076825"/>
            <a:ext cx="1081087" cy="512763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41" name="AutoShape 101" hidden="1"/>
          <p:cNvSpPr>
            <a:spLocks noChangeArrowheads="1"/>
          </p:cNvSpPr>
          <p:nvPr/>
        </p:nvSpPr>
        <p:spPr bwMode="auto">
          <a:xfrm>
            <a:off x="3068638" y="5170488"/>
            <a:ext cx="361950" cy="417512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42" name="AutoShape 102" hidden="1"/>
          <p:cNvSpPr>
            <a:spLocks noChangeArrowheads="1"/>
          </p:cNvSpPr>
          <p:nvPr/>
        </p:nvSpPr>
        <p:spPr bwMode="auto">
          <a:xfrm>
            <a:off x="2190750" y="5124450"/>
            <a:ext cx="360363" cy="119063"/>
          </a:xfrm>
          <a:prstGeom prst="parallelogram">
            <a:avLst>
              <a:gd name="adj" fmla="val 12403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43" name="Text Box 103" hidden="1"/>
          <p:cNvSpPr txBox="1">
            <a:spLocks noChangeArrowheads="1"/>
          </p:cNvSpPr>
          <p:nvPr/>
        </p:nvSpPr>
        <p:spPr bwMode="auto">
          <a:xfrm rot="16200000">
            <a:off x="2193132" y="5245894"/>
            <a:ext cx="347662" cy="33655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pitchFamily="34" charset="0"/>
                <a:cs typeface="Arial" pitchFamily="34" charset="0"/>
              </a:rPr>
              <a:t>Ntwk</a:t>
            </a:r>
          </a:p>
        </p:txBody>
      </p:sp>
      <p:sp>
        <p:nvSpPr>
          <p:cNvPr id="2007145" name="Text Box 105" hidden="1"/>
          <p:cNvSpPr txBox="1">
            <a:spLocks noChangeArrowheads="1"/>
          </p:cNvSpPr>
          <p:nvPr/>
        </p:nvSpPr>
        <p:spPr bwMode="auto">
          <a:xfrm>
            <a:off x="2416175" y="5043488"/>
            <a:ext cx="760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Servers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2007146" name="Text Box 106" hidden="1"/>
          <p:cNvSpPr txBox="1">
            <a:spLocks noChangeArrowheads="1"/>
          </p:cNvSpPr>
          <p:nvPr/>
        </p:nvSpPr>
        <p:spPr bwMode="auto">
          <a:xfrm>
            <a:off x="2355850" y="5267325"/>
            <a:ext cx="7588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ProLiant</a:t>
            </a:r>
          </a:p>
        </p:txBody>
      </p:sp>
      <p:sp>
        <p:nvSpPr>
          <p:cNvPr id="2007148" name="AutoShape 108" hidden="1"/>
          <p:cNvSpPr>
            <a:spLocks noChangeArrowheads="1"/>
          </p:cNvSpPr>
          <p:nvPr/>
        </p:nvSpPr>
        <p:spPr bwMode="auto">
          <a:xfrm>
            <a:off x="3282950" y="5372100"/>
            <a:ext cx="361950" cy="414338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49" name="AutoShape 109" hidden="1"/>
          <p:cNvSpPr>
            <a:spLocks noChangeArrowheads="1"/>
          </p:cNvSpPr>
          <p:nvPr/>
        </p:nvSpPr>
        <p:spPr bwMode="auto">
          <a:xfrm>
            <a:off x="3508375" y="5275263"/>
            <a:ext cx="1081088" cy="511175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50" name="AutoShape 110" hidden="1"/>
          <p:cNvSpPr>
            <a:spLocks noChangeArrowheads="1"/>
          </p:cNvSpPr>
          <p:nvPr/>
        </p:nvSpPr>
        <p:spPr bwMode="auto">
          <a:xfrm>
            <a:off x="4164013" y="5353050"/>
            <a:ext cx="333375" cy="433388"/>
          </a:xfrm>
          <a:prstGeom prst="cube">
            <a:avLst>
              <a:gd name="adj" fmla="val 3292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51" name="Text Box 111" hidden="1"/>
          <p:cNvSpPr txBox="1">
            <a:spLocks noChangeArrowheads="1"/>
          </p:cNvSpPr>
          <p:nvPr/>
        </p:nvSpPr>
        <p:spPr bwMode="auto">
          <a:xfrm rot="16200000">
            <a:off x="4126707" y="5480844"/>
            <a:ext cx="363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sp>
        <p:nvSpPr>
          <p:cNvPr id="2007153" name="Rectangle 113" hidden="1"/>
          <p:cNvSpPr>
            <a:spLocks noChangeArrowheads="1"/>
          </p:cNvSpPr>
          <p:nvPr/>
        </p:nvSpPr>
        <p:spPr bwMode="auto">
          <a:xfrm>
            <a:off x="3557588" y="5654675"/>
            <a:ext cx="547687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Integrity</a:t>
            </a:r>
          </a:p>
        </p:txBody>
      </p:sp>
      <p:sp>
        <p:nvSpPr>
          <p:cNvPr id="2007154" name="Rectangle 114" hidden="1"/>
          <p:cNvSpPr>
            <a:spLocks noChangeArrowheads="1"/>
          </p:cNvSpPr>
          <p:nvPr/>
        </p:nvSpPr>
        <p:spPr bwMode="auto">
          <a:xfrm>
            <a:off x="3630613" y="5441950"/>
            <a:ext cx="534987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Servers</a:t>
            </a:r>
          </a:p>
        </p:txBody>
      </p:sp>
      <p:sp>
        <p:nvSpPr>
          <p:cNvPr id="2007156" name="AutoShape 116" hidden="1"/>
          <p:cNvSpPr>
            <a:spLocks noChangeArrowheads="1"/>
          </p:cNvSpPr>
          <p:nvPr/>
        </p:nvSpPr>
        <p:spPr bwMode="auto">
          <a:xfrm>
            <a:off x="1938338" y="5281613"/>
            <a:ext cx="1079500" cy="512762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57" name="AutoShape 117" hidden="1"/>
          <p:cNvSpPr>
            <a:spLocks noChangeArrowheads="1"/>
          </p:cNvSpPr>
          <p:nvPr/>
        </p:nvSpPr>
        <p:spPr bwMode="auto">
          <a:xfrm>
            <a:off x="2813050" y="5376863"/>
            <a:ext cx="361950" cy="417512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58" name="AutoShape 118" hidden="1"/>
          <p:cNvSpPr>
            <a:spLocks noChangeArrowheads="1"/>
          </p:cNvSpPr>
          <p:nvPr/>
        </p:nvSpPr>
        <p:spPr bwMode="auto">
          <a:xfrm>
            <a:off x="1936750" y="5329238"/>
            <a:ext cx="360363" cy="122237"/>
          </a:xfrm>
          <a:prstGeom prst="parallelogram">
            <a:avLst>
              <a:gd name="adj" fmla="val 12081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59" name="Text Box 119" hidden="1"/>
          <p:cNvSpPr txBox="1">
            <a:spLocks noChangeArrowheads="1"/>
          </p:cNvSpPr>
          <p:nvPr/>
        </p:nvSpPr>
        <p:spPr bwMode="auto">
          <a:xfrm rot="16200000">
            <a:off x="1940719" y="5452269"/>
            <a:ext cx="347662" cy="33655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pitchFamily="34" charset="0"/>
                <a:cs typeface="Arial" pitchFamily="34" charset="0"/>
              </a:rPr>
              <a:t>Ntwk</a:t>
            </a:r>
          </a:p>
        </p:txBody>
      </p:sp>
      <p:sp>
        <p:nvSpPr>
          <p:cNvPr id="2007161" name="Text Box 121" hidden="1"/>
          <p:cNvSpPr txBox="1">
            <a:spLocks noChangeArrowheads="1"/>
          </p:cNvSpPr>
          <p:nvPr/>
        </p:nvSpPr>
        <p:spPr bwMode="auto">
          <a:xfrm>
            <a:off x="2151063" y="5222875"/>
            <a:ext cx="7588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Servers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2007162" name="Text Box 122" hidden="1"/>
          <p:cNvSpPr txBox="1">
            <a:spLocks noChangeArrowheads="1"/>
          </p:cNvSpPr>
          <p:nvPr/>
        </p:nvSpPr>
        <p:spPr bwMode="auto">
          <a:xfrm>
            <a:off x="2101850" y="5470525"/>
            <a:ext cx="757238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ProLiant</a:t>
            </a:r>
          </a:p>
        </p:txBody>
      </p:sp>
      <p:sp>
        <p:nvSpPr>
          <p:cNvPr id="2007164" name="AutoShape 124" hidden="1"/>
          <p:cNvSpPr>
            <a:spLocks noChangeArrowheads="1"/>
          </p:cNvSpPr>
          <p:nvPr/>
        </p:nvSpPr>
        <p:spPr bwMode="auto">
          <a:xfrm>
            <a:off x="1725613" y="5484813"/>
            <a:ext cx="1057275" cy="488950"/>
          </a:xfrm>
          <a:prstGeom prst="cube">
            <a:avLst>
              <a:gd name="adj" fmla="val 33162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007165" name="AutoShape 125" hidden="1"/>
          <p:cNvSpPr>
            <a:spLocks noChangeArrowheads="1"/>
          </p:cNvSpPr>
          <p:nvPr/>
        </p:nvSpPr>
        <p:spPr bwMode="auto">
          <a:xfrm>
            <a:off x="2595563" y="5575300"/>
            <a:ext cx="354012" cy="400050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67" name="Rectangle 127" hidden="1"/>
          <p:cNvSpPr>
            <a:spLocks noChangeArrowheads="1"/>
          </p:cNvSpPr>
          <p:nvPr/>
        </p:nvSpPr>
        <p:spPr bwMode="auto">
          <a:xfrm>
            <a:off x="1957388" y="5640388"/>
            <a:ext cx="5429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Storage</a:t>
            </a:r>
          </a:p>
        </p:txBody>
      </p:sp>
      <p:sp>
        <p:nvSpPr>
          <p:cNvPr id="2007168" name="Rectangle 128" hidden="1"/>
          <p:cNvSpPr>
            <a:spLocks noChangeArrowheads="1"/>
          </p:cNvSpPr>
          <p:nvPr/>
        </p:nvSpPr>
        <p:spPr bwMode="auto">
          <a:xfrm>
            <a:off x="1819275" y="5830888"/>
            <a:ext cx="622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&amp; Backup</a:t>
            </a:r>
          </a:p>
        </p:txBody>
      </p:sp>
      <p:sp>
        <p:nvSpPr>
          <p:cNvPr id="2007170" name="AutoShape 130" hidden="1"/>
          <p:cNvSpPr>
            <a:spLocks noChangeArrowheads="1"/>
          </p:cNvSpPr>
          <p:nvPr/>
        </p:nvSpPr>
        <p:spPr bwMode="auto">
          <a:xfrm>
            <a:off x="3043238" y="5565775"/>
            <a:ext cx="361950" cy="422275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71" name="AutoShape 131" hidden="1"/>
          <p:cNvSpPr>
            <a:spLocks noChangeArrowheads="1"/>
          </p:cNvSpPr>
          <p:nvPr/>
        </p:nvSpPr>
        <p:spPr bwMode="auto">
          <a:xfrm>
            <a:off x="3281363" y="5475288"/>
            <a:ext cx="1081087" cy="512762"/>
          </a:xfrm>
          <a:prstGeom prst="cube">
            <a:avLst>
              <a:gd name="adj" fmla="val 33162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007173" name="Rectangle 133" hidden="1"/>
          <p:cNvSpPr>
            <a:spLocks noChangeArrowheads="1"/>
          </p:cNvSpPr>
          <p:nvPr/>
        </p:nvSpPr>
        <p:spPr bwMode="auto">
          <a:xfrm>
            <a:off x="3532188" y="5632450"/>
            <a:ext cx="5429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Storage</a:t>
            </a:r>
          </a:p>
        </p:txBody>
      </p:sp>
      <p:sp>
        <p:nvSpPr>
          <p:cNvPr id="2007174" name="Rectangle 134" hidden="1"/>
          <p:cNvSpPr>
            <a:spLocks noChangeArrowheads="1"/>
          </p:cNvSpPr>
          <p:nvPr/>
        </p:nvSpPr>
        <p:spPr bwMode="auto">
          <a:xfrm>
            <a:off x="3400425" y="5824538"/>
            <a:ext cx="622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&amp; Backup</a:t>
            </a:r>
          </a:p>
        </p:txBody>
      </p:sp>
      <p:sp>
        <p:nvSpPr>
          <p:cNvPr id="2007176" name="AutoShape 136" hidden="1"/>
          <p:cNvSpPr>
            <a:spLocks noChangeArrowheads="1"/>
          </p:cNvSpPr>
          <p:nvPr/>
        </p:nvSpPr>
        <p:spPr bwMode="auto">
          <a:xfrm>
            <a:off x="2835275" y="5764213"/>
            <a:ext cx="361950" cy="414337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77" name="AutoShape 137" hidden="1"/>
          <p:cNvSpPr>
            <a:spLocks noChangeArrowheads="1"/>
          </p:cNvSpPr>
          <p:nvPr/>
        </p:nvSpPr>
        <p:spPr bwMode="auto">
          <a:xfrm>
            <a:off x="3060700" y="5667375"/>
            <a:ext cx="1081088" cy="512763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78" name="AutoShape 138" hidden="1"/>
          <p:cNvSpPr>
            <a:spLocks noChangeArrowheads="1"/>
          </p:cNvSpPr>
          <p:nvPr/>
        </p:nvSpPr>
        <p:spPr bwMode="auto">
          <a:xfrm>
            <a:off x="3716338" y="5746750"/>
            <a:ext cx="333375" cy="431800"/>
          </a:xfrm>
          <a:prstGeom prst="cube">
            <a:avLst>
              <a:gd name="adj" fmla="val 3292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79" name="Text Box 139" hidden="1"/>
          <p:cNvSpPr txBox="1">
            <a:spLocks noChangeArrowheads="1"/>
          </p:cNvSpPr>
          <p:nvPr/>
        </p:nvSpPr>
        <p:spPr bwMode="auto">
          <a:xfrm rot="16200000">
            <a:off x="3745751" y="5878205"/>
            <a:ext cx="123111" cy="2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"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800" dirty="0" smtClean="0">
                <a:latin typeface="Arial" pitchFamily="34" charset="0"/>
                <a:cs typeface="Arial" pitchFamily="34" charset="0"/>
              </a:rPr>
              <a:t>LAN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07181" name="Rectangle 141" hidden="1"/>
          <p:cNvSpPr>
            <a:spLocks noChangeArrowheads="1"/>
          </p:cNvSpPr>
          <p:nvPr/>
        </p:nvSpPr>
        <p:spPr bwMode="auto">
          <a:xfrm>
            <a:off x="3152641" y="5902325"/>
            <a:ext cx="48763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Servers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2007182" name="Rectangle 142" hidden="1"/>
          <p:cNvSpPr>
            <a:spLocks noChangeArrowheads="1"/>
          </p:cNvSpPr>
          <p:nvPr/>
        </p:nvSpPr>
        <p:spPr bwMode="auto">
          <a:xfrm>
            <a:off x="3632066" y="5241925"/>
            <a:ext cx="48763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Servers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2007184" name="AutoShape 144" hidden="1"/>
          <p:cNvSpPr>
            <a:spLocks noChangeArrowheads="1"/>
          </p:cNvSpPr>
          <p:nvPr/>
        </p:nvSpPr>
        <p:spPr bwMode="auto">
          <a:xfrm>
            <a:off x="1490663" y="5673725"/>
            <a:ext cx="1081087" cy="514350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85" name="AutoShape 145" hidden="1"/>
          <p:cNvSpPr>
            <a:spLocks noChangeArrowheads="1"/>
          </p:cNvSpPr>
          <p:nvPr/>
        </p:nvSpPr>
        <p:spPr bwMode="auto">
          <a:xfrm>
            <a:off x="2366963" y="5770563"/>
            <a:ext cx="361950" cy="415925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86" name="AutoShape 146" hidden="1"/>
          <p:cNvSpPr>
            <a:spLocks noChangeArrowheads="1"/>
          </p:cNvSpPr>
          <p:nvPr/>
        </p:nvSpPr>
        <p:spPr bwMode="auto">
          <a:xfrm>
            <a:off x="1489075" y="5722938"/>
            <a:ext cx="360363" cy="120650"/>
          </a:xfrm>
          <a:prstGeom prst="parallelogram">
            <a:avLst>
              <a:gd name="adj" fmla="val 12240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87" name="Text Box 147" hidden="1"/>
          <p:cNvSpPr txBox="1">
            <a:spLocks noChangeArrowheads="1"/>
          </p:cNvSpPr>
          <p:nvPr/>
        </p:nvSpPr>
        <p:spPr bwMode="auto">
          <a:xfrm rot="16200000">
            <a:off x="1506636" y="5845761"/>
            <a:ext cx="307777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7189" name="Text Box 149" hidden="1"/>
          <p:cNvSpPr txBox="1">
            <a:spLocks noChangeArrowheads="1"/>
          </p:cNvSpPr>
          <p:nvPr/>
        </p:nvSpPr>
        <p:spPr bwMode="auto">
          <a:xfrm>
            <a:off x="3789363" y="5016500"/>
            <a:ext cx="76041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Servers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2007190" name="Text Box 150" hidden="1"/>
          <p:cNvSpPr txBox="1">
            <a:spLocks noChangeArrowheads="1"/>
          </p:cNvSpPr>
          <p:nvPr/>
        </p:nvSpPr>
        <p:spPr bwMode="auto">
          <a:xfrm>
            <a:off x="1654175" y="5867400"/>
            <a:ext cx="7588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Servers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2007191" name="Text Box 151" hidden="1"/>
          <p:cNvSpPr txBox="1">
            <a:spLocks noChangeArrowheads="1"/>
          </p:cNvSpPr>
          <p:nvPr/>
        </p:nvSpPr>
        <p:spPr bwMode="auto">
          <a:xfrm>
            <a:off x="1428728" y="6215082"/>
            <a:ext cx="2287587" cy="20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cs typeface="Arial" pitchFamily="34" charset="0"/>
              </a:rPr>
              <a:t> </a:t>
            </a:r>
            <a:r>
              <a:rPr lang="et-EE" sz="800" b="1" dirty="0" smtClean="0">
                <a:cs typeface="Arial" pitchFamily="34" charset="0"/>
              </a:rPr>
              <a:t>Physical facilies</a:t>
            </a:r>
            <a:endParaRPr lang="en-US" sz="800" b="1" dirty="0">
              <a:cs typeface="Arial" pitchFamily="34" charset="0"/>
            </a:endParaRPr>
          </a:p>
        </p:txBody>
      </p:sp>
      <p:sp>
        <p:nvSpPr>
          <p:cNvPr id="2007195" name="AutoShape 155" hidden="1"/>
          <p:cNvSpPr>
            <a:spLocks noChangeArrowheads="1"/>
          </p:cNvSpPr>
          <p:nvPr/>
        </p:nvSpPr>
        <p:spPr bwMode="auto">
          <a:xfrm>
            <a:off x="4244975" y="5362575"/>
            <a:ext cx="495300" cy="869950"/>
          </a:xfrm>
          <a:prstGeom prst="cube">
            <a:avLst>
              <a:gd name="adj" fmla="val 4213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t-EE" sz="800">
              <a:cs typeface="Arial" pitchFamily="34" charset="0"/>
            </a:endParaRPr>
          </a:p>
        </p:txBody>
      </p:sp>
      <p:sp>
        <p:nvSpPr>
          <p:cNvPr id="2007196" name="AutoShape 156" hidden="1"/>
          <p:cNvSpPr>
            <a:spLocks noChangeArrowheads="1"/>
          </p:cNvSpPr>
          <p:nvPr/>
        </p:nvSpPr>
        <p:spPr bwMode="auto">
          <a:xfrm>
            <a:off x="3914775" y="5605463"/>
            <a:ext cx="587375" cy="866775"/>
          </a:xfrm>
          <a:prstGeom prst="cube">
            <a:avLst>
              <a:gd name="adj" fmla="val 4214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t-EE" sz="800">
              <a:cs typeface="Arial" pitchFamily="34" charset="0"/>
            </a:endParaRPr>
          </a:p>
        </p:txBody>
      </p:sp>
      <p:sp>
        <p:nvSpPr>
          <p:cNvPr id="2007198" name="AutoShape 158" hidden="1"/>
          <p:cNvSpPr>
            <a:spLocks noChangeArrowheads="1"/>
          </p:cNvSpPr>
          <p:nvPr/>
        </p:nvSpPr>
        <p:spPr bwMode="auto">
          <a:xfrm>
            <a:off x="4629150" y="5362575"/>
            <a:ext cx="495300" cy="869950"/>
          </a:xfrm>
          <a:prstGeom prst="cube">
            <a:avLst>
              <a:gd name="adj" fmla="val 4213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t-EE" sz="800">
              <a:cs typeface="Arial" pitchFamily="34" charset="0"/>
            </a:endParaRPr>
          </a:p>
        </p:txBody>
      </p:sp>
      <p:sp>
        <p:nvSpPr>
          <p:cNvPr id="2007199" name="AutoShape 159" hidden="1"/>
          <p:cNvSpPr>
            <a:spLocks noChangeArrowheads="1"/>
          </p:cNvSpPr>
          <p:nvPr/>
        </p:nvSpPr>
        <p:spPr bwMode="auto">
          <a:xfrm>
            <a:off x="4298950" y="5605463"/>
            <a:ext cx="587375" cy="866775"/>
          </a:xfrm>
          <a:prstGeom prst="cube">
            <a:avLst>
              <a:gd name="adj" fmla="val 4214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t-EE" sz="800">
              <a:cs typeface="Arial" pitchFamily="34" charset="0"/>
            </a:endParaRPr>
          </a:p>
        </p:txBody>
      </p:sp>
      <p:sp>
        <p:nvSpPr>
          <p:cNvPr id="2007201" name="Text Box 161" hidden="1"/>
          <p:cNvSpPr txBox="1">
            <a:spLocks noChangeArrowheads="1"/>
          </p:cNvSpPr>
          <p:nvPr/>
        </p:nvSpPr>
        <p:spPr bwMode="auto">
          <a:xfrm>
            <a:off x="4357686" y="5429264"/>
            <a:ext cx="8034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800" b="1" dirty="0" smtClean="0">
                <a:cs typeface="Arial" pitchFamily="34" charset="0"/>
              </a:rPr>
              <a:t>Coolingsystem</a:t>
            </a:r>
            <a:endParaRPr lang="en-US" sz="800" b="1" dirty="0">
              <a:cs typeface="Arial" pitchFamily="34" charset="0"/>
            </a:endParaRPr>
          </a:p>
        </p:txBody>
      </p:sp>
      <p:sp>
        <p:nvSpPr>
          <p:cNvPr id="2007203" name="Rectangle 163" hidden="1"/>
          <p:cNvSpPr>
            <a:spLocks noChangeArrowheads="1"/>
          </p:cNvSpPr>
          <p:nvPr/>
        </p:nvSpPr>
        <p:spPr bwMode="auto">
          <a:xfrm>
            <a:off x="3424535" y="5432425"/>
            <a:ext cx="7264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Data storage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2007204" name="Rectangle 164" hidden="1"/>
          <p:cNvSpPr>
            <a:spLocks noChangeArrowheads="1"/>
          </p:cNvSpPr>
          <p:nvPr/>
        </p:nvSpPr>
        <p:spPr bwMode="auto">
          <a:xfrm>
            <a:off x="1862438" y="5434013"/>
            <a:ext cx="7264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Data storage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155" name="Text Box 85" hidden="1"/>
          <p:cNvSpPr txBox="1">
            <a:spLocks noChangeArrowheads="1"/>
          </p:cNvSpPr>
          <p:nvPr/>
        </p:nvSpPr>
        <p:spPr bwMode="auto">
          <a:xfrm>
            <a:off x="3929058" y="5929330"/>
            <a:ext cx="8467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800" b="1" dirty="0" smtClean="0">
                <a:cs typeface="Arial" pitchFamily="34" charset="0"/>
              </a:rPr>
              <a:t>Electricity , UPS</a:t>
            </a:r>
            <a:endParaRPr lang="en-US" sz="800" b="1" dirty="0">
              <a:cs typeface="Arial" pitchFamily="34" charset="0"/>
            </a:endParaRPr>
          </a:p>
        </p:txBody>
      </p:sp>
      <p:sp>
        <p:nvSpPr>
          <p:cNvPr id="158" name="TextBox 157" hidden="1"/>
          <p:cNvSpPr txBox="1"/>
          <p:nvPr/>
        </p:nvSpPr>
        <p:spPr>
          <a:xfrm>
            <a:off x="2357422" y="5715016"/>
            <a:ext cx="1213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 smtClean="0"/>
              <a:t>Electrical network</a:t>
            </a:r>
            <a:endParaRPr lang="et-EE" sz="1100" dirty="0"/>
          </a:p>
        </p:txBody>
      </p:sp>
      <p:sp>
        <p:nvSpPr>
          <p:cNvPr id="159" name="Text Box 161" hidden="1"/>
          <p:cNvSpPr txBox="1">
            <a:spLocks noChangeArrowheads="1"/>
          </p:cNvSpPr>
          <p:nvPr/>
        </p:nvSpPr>
        <p:spPr bwMode="auto">
          <a:xfrm>
            <a:off x="642910" y="5357826"/>
            <a:ext cx="75533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800" b="1" dirty="0" smtClean="0">
                <a:cs typeface="Arial" pitchFamily="34" charset="0"/>
              </a:rPr>
              <a:t>Coolinsystem</a:t>
            </a:r>
            <a:endParaRPr lang="en-US" sz="800" b="1" dirty="0">
              <a:cs typeface="Arial" pitchFamily="34" charset="0"/>
            </a:endParaRPr>
          </a:p>
        </p:txBody>
      </p:sp>
      <p:sp>
        <p:nvSpPr>
          <p:cNvPr id="2007093" name="Rectangle 53"/>
          <p:cNvSpPr>
            <a:spLocks noChangeArrowheads="1"/>
          </p:cNvSpPr>
          <p:nvPr/>
        </p:nvSpPr>
        <p:spPr bwMode="auto">
          <a:xfrm>
            <a:off x="6784295" y="3585652"/>
            <a:ext cx="2339975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2713" indent="-112713"/>
            <a:r>
              <a:rPr lang="et-EE" sz="1400" b="1" u="sng" dirty="0" smtClean="0">
                <a:latin typeface="+mn-lt"/>
                <a:cs typeface="Arial" pitchFamily="34" charset="0"/>
              </a:rPr>
              <a:t>Shared services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n-lt"/>
                <a:cs typeface="Arial" pitchFamily="34" charset="0"/>
              </a:rPr>
              <a:t>Case stories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n-lt"/>
                <a:cs typeface="Arial" pitchFamily="34" charset="0"/>
              </a:rPr>
              <a:t>Standard contents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n-lt"/>
                <a:cs typeface="Arial" pitchFamily="34" charset="0"/>
              </a:rPr>
              <a:t>Service levels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n-lt"/>
                <a:cs typeface="Arial" pitchFamily="34" charset="0"/>
              </a:rPr>
              <a:t>Owners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n-lt"/>
                <a:cs typeface="Arial" pitchFamily="34" charset="0"/>
              </a:rPr>
              <a:t>Service users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j-lt"/>
                <a:cs typeface="Arial" pitchFamily="34" charset="0"/>
              </a:rPr>
              <a:t>Service providers</a:t>
            </a:r>
          </a:p>
        </p:txBody>
      </p:sp>
      <p:sp>
        <p:nvSpPr>
          <p:cNvPr id="2007104" name="Rectangle 64"/>
          <p:cNvSpPr>
            <a:spLocks noChangeArrowheads="1"/>
          </p:cNvSpPr>
          <p:nvPr/>
        </p:nvSpPr>
        <p:spPr bwMode="auto">
          <a:xfrm>
            <a:off x="6818629" y="2420888"/>
            <a:ext cx="2330351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2713" indent="-112713"/>
            <a:r>
              <a:rPr lang="et-EE" sz="1400" b="1" u="sng" dirty="0" smtClean="0">
                <a:latin typeface="+mj-lt"/>
                <a:cs typeface="Arial" pitchFamily="34" charset="0"/>
              </a:rPr>
              <a:t>Business process development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j-lt"/>
              </a:rPr>
              <a:t>Basic process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j-lt"/>
              </a:rPr>
              <a:t>Supportive processes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j-lt"/>
              </a:rPr>
              <a:t>Roles, stakeholders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j-lt"/>
              </a:rPr>
              <a:t>Data, materials</a:t>
            </a:r>
            <a:endParaRPr lang="en-US" sz="1050" b="1" dirty="0">
              <a:latin typeface="+mj-lt"/>
            </a:endParaRPr>
          </a:p>
        </p:txBody>
      </p:sp>
      <p:sp>
        <p:nvSpPr>
          <p:cNvPr id="2007105" name="Rectangle 65" hidden="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t-EE" sz="3200" dirty="0" smtClean="0"/>
              <a:t>Servise oriented development</a:t>
            </a:r>
            <a:endParaRPr lang="en-US" sz="3200" dirty="0"/>
          </a:p>
        </p:txBody>
      </p:sp>
      <p:sp>
        <p:nvSpPr>
          <p:cNvPr id="2007206" name="AutoShape 166" hidden="1"/>
          <p:cNvSpPr>
            <a:spLocks/>
          </p:cNvSpPr>
          <p:nvPr/>
        </p:nvSpPr>
        <p:spPr bwMode="auto">
          <a:xfrm rot="10800000">
            <a:off x="6116638" y="5405438"/>
            <a:ext cx="741362" cy="938212"/>
          </a:xfrm>
          <a:prstGeom prst="rightBrace">
            <a:avLst>
              <a:gd name="adj1" fmla="val 10587"/>
              <a:gd name="adj2" fmla="val 538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007207" name="Rectangle 167" hidden="1"/>
          <p:cNvSpPr>
            <a:spLocks noChangeArrowheads="1"/>
          </p:cNvSpPr>
          <p:nvPr/>
        </p:nvSpPr>
        <p:spPr bwMode="auto">
          <a:xfrm>
            <a:off x="6629400" y="5380038"/>
            <a:ext cx="25495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t-EE" sz="1200" u="sng" dirty="0" smtClean="0">
                <a:cs typeface="Arial" pitchFamily="34" charset="0"/>
              </a:rPr>
              <a:t>Housing of infrastructure</a:t>
            </a:r>
            <a:endParaRPr lang="en-US" sz="1200" dirty="0"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dirty="0" smtClean="0">
                <a:cs typeface="Arial" pitchFamily="34" charset="0"/>
              </a:rPr>
              <a:t>Shared serveres</a:t>
            </a:r>
            <a:endParaRPr lang="en-US" sz="1200" dirty="0"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dirty="0" smtClean="0">
                <a:cs typeface="Arial" pitchFamily="34" charset="0"/>
              </a:rPr>
              <a:t>Shared storages</a:t>
            </a:r>
            <a:endParaRPr lang="en-US" sz="1200" dirty="0"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dirty="0" smtClean="0">
                <a:cs typeface="Arial" pitchFamily="34" charset="0"/>
              </a:rPr>
              <a:t>Networks</a:t>
            </a:r>
            <a:endParaRPr lang="en-US" sz="1200" dirty="0"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dirty="0" smtClean="0">
                <a:cs typeface="Arial" pitchFamily="34" charset="0"/>
              </a:rPr>
              <a:t>System maintenance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133" name="AutoShape 6"/>
          <p:cNvSpPr>
            <a:spLocks noChangeArrowheads="1"/>
          </p:cNvSpPr>
          <p:nvPr/>
        </p:nvSpPr>
        <p:spPr bwMode="auto">
          <a:xfrm>
            <a:off x="179512" y="1794000"/>
            <a:ext cx="1656184" cy="7920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normAutofit lnSpcReduction="10000"/>
          </a:bodyPr>
          <a:lstStyle/>
          <a:p>
            <a:pPr algn="ctr"/>
            <a:r>
              <a:rPr lang="et-EE" sz="1200" b="1" dirty="0" smtClean="0">
                <a:solidFill>
                  <a:schemeClr val="tx1"/>
                </a:solidFill>
              </a:rPr>
              <a:t>Sustainability of healthcare systems</a:t>
            </a:r>
          </a:p>
        </p:txBody>
      </p:sp>
      <p:sp>
        <p:nvSpPr>
          <p:cNvPr id="134" name="AutoShape 6"/>
          <p:cNvSpPr>
            <a:spLocks noChangeArrowheads="1"/>
          </p:cNvSpPr>
          <p:nvPr/>
        </p:nvSpPr>
        <p:spPr bwMode="auto">
          <a:xfrm>
            <a:off x="1935000" y="1794000"/>
            <a:ext cx="1440160" cy="7920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normAutofit lnSpcReduction="10000"/>
          </a:bodyPr>
          <a:lstStyle/>
          <a:p>
            <a:pPr algn="ctr"/>
            <a:r>
              <a:rPr lang="et-EE" sz="1200" b="1" dirty="0" smtClean="0">
                <a:solidFill>
                  <a:schemeClr val="tx1"/>
                </a:solidFill>
              </a:rPr>
              <a:t>Chronic disease management</a:t>
            </a:r>
          </a:p>
        </p:txBody>
      </p:sp>
      <p:sp>
        <p:nvSpPr>
          <p:cNvPr id="135" name="AutoShape 6"/>
          <p:cNvSpPr>
            <a:spLocks noChangeArrowheads="1"/>
          </p:cNvSpPr>
          <p:nvPr/>
        </p:nvSpPr>
        <p:spPr bwMode="auto">
          <a:xfrm>
            <a:off x="3464584" y="1786464"/>
            <a:ext cx="1512168" cy="7920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normAutofit lnSpcReduction="10000"/>
          </a:bodyPr>
          <a:lstStyle/>
          <a:p>
            <a:pPr algn="ctr"/>
            <a:r>
              <a:rPr lang="et-EE" sz="1200" b="1" dirty="0" smtClean="0">
                <a:solidFill>
                  <a:schemeClr val="tx1"/>
                </a:solidFill>
              </a:rPr>
              <a:t>Efficiency of patient pathways</a:t>
            </a:r>
          </a:p>
        </p:txBody>
      </p:sp>
      <p:sp>
        <p:nvSpPr>
          <p:cNvPr id="136" name="AutoShape 6"/>
          <p:cNvSpPr>
            <a:spLocks noChangeArrowheads="1"/>
          </p:cNvSpPr>
          <p:nvPr/>
        </p:nvSpPr>
        <p:spPr bwMode="auto">
          <a:xfrm>
            <a:off x="5076056" y="1772816"/>
            <a:ext cx="1800200" cy="7920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normAutofit fontScale="92500" lnSpcReduction="10000"/>
          </a:bodyPr>
          <a:lstStyle/>
          <a:p>
            <a:pPr algn="ctr"/>
            <a:r>
              <a:rPr lang="et-EE" sz="1200" b="1" dirty="0" smtClean="0">
                <a:solidFill>
                  <a:schemeClr val="tx1"/>
                </a:solidFill>
              </a:rPr>
              <a:t>Innovation in health – innovative models of care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339104" y="1772816"/>
            <a:ext cx="176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b="1" u="sng" dirty="0" smtClean="0">
                <a:latin typeface="+mj-lt"/>
              </a:rPr>
              <a:t>Challenges of healthcare </a:t>
            </a:r>
            <a:endParaRPr lang="en-US" sz="2000" b="1" u="sng" dirty="0">
              <a:latin typeface="+mj-lt"/>
            </a:endParaRPr>
          </a:p>
        </p:txBody>
      </p:sp>
      <p:grpSp>
        <p:nvGrpSpPr>
          <p:cNvPr id="4" name="Group 138"/>
          <p:cNvGrpSpPr/>
          <p:nvPr/>
        </p:nvGrpSpPr>
        <p:grpSpPr>
          <a:xfrm rot="5400000">
            <a:off x="122800" y="-138853"/>
            <a:ext cx="1629360" cy="1940448"/>
            <a:chOff x="251520" y="116632"/>
            <a:chExt cx="1800200" cy="2016224"/>
          </a:xfrm>
        </p:grpSpPr>
        <p:sp>
          <p:nvSpPr>
            <p:cNvPr id="131" name="AutoShape 6"/>
            <p:cNvSpPr>
              <a:spLocks noChangeArrowheads="1"/>
            </p:cNvSpPr>
            <p:nvPr/>
          </p:nvSpPr>
          <p:spPr bwMode="auto">
            <a:xfrm>
              <a:off x="251520" y="116632"/>
              <a:ext cx="648072" cy="2016224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Reduced number of unused bookings</a:t>
              </a:r>
            </a:p>
          </p:txBody>
        </p:sp>
        <p:sp>
          <p:nvSpPr>
            <p:cNvPr id="132" name="AutoShape 6"/>
            <p:cNvSpPr>
              <a:spLocks noChangeArrowheads="1"/>
            </p:cNvSpPr>
            <p:nvPr/>
          </p:nvSpPr>
          <p:spPr bwMode="auto">
            <a:xfrm>
              <a:off x="827584" y="116632"/>
              <a:ext cx="648072" cy="2016224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100" b="1" dirty="0" smtClean="0">
                  <a:solidFill>
                    <a:schemeClr val="tx1"/>
                  </a:solidFill>
                </a:rPr>
                <a:t>Replacing doctors visits with nurses visits</a:t>
              </a:r>
            </a:p>
          </p:txBody>
        </p:sp>
        <p:sp>
          <p:nvSpPr>
            <p:cNvPr id="138" name="AutoShape 6"/>
            <p:cNvSpPr>
              <a:spLocks noChangeArrowheads="1"/>
            </p:cNvSpPr>
            <p:nvPr/>
          </p:nvSpPr>
          <p:spPr bwMode="auto">
            <a:xfrm>
              <a:off x="1403648" y="116632"/>
              <a:ext cx="648072" cy="2016224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More efficient time management</a:t>
              </a:r>
            </a:p>
          </p:txBody>
        </p:sp>
      </p:grpSp>
      <p:grpSp>
        <p:nvGrpSpPr>
          <p:cNvPr id="5" name="Group 139"/>
          <p:cNvGrpSpPr/>
          <p:nvPr/>
        </p:nvGrpSpPr>
        <p:grpSpPr>
          <a:xfrm rot="5400000">
            <a:off x="1835460" y="-154385"/>
            <a:ext cx="1629360" cy="1971512"/>
            <a:chOff x="251520" y="116632"/>
            <a:chExt cx="1800200" cy="2016224"/>
          </a:xfrm>
          <a:solidFill>
            <a:srgbClr val="FFD13F"/>
          </a:solidFill>
        </p:grpSpPr>
        <p:sp>
          <p:nvSpPr>
            <p:cNvPr id="141" name="AutoShape 6"/>
            <p:cNvSpPr>
              <a:spLocks noChangeArrowheads="1"/>
            </p:cNvSpPr>
            <p:nvPr/>
          </p:nvSpPr>
          <p:spPr bwMode="auto">
            <a:xfrm>
              <a:off x="251520" y="116632"/>
              <a:ext cx="648072" cy="2016224"/>
            </a:xfrm>
            <a:prstGeom prst="cube">
              <a:avLst>
                <a:gd name="adj" fmla="val 25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Receive medication on time</a:t>
              </a:r>
            </a:p>
          </p:txBody>
        </p:sp>
        <p:sp>
          <p:nvSpPr>
            <p:cNvPr id="142" name="AutoShape 6"/>
            <p:cNvSpPr>
              <a:spLocks noChangeArrowheads="1"/>
            </p:cNvSpPr>
            <p:nvPr/>
          </p:nvSpPr>
          <p:spPr bwMode="auto">
            <a:xfrm>
              <a:off x="827584" y="116632"/>
              <a:ext cx="648072" cy="2016224"/>
            </a:xfrm>
            <a:prstGeom prst="cube">
              <a:avLst>
                <a:gd name="adj" fmla="val 25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Prevent complications</a:t>
              </a:r>
            </a:p>
          </p:txBody>
        </p:sp>
        <p:sp>
          <p:nvSpPr>
            <p:cNvPr id="143" name="AutoShape 6"/>
            <p:cNvSpPr>
              <a:spLocks noChangeArrowheads="1"/>
            </p:cNvSpPr>
            <p:nvPr/>
          </p:nvSpPr>
          <p:spPr bwMode="auto">
            <a:xfrm>
              <a:off x="1403648" y="116632"/>
              <a:ext cx="648072" cy="2016224"/>
            </a:xfrm>
            <a:prstGeom prst="cube">
              <a:avLst>
                <a:gd name="adj" fmla="val 25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Improved self-management of disease</a:t>
              </a:r>
            </a:p>
          </p:txBody>
        </p:sp>
      </p:grpSp>
      <p:grpSp>
        <p:nvGrpSpPr>
          <p:cNvPr id="6" name="Group 143"/>
          <p:cNvGrpSpPr/>
          <p:nvPr/>
        </p:nvGrpSpPr>
        <p:grpSpPr>
          <a:xfrm rot="5400000">
            <a:off x="3628902" y="-192119"/>
            <a:ext cx="1642787" cy="2060848"/>
            <a:chOff x="251520" y="116632"/>
            <a:chExt cx="1800200" cy="2016224"/>
          </a:xfrm>
          <a:solidFill>
            <a:srgbClr val="FFD13F"/>
          </a:solidFill>
        </p:grpSpPr>
        <p:sp>
          <p:nvSpPr>
            <p:cNvPr id="145" name="AutoShape 6"/>
            <p:cNvSpPr>
              <a:spLocks noChangeArrowheads="1"/>
            </p:cNvSpPr>
            <p:nvPr/>
          </p:nvSpPr>
          <p:spPr bwMode="auto">
            <a:xfrm>
              <a:off x="251520" y="116632"/>
              <a:ext cx="648072" cy="2016224"/>
            </a:xfrm>
            <a:prstGeom prst="cube">
              <a:avLst>
                <a:gd name="adj" fmla="val 25000"/>
              </a:avLst>
            </a:prstGeom>
            <a:solidFill>
              <a:srgbClr val="FFE389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Fewer hazardous examinations</a:t>
              </a:r>
            </a:p>
          </p:txBody>
        </p:sp>
        <p:sp>
          <p:nvSpPr>
            <p:cNvPr id="146" name="AutoShape 6"/>
            <p:cNvSpPr>
              <a:spLocks noChangeArrowheads="1"/>
            </p:cNvSpPr>
            <p:nvPr/>
          </p:nvSpPr>
          <p:spPr bwMode="auto">
            <a:xfrm>
              <a:off x="827584" y="116632"/>
              <a:ext cx="648072" cy="2016224"/>
            </a:xfrm>
            <a:prstGeom prst="cube">
              <a:avLst>
                <a:gd name="adj" fmla="val 25000"/>
              </a:avLst>
            </a:prstGeom>
            <a:solidFill>
              <a:srgbClr val="FFE389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Shorter visit times</a:t>
              </a:r>
            </a:p>
          </p:txBody>
        </p:sp>
        <p:sp>
          <p:nvSpPr>
            <p:cNvPr id="147" name="AutoShape 6"/>
            <p:cNvSpPr>
              <a:spLocks noChangeArrowheads="1"/>
            </p:cNvSpPr>
            <p:nvPr/>
          </p:nvSpPr>
          <p:spPr bwMode="auto">
            <a:xfrm>
              <a:off x="1403648" y="116632"/>
              <a:ext cx="648072" cy="2016224"/>
            </a:xfrm>
            <a:prstGeom prst="cube">
              <a:avLst>
                <a:gd name="adj" fmla="val 25000"/>
              </a:avLst>
            </a:prstGeom>
            <a:solidFill>
              <a:srgbClr val="FFE389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Better overview of personal medical data</a:t>
              </a:r>
            </a:p>
          </p:txBody>
        </p:sp>
      </p:grpSp>
      <p:grpSp>
        <p:nvGrpSpPr>
          <p:cNvPr id="7" name="Group 152"/>
          <p:cNvGrpSpPr/>
          <p:nvPr/>
        </p:nvGrpSpPr>
        <p:grpSpPr>
          <a:xfrm rot="5400000">
            <a:off x="5576553" y="-212466"/>
            <a:ext cx="1663303" cy="2088234"/>
            <a:chOff x="5248912" y="75688"/>
            <a:chExt cx="1555430" cy="2088234"/>
          </a:xfrm>
        </p:grpSpPr>
        <p:sp>
          <p:nvSpPr>
            <p:cNvPr id="149" name="AutoShape 6"/>
            <p:cNvSpPr>
              <a:spLocks noChangeArrowheads="1"/>
            </p:cNvSpPr>
            <p:nvPr/>
          </p:nvSpPr>
          <p:spPr bwMode="auto">
            <a:xfrm>
              <a:off x="5248912" y="75688"/>
              <a:ext cx="596226" cy="2088232"/>
            </a:xfrm>
            <a:prstGeom prst="cube">
              <a:avLst>
                <a:gd name="adj" fmla="val 25000"/>
              </a:avLst>
            </a:prstGeom>
            <a:solidFill>
              <a:srgbClr val="FFF1C5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Patient can add personal self-monitoring data</a:t>
              </a:r>
            </a:p>
          </p:txBody>
        </p:sp>
        <p:sp>
          <p:nvSpPr>
            <p:cNvPr id="150" name="AutoShape 6"/>
            <p:cNvSpPr>
              <a:spLocks noChangeArrowheads="1"/>
            </p:cNvSpPr>
            <p:nvPr/>
          </p:nvSpPr>
          <p:spPr bwMode="auto">
            <a:xfrm>
              <a:off x="5744385" y="75690"/>
              <a:ext cx="596226" cy="2088232"/>
            </a:xfrm>
            <a:prstGeom prst="cube">
              <a:avLst>
                <a:gd name="adj" fmla="val 25000"/>
              </a:avLst>
            </a:prstGeom>
            <a:solidFill>
              <a:srgbClr val="FFF1C5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Research of personalized  healthcare/ medication</a:t>
              </a:r>
            </a:p>
          </p:txBody>
        </p:sp>
        <p:sp>
          <p:nvSpPr>
            <p:cNvPr id="151" name="AutoShape 6"/>
            <p:cNvSpPr>
              <a:spLocks noChangeArrowheads="1"/>
            </p:cNvSpPr>
            <p:nvPr/>
          </p:nvSpPr>
          <p:spPr bwMode="auto">
            <a:xfrm>
              <a:off x="6261252" y="75689"/>
              <a:ext cx="543090" cy="2088232"/>
            </a:xfrm>
            <a:prstGeom prst="cube">
              <a:avLst>
                <a:gd name="adj" fmla="val 25000"/>
              </a:avLst>
            </a:prstGeom>
            <a:solidFill>
              <a:srgbClr val="FFF1C5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Interactive prevention of disease for citizen</a:t>
              </a: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7428570" y="-27384"/>
            <a:ext cx="1769400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b="1" u="sng" dirty="0" smtClean="0">
                <a:latin typeface="+mj-lt"/>
              </a:rPr>
              <a:t>Benefits to achieve</a:t>
            </a:r>
            <a:endParaRPr lang="et-EE" sz="16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t-EE" sz="1600" dirty="0" smtClean="0">
                <a:latin typeface="+mj-lt"/>
              </a:rPr>
              <a:t> </a:t>
            </a:r>
            <a:r>
              <a:rPr lang="et-EE" sz="1400" dirty="0" smtClean="0">
                <a:latin typeface="+mj-lt"/>
              </a:rPr>
              <a:t>Citizen</a:t>
            </a:r>
          </a:p>
          <a:p>
            <a:pPr>
              <a:buFont typeface="Arial" pitchFamily="34" charset="0"/>
              <a:buChar char="•"/>
            </a:pPr>
            <a:r>
              <a:rPr lang="et-EE" sz="1400" dirty="0" smtClean="0">
                <a:latin typeface="+mj-lt"/>
              </a:rPr>
              <a:t> Healthcare provider</a:t>
            </a:r>
          </a:p>
          <a:p>
            <a:pPr>
              <a:buFont typeface="Arial" pitchFamily="34" charset="0"/>
              <a:buChar char="•"/>
            </a:pPr>
            <a:r>
              <a:rPr lang="et-EE" sz="1400" dirty="0" smtClean="0">
                <a:latin typeface="+mj-lt"/>
              </a:rPr>
              <a:t> Society</a:t>
            </a:r>
            <a:endParaRPr lang="en-US" sz="1400" dirty="0">
              <a:latin typeface="+mj-lt"/>
            </a:endParaRPr>
          </a:p>
        </p:txBody>
      </p:sp>
      <p:grpSp>
        <p:nvGrpSpPr>
          <p:cNvPr id="8" name="Group 237"/>
          <p:cNvGrpSpPr/>
          <p:nvPr/>
        </p:nvGrpSpPr>
        <p:grpSpPr>
          <a:xfrm>
            <a:off x="27296" y="5229035"/>
            <a:ext cx="6344904" cy="1220787"/>
            <a:chOff x="-972616" y="5949280"/>
            <a:chExt cx="5971974" cy="1220787"/>
          </a:xfrm>
        </p:grpSpPr>
        <p:grpSp>
          <p:nvGrpSpPr>
            <p:cNvPr id="9" name="Group 179"/>
            <p:cNvGrpSpPr/>
            <p:nvPr/>
          </p:nvGrpSpPr>
          <p:grpSpPr>
            <a:xfrm>
              <a:off x="-972616" y="5949280"/>
              <a:ext cx="5940151" cy="1220787"/>
              <a:chOff x="0" y="5373216"/>
              <a:chExt cx="5940151" cy="1220787"/>
            </a:xfrm>
          </p:grpSpPr>
          <p:grpSp>
            <p:nvGrpSpPr>
              <p:cNvPr id="10" name="Group 168"/>
              <p:cNvGrpSpPr/>
              <p:nvPr/>
            </p:nvGrpSpPr>
            <p:grpSpPr>
              <a:xfrm>
                <a:off x="0" y="5373216"/>
                <a:ext cx="5940151" cy="1220787"/>
                <a:chOff x="0" y="5259735"/>
                <a:chExt cx="5940151" cy="1220787"/>
              </a:xfrm>
            </p:grpSpPr>
            <p:sp>
              <p:nvSpPr>
                <p:cNvPr id="2007042" name="AutoShape 2"/>
                <p:cNvSpPr>
                  <a:spLocks noChangeArrowheads="1"/>
                </p:cNvSpPr>
                <p:nvPr/>
              </p:nvSpPr>
              <p:spPr bwMode="auto">
                <a:xfrm>
                  <a:off x="3097213" y="5491510"/>
                  <a:ext cx="2376487" cy="989012"/>
                </a:xfrm>
                <a:prstGeom prst="parallelogram">
                  <a:avLst>
                    <a:gd name="adj" fmla="val 102412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>
                  <a:spAutoFit/>
                </a:bodyPr>
                <a:lstStyle/>
                <a:p>
                  <a:endParaRPr lang="et-EE"/>
                </a:p>
              </p:txBody>
            </p:sp>
            <p:sp>
              <p:nvSpPr>
                <p:cNvPr id="2007043" name="AutoShape 3"/>
                <p:cNvSpPr>
                  <a:spLocks noChangeArrowheads="1"/>
                </p:cNvSpPr>
                <p:nvPr/>
              </p:nvSpPr>
              <p:spPr bwMode="auto">
                <a:xfrm>
                  <a:off x="4125913" y="5350222"/>
                  <a:ext cx="966787" cy="477838"/>
                </a:xfrm>
                <a:prstGeom prst="cube">
                  <a:avLst>
                    <a:gd name="adj" fmla="val 250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SzPct val="80000"/>
                    <a:buFont typeface="Wingdings" pitchFamily="2" charset="2"/>
                    <a:buNone/>
                  </a:pPr>
                  <a:r>
                    <a:rPr lang="et-EE" sz="12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GP-s EMR</a:t>
                  </a:r>
                  <a:endParaRPr lang="en-GB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07044" name="AutoShape 4"/>
                <p:cNvSpPr>
                  <a:spLocks noChangeArrowheads="1"/>
                </p:cNvSpPr>
                <p:nvPr/>
              </p:nvSpPr>
              <p:spPr bwMode="auto">
                <a:xfrm>
                  <a:off x="1557338" y="5491510"/>
                  <a:ext cx="2376487" cy="989012"/>
                </a:xfrm>
                <a:prstGeom prst="parallelogram">
                  <a:avLst>
                    <a:gd name="adj" fmla="val 102412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>
                  <a:spAutoFit/>
                </a:bodyPr>
                <a:lstStyle/>
                <a:p>
                  <a:endParaRPr lang="et-EE"/>
                </a:p>
              </p:txBody>
            </p:sp>
            <p:sp>
              <p:nvSpPr>
                <p:cNvPr id="2007045" name="AutoShape 5"/>
                <p:cNvSpPr>
                  <a:spLocks noChangeArrowheads="1"/>
                </p:cNvSpPr>
                <p:nvPr/>
              </p:nvSpPr>
              <p:spPr bwMode="auto">
                <a:xfrm>
                  <a:off x="0" y="5491510"/>
                  <a:ext cx="2376488" cy="989012"/>
                </a:xfrm>
                <a:prstGeom prst="parallelogram">
                  <a:avLst>
                    <a:gd name="adj" fmla="val 102412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>
                  <a:spAutoFit/>
                </a:bodyPr>
                <a:lstStyle/>
                <a:p>
                  <a:endParaRPr lang="et-EE"/>
                </a:p>
              </p:txBody>
            </p:sp>
            <p:sp>
              <p:nvSpPr>
                <p:cNvPr id="2007046" name="AutoShape 6"/>
                <p:cNvSpPr>
                  <a:spLocks noChangeArrowheads="1"/>
                </p:cNvSpPr>
                <p:nvPr/>
              </p:nvSpPr>
              <p:spPr bwMode="auto">
                <a:xfrm>
                  <a:off x="946150" y="5316885"/>
                  <a:ext cx="936625" cy="527050"/>
                </a:xfrm>
                <a:prstGeom prst="cube">
                  <a:avLst>
                    <a:gd name="adj" fmla="val 250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SzPct val="80000"/>
                    <a:buFont typeface="Wingdings" pitchFamily="2" charset="2"/>
                    <a:buNone/>
                  </a:pPr>
                  <a:r>
                    <a:rPr lang="et-EE" sz="12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PACS</a:t>
                  </a:r>
                  <a:endParaRPr lang="en-GB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07047" name="AutoShape 7"/>
                <p:cNvSpPr>
                  <a:spLocks noChangeArrowheads="1"/>
                </p:cNvSpPr>
                <p:nvPr/>
              </p:nvSpPr>
              <p:spPr bwMode="auto">
                <a:xfrm>
                  <a:off x="2214563" y="5259735"/>
                  <a:ext cx="1131887" cy="581025"/>
                </a:xfrm>
                <a:prstGeom prst="cube">
                  <a:avLst>
                    <a:gd name="adj" fmla="val 250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SzPct val="80000"/>
                    <a:buFont typeface="Wingdings" pitchFamily="2" charset="2"/>
                    <a:buNone/>
                  </a:pPr>
                  <a:r>
                    <a:rPr lang="et-EE" sz="12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EHR</a:t>
                  </a:r>
                  <a:endParaRPr lang="en-GB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07048" name="AutoShape 8"/>
                <p:cNvSpPr>
                  <a:spLocks noChangeArrowheads="1"/>
                </p:cNvSpPr>
                <p:nvPr/>
              </p:nvSpPr>
              <p:spPr bwMode="auto">
                <a:xfrm rot="-2770034">
                  <a:off x="1076325" y="5766147"/>
                  <a:ext cx="341313" cy="176213"/>
                </a:xfrm>
                <a:prstGeom prst="leftRightArrow">
                  <a:avLst>
                    <a:gd name="adj1" fmla="val 50000"/>
                    <a:gd name="adj2" fmla="val 38739"/>
                  </a:avLst>
                </a:prstGeom>
                <a:solidFill>
                  <a:srgbClr val="66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endParaRPr lang="et-EE" sz="120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07049" name="AutoShape 9"/>
                <p:cNvSpPr>
                  <a:spLocks noChangeArrowheads="1"/>
                </p:cNvSpPr>
                <p:nvPr/>
              </p:nvSpPr>
              <p:spPr bwMode="auto">
                <a:xfrm rot="-2770034">
                  <a:off x="2651126" y="5755034"/>
                  <a:ext cx="341312" cy="176213"/>
                </a:xfrm>
                <a:prstGeom prst="leftRightArrow">
                  <a:avLst>
                    <a:gd name="adj1" fmla="val 50000"/>
                    <a:gd name="adj2" fmla="val 38739"/>
                  </a:avLst>
                </a:prstGeom>
                <a:solidFill>
                  <a:srgbClr val="66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endParaRPr lang="et-EE" sz="120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07051" name="AutoShape 11"/>
                <p:cNvSpPr>
                  <a:spLocks noChangeArrowheads="1"/>
                </p:cNvSpPr>
                <p:nvPr/>
              </p:nvSpPr>
              <p:spPr bwMode="auto">
                <a:xfrm rot="5400000">
                  <a:off x="2928800" y="3258035"/>
                  <a:ext cx="392113" cy="5630589"/>
                </a:xfrm>
                <a:prstGeom prst="can">
                  <a:avLst>
                    <a:gd name="adj" fmla="val 29535"/>
                  </a:avLst>
                </a:prstGeom>
                <a:solidFill>
                  <a:srgbClr val="000000">
                    <a:alpha val="25882"/>
                  </a:srgb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10800000" vert="eaVert"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SzPct val="80000"/>
                    <a:buFont typeface="Wingdings" pitchFamily="2" charset="2"/>
                    <a:buNone/>
                  </a:pPr>
                  <a:endParaRPr lang="en-GB"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07052" name="AutoShape 12"/>
                <p:cNvSpPr>
                  <a:spLocks noChangeArrowheads="1"/>
                </p:cNvSpPr>
                <p:nvPr/>
              </p:nvSpPr>
              <p:spPr bwMode="auto">
                <a:xfrm rot="-2770034">
                  <a:off x="834232" y="6065390"/>
                  <a:ext cx="342900" cy="176213"/>
                </a:xfrm>
                <a:prstGeom prst="leftRightArrow">
                  <a:avLst>
                    <a:gd name="adj1" fmla="val 50000"/>
                    <a:gd name="adj2" fmla="val 38919"/>
                  </a:avLst>
                </a:prstGeom>
                <a:solidFill>
                  <a:srgbClr val="66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endParaRPr lang="et-EE" sz="120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07053" name="AutoShape 13"/>
                <p:cNvSpPr>
                  <a:spLocks noChangeArrowheads="1"/>
                </p:cNvSpPr>
                <p:nvPr/>
              </p:nvSpPr>
              <p:spPr bwMode="auto">
                <a:xfrm>
                  <a:off x="269848" y="5916959"/>
                  <a:ext cx="738216" cy="534996"/>
                </a:xfrm>
                <a:prstGeom prst="can">
                  <a:avLst>
                    <a:gd name="adj" fmla="val 250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SzPct val="80000"/>
                    <a:buFont typeface="Wingdings" pitchFamily="2" charset="2"/>
                    <a:buNone/>
                  </a:pPr>
                  <a:r>
                    <a:rPr lang="et-EE" sz="12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Registry</a:t>
                  </a:r>
                  <a:endParaRPr lang="en-GB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07054" name="AutoShape 14"/>
                <p:cNvSpPr>
                  <a:spLocks noChangeArrowheads="1"/>
                </p:cNvSpPr>
                <p:nvPr/>
              </p:nvSpPr>
              <p:spPr bwMode="auto">
                <a:xfrm rot="-2770034">
                  <a:off x="2459832" y="6063803"/>
                  <a:ext cx="342900" cy="176213"/>
                </a:xfrm>
                <a:prstGeom prst="leftRightArrow">
                  <a:avLst>
                    <a:gd name="adj1" fmla="val 50000"/>
                    <a:gd name="adj2" fmla="val 38919"/>
                  </a:avLst>
                </a:prstGeom>
                <a:solidFill>
                  <a:srgbClr val="66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endParaRPr lang="et-EE" sz="120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07055" name="AutoShape 15"/>
                <p:cNvSpPr>
                  <a:spLocks noChangeArrowheads="1"/>
                </p:cNvSpPr>
                <p:nvPr/>
              </p:nvSpPr>
              <p:spPr bwMode="auto">
                <a:xfrm rot="-2770034">
                  <a:off x="4073525" y="6042372"/>
                  <a:ext cx="341313" cy="176213"/>
                </a:xfrm>
                <a:prstGeom prst="leftRightArrow">
                  <a:avLst>
                    <a:gd name="adj1" fmla="val 50000"/>
                    <a:gd name="adj2" fmla="val 38739"/>
                  </a:avLst>
                </a:prstGeom>
                <a:solidFill>
                  <a:srgbClr val="66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endParaRPr lang="et-EE" sz="120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07057" name="AutoShape 17"/>
                <p:cNvSpPr>
                  <a:spLocks noChangeArrowheads="1"/>
                </p:cNvSpPr>
                <p:nvPr/>
              </p:nvSpPr>
              <p:spPr bwMode="auto">
                <a:xfrm>
                  <a:off x="3131840" y="5756622"/>
                  <a:ext cx="1089323" cy="698500"/>
                </a:xfrm>
                <a:prstGeom prst="cube">
                  <a:avLst>
                    <a:gd name="adj" fmla="val 250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SzPct val="80000"/>
                    <a:buFont typeface="Wingdings" pitchFamily="2" charset="2"/>
                    <a:buNone/>
                  </a:pPr>
                  <a:r>
                    <a:rPr lang="et-EE" sz="12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Prescription </a:t>
                  </a:r>
                </a:p>
                <a:p>
                  <a:pPr algn="ctr" eaLnBrk="0" hangingPunct="0">
                    <a:spcBef>
                      <a:spcPct val="20000"/>
                    </a:spcBef>
                    <a:buSzPct val="80000"/>
                    <a:buFont typeface="Wingdings" pitchFamily="2" charset="2"/>
                    <a:buNone/>
                  </a:pPr>
                  <a:r>
                    <a:rPr lang="et-EE" sz="12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repository </a:t>
                  </a:r>
                  <a:endParaRPr lang="en-GB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9" name="AutoShape 16"/>
              <p:cNvSpPr>
                <a:spLocks noChangeArrowheads="1"/>
              </p:cNvSpPr>
              <p:nvPr/>
            </p:nvSpPr>
            <p:spPr bwMode="auto">
              <a:xfrm>
                <a:off x="1690588" y="5949280"/>
                <a:ext cx="865188" cy="581025"/>
              </a:xfrm>
              <a:prstGeom prst="cube">
                <a:avLst>
                  <a:gd name="adj" fmla="val 25000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None/>
                </a:pPr>
                <a:r>
                  <a:rPr lang="et-EE" sz="1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HIS</a:t>
                </a:r>
                <a:endParaRPr lang="en-GB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6" name="AutoShape 10"/>
            <p:cNvSpPr>
              <a:spLocks noChangeArrowheads="1"/>
            </p:cNvSpPr>
            <p:nvPr/>
          </p:nvSpPr>
          <p:spPr bwMode="auto">
            <a:xfrm rot="-2770034">
              <a:off x="3742036" y="6496985"/>
              <a:ext cx="342900" cy="176213"/>
            </a:xfrm>
            <a:prstGeom prst="leftRightArrow">
              <a:avLst>
                <a:gd name="adj1" fmla="val 50000"/>
                <a:gd name="adj2" fmla="val 38919"/>
              </a:avLst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t-EE" sz="120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7" name="Text Box 54"/>
            <p:cNvSpPr txBox="1">
              <a:spLocks noChangeArrowheads="1"/>
            </p:cNvSpPr>
            <p:nvPr/>
          </p:nvSpPr>
          <p:spPr bwMode="auto">
            <a:xfrm>
              <a:off x="3491880" y="6591446"/>
              <a:ext cx="15074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t-EE" b="1" dirty="0" smtClean="0">
                  <a:latin typeface="+mn-lt"/>
                  <a:cs typeface="Arial" pitchFamily="34" charset="0"/>
                </a:rPr>
                <a:t>Gateway</a:t>
              </a:r>
              <a:endParaRPr lang="en-US" sz="1800" b="1" dirty="0">
                <a:latin typeface="+mn-lt"/>
                <a:cs typeface="Arial" pitchFamily="34" charset="0"/>
              </a:endParaRPr>
            </a:p>
          </p:txBody>
        </p:sp>
      </p:grpSp>
      <p:sp>
        <p:nvSpPr>
          <p:cNvPr id="261" name="TextBox 260"/>
          <p:cNvSpPr txBox="1"/>
          <p:nvPr/>
        </p:nvSpPr>
        <p:spPr>
          <a:xfrm>
            <a:off x="-69522" y="4869160"/>
            <a:ext cx="505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>
                <a:latin typeface="+mn-lt"/>
              </a:rPr>
              <a:t>15 Years of e-health development</a:t>
            </a:r>
            <a:endParaRPr lang="en-US" b="1" dirty="0">
              <a:latin typeface="+mn-lt"/>
            </a:endParaRPr>
          </a:p>
        </p:txBody>
      </p:sp>
      <p:grpSp>
        <p:nvGrpSpPr>
          <p:cNvPr id="11" name="Group 261"/>
          <p:cNvGrpSpPr/>
          <p:nvPr/>
        </p:nvGrpSpPr>
        <p:grpSpPr>
          <a:xfrm>
            <a:off x="271313" y="2798179"/>
            <a:ext cx="6462640" cy="3041307"/>
            <a:chOff x="-2681015" y="3429000"/>
            <a:chExt cx="6462640" cy="3041307"/>
          </a:xfrm>
        </p:grpSpPr>
        <p:grpSp>
          <p:nvGrpSpPr>
            <p:cNvPr id="12" name="Group 227"/>
            <p:cNvGrpSpPr/>
            <p:nvPr/>
          </p:nvGrpSpPr>
          <p:grpSpPr>
            <a:xfrm>
              <a:off x="-2681015" y="3429000"/>
              <a:ext cx="6462640" cy="3041307"/>
              <a:chOff x="307825" y="3068960"/>
              <a:chExt cx="6462640" cy="3041307"/>
            </a:xfrm>
          </p:grpSpPr>
          <p:grpSp>
            <p:nvGrpSpPr>
              <p:cNvPr id="13" name="Group 216"/>
              <p:cNvGrpSpPr/>
              <p:nvPr/>
            </p:nvGrpSpPr>
            <p:grpSpPr>
              <a:xfrm>
                <a:off x="307825" y="3068960"/>
                <a:ext cx="6462640" cy="2304256"/>
                <a:chOff x="4531368" y="3789040"/>
                <a:chExt cx="6462640" cy="2304256"/>
              </a:xfrm>
            </p:grpSpPr>
            <p:grpSp>
              <p:nvGrpSpPr>
                <p:cNvPr id="14" name="Group 199"/>
                <p:cNvGrpSpPr/>
                <p:nvPr/>
              </p:nvGrpSpPr>
              <p:grpSpPr>
                <a:xfrm>
                  <a:off x="4644008" y="3789040"/>
                  <a:ext cx="6350000" cy="827077"/>
                  <a:chOff x="80963" y="3053110"/>
                  <a:chExt cx="6350000" cy="827077"/>
                </a:xfrm>
              </p:grpSpPr>
              <p:sp>
                <p:nvSpPr>
                  <p:cNvPr id="288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4210050" y="3070572"/>
                    <a:ext cx="2220913" cy="809615"/>
                  </a:xfrm>
                  <a:prstGeom prst="parallelogram">
                    <a:avLst>
                      <a:gd name="adj" fmla="val 118814"/>
                    </a:avLst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anchor="ctr">
                    <a:spAutoFit/>
                  </a:bodyPr>
                  <a:lstStyle/>
                  <a:p>
                    <a:endParaRPr lang="et-EE"/>
                  </a:p>
                </p:txBody>
              </p:sp>
              <p:sp>
                <p:nvSpPr>
                  <p:cNvPr id="289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4943475" y="3238847"/>
                    <a:ext cx="804863" cy="4159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6B848"/>
                      </a:gs>
                      <a:gs pos="50000">
                        <a:srgbClr val="FCE5BC"/>
                      </a:gs>
                      <a:gs pos="100000">
                        <a:srgbClr val="F6B848"/>
                      </a:gs>
                    </a:gsLst>
                    <a:lin ang="5400000" scaled="1"/>
                  </a:gradFill>
                  <a:ln w="63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t-EE" sz="1100" b="1" dirty="0" smtClean="0">
                        <a:latin typeface="+mn-lt"/>
                        <a:cs typeface="Arial" pitchFamily="34" charset="0"/>
                      </a:rPr>
                      <a:t>Service user</a:t>
                    </a:r>
                    <a:endParaRPr lang="en-US" sz="1100" b="1" dirty="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90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80963" y="3053110"/>
                    <a:ext cx="4965700" cy="827077"/>
                  </a:xfrm>
                  <a:prstGeom prst="parallelogram">
                    <a:avLst>
                      <a:gd name="adj" fmla="val 127589"/>
                    </a:avLst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anchor="ctr">
                    <a:spAutoFit/>
                  </a:bodyPr>
                  <a:lstStyle/>
                  <a:p>
                    <a:endParaRPr lang="et-EE"/>
                  </a:p>
                </p:txBody>
              </p:sp>
              <p:pic>
                <p:nvPicPr>
                  <p:cNvPr id="291" name="Picture 56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1700" t="14896" r="2125" b="8275"/>
                  <a:stretch>
                    <a:fillRect/>
                  </a:stretch>
                </p:blipFill>
                <p:spPr bwMode="auto">
                  <a:xfrm>
                    <a:off x="841351" y="3165807"/>
                    <a:ext cx="3206871" cy="6538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15" name="Group 204"/>
                <p:cNvGrpSpPr/>
                <p:nvPr/>
              </p:nvGrpSpPr>
              <p:grpSpPr>
                <a:xfrm>
                  <a:off x="4531368" y="4904259"/>
                  <a:ext cx="5884863" cy="1189037"/>
                  <a:chOff x="307825" y="3998148"/>
                  <a:chExt cx="5884863" cy="1189037"/>
                </a:xfrm>
              </p:grpSpPr>
              <p:sp>
                <p:nvSpPr>
                  <p:cNvPr id="281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307825" y="3998148"/>
                    <a:ext cx="5884863" cy="1189037"/>
                  </a:xfrm>
                  <a:prstGeom prst="cube">
                    <a:avLst>
                      <a:gd name="adj" fmla="val 72269"/>
                    </a:avLst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r"/>
                    <a:r>
                      <a:rPr lang="et-EE" sz="2000" b="1" dirty="0" smtClean="0">
                        <a:cs typeface="Arial" pitchFamily="34" charset="0"/>
                      </a:rPr>
                      <a:t>Services</a:t>
                    </a:r>
                    <a:r>
                      <a:rPr lang="en-US" sz="2000" b="1" dirty="0" smtClean="0">
                        <a:cs typeface="Arial" pitchFamily="34" charset="0"/>
                      </a:rPr>
                      <a:t>   </a:t>
                    </a:r>
                    <a:endParaRPr lang="en-US" sz="2000" b="1" dirty="0">
                      <a:cs typeface="Arial" pitchFamily="34" charset="0"/>
                    </a:endParaRPr>
                  </a:p>
                </p:txBody>
              </p:sp>
              <p:sp>
                <p:nvSpPr>
                  <p:cNvPr id="28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697038" y="4523408"/>
                    <a:ext cx="1152525" cy="32067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SzPct val="80000"/>
                      <a:buFont typeface="Wingdings" pitchFamily="2" charset="2"/>
                      <a:buNone/>
                    </a:pPr>
                    <a:r>
                      <a:rPr lang="et-EE" sz="10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Diagnostic</a:t>
                    </a:r>
                    <a:endParaRPr lang="en-GB" sz="10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83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332038" y="4137645"/>
                    <a:ext cx="1152525" cy="32067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SzPct val="80000"/>
                      <a:buFont typeface="Wingdings" pitchFamily="2" charset="2"/>
                      <a:buNone/>
                    </a:pPr>
                    <a:r>
                      <a:rPr lang="et-EE" sz="10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Care process</a:t>
                    </a:r>
                    <a:endParaRPr lang="en-GB" sz="10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84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730250" y="4117008"/>
                    <a:ext cx="1152525" cy="4032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SzPct val="80000"/>
                      <a:buFont typeface="Wingdings" pitchFamily="2" charset="2"/>
                      <a:buNone/>
                    </a:pPr>
                    <a:r>
                      <a:rPr lang="et-EE" sz="10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Prescription</a:t>
                    </a:r>
                    <a:endParaRPr lang="en-GB" sz="10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8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3117850" y="4509120"/>
                    <a:ext cx="858838" cy="35877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r>
                      <a:rPr lang="et-EE" sz="10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Medical record</a:t>
                    </a:r>
                    <a:endParaRPr lang="en-US" sz="10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86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319088" y="4426074"/>
                    <a:ext cx="795337" cy="355600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r>
                      <a:rPr lang="et-EE" sz="9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Billing</a:t>
                    </a:r>
                    <a:endParaRPr lang="en-GB" sz="9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87" name="Line 1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1725" y="4363070"/>
                    <a:ext cx="1239838" cy="312738"/>
                  </a:xfrm>
                  <a:prstGeom prst="line">
                    <a:avLst/>
                  </a:prstGeom>
                  <a:noFill/>
                  <a:ln w="19050">
                    <a:solidFill>
                      <a:srgbClr val="FF5050"/>
                    </a:solidFill>
                    <a:prstDash val="sysDot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lIns="90000" tIns="72000" rIns="90000" bIns="46800" anchor="ctr"/>
                  <a:lstStyle/>
                  <a:p>
                    <a:endParaRPr lang="et-EE"/>
                  </a:p>
                </p:txBody>
              </p:sp>
            </p:grpSp>
            <p:sp>
              <p:nvSpPr>
                <p:cNvPr id="277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5593760" y="4305744"/>
                  <a:ext cx="298450" cy="711200"/>
                </a:xfrm>
                <a:prstGeom prst="line">
                  <a:avLst/>
                </a:prstGeom>
                <a:noFill/>
                <a:ln w="19050">
                  <a:solidFill>
                    <a:srgbClr val="FF5050"/>
                  </a:solidFill>
                  <a:prstDash val="sysDot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lIns="90000" tIns="72000" rIns="90000" bIns="46800" anchor="ctr"/>
                <a:lstStyle/>
                <a:p>
                  <a:endParaRPr lang="et-EE"/>
                </a:p>
              </p:txBody>
            </p:sp>
            <p:sp>
              <p:nvSpPr>
                <p:cNvPr id="278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6444208" y="4509120"/>
                  <a:ext cx="58738" cy="911225"/>
                </a:xfrm>
                <a:prstGeom prst="line">
                  <a:avLst/>
                </a:prstGeom>
                <a:noFill/>
                <a:ln w="19050">
                  <a:solidFill>
                    <a:srgbClr val="FF5050"/>
                  </a:solidFill>
                  <a:prstDash val="sysDot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lIns="90000" tIns="72000" rIns="90000" bIns="46800" anchor="ctr"/>
                <a:lstStyle/>
                <a:p>
                  <a:endParaRPr lang="et-EE"/>
                </a:p>
              </p:txBody>
            </p:sp>
            <p:sp>
              <p:nvSpPr>
                <p:cNvPr id="279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7884368" y="4328595"/>
                  <a:ext cx="209550" cy="1062037"/>
                </a:xfrm>
                <a:prstGeom prst="line">
                  <a:avLst/>
                </a:prstGeom>
                <a:noFill/>
                <a:ln w="19050">
                  <a:solidFill>
                    <a:srgbClr val="FF5050"/>
                  </a:solidFill>
                  <a:prstDash val="sysDot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lIns="90000" tIns="72000" rIns="90000" bIns="46800" anchor="ctr"/>
                <a:lstStyle/>
                <a:p>
                  <a:endParaRPr lang="et-EE"/>
                </a:p>
              </p:txBody>
            </p:sp>
            <p:sp>
              <p:nvSpPr>
                <p:cNvPr id="28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7294656" y="4378752"/>
                  <a:ext cx="414338" cy="647700"/>
                </a:xfrm>
                <a:prstGeom prst="line">
                  <a:avLst/>
                </a:prstGeom>
                <a:noFill/>
                <a:ln w="19050">
                  <a:solidFill>
                    <a:srgbClr val="FF5050"/>
                  </a:solidFill>
                  <a:prstDash val="sysDot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lIns="90000" tIns="72000" rIns="90000" bIns="46800" anchor="ctr"/>
                <a:lstStyle/>
                <a:p>
                  <a:endParaRPr lang="et-EE"/>
                </a:p>
              </p:txBody>
            </p:sp>
          </p:grpSp>
          <p:grpSp>
            <p:nvGrpSpPr>
              <p:cNvPr id="16" name="Group 225"/>
              <p:cNvGrpSpPr/>
              <p:nvPr/>
            </p:nvGrpSpPr>
            <p:grpSpPr>
              <a:xfrm>
                <a:off x="611560" y="5229200"/>
                <a:ext cx="3194646" cy="881067"/>
                <a:chOff x="4972818" y="5976933"/>
                <a:chExt cx="3194646" cy="881067"/>
              </a:xfrm>
            </p:grpSpPr>
            <p:sp>
              <p:nvSpPr>
                <p:cNvPr id="271" name="AutoShape 18"/>
                <p:cNvSpPr>
                  <a:spLocks noChangeArrowheads="1"/>
                </p:cNvSpPr>
                <p:nvPr/>
              </p:nvSpPr>
              <p:spPr bwMode="auto">
                <a:xfrm>
                  <a:off x="6948264" y="5976933"/>
                  <a:ext cx="177800" cy="296863"/>
                </a:xfrm>
                <a:prstGeom prst="upDownArrow">
                  <a:avLst>
                    <a:gd name="adj1" fmla="val 50000"/>
                    <a:gd name="adj2" fmla="val 33393"/>
                  </a:avLst>
                </a:prstGeom>
                <a:gradFill rotWithShape="1">
                  <a:gsLst>
                    <a:gs pos="0">
                      <a:srgbClr val="FFFF00">
                        <a:gamma/>
                        <a:shade val="82353"/>
                        <a:invGamma/>
                      </a:srgbClr>
                    </a:gs>
                    <a:gs pos="5000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82353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t-EE"/>
                </a:p>
              </p:txBody>
            </p:sp>
            <p:sp>
              <p:nvSpPr>
                <p:cNvPr id="272" name="AutoShape 19"/>
                <p:cNvSpPr>
                  <a:spLocks noChangeArrowheads="1"/>
                </p:cNvSpPr>
                <p:nvPr/>
              </p:nvSpPr>
              <p:spPr bwMode="auto">
                <a:xfrm>
                  <a:off x="7989664" y="5976933"/>
                  <a:ext cx="177800" cy="781050"/>
                </a:xfrm>
                <a:prstGeom prst="upDownArrow">
                  <a:avLst>
                    <a:gd name="adj1" fmla="val 50000"/>
                    <a:gd name="adj2" fmla="val 87857"/>
                  </a:avLst>
                </a:prstGeom>
                <a:gradFill rotWithShape="1">
                  <a:gsLst>
                    <a:gs pos="0">
                      <a:srgbClr val="FFFF00">
                        <a:gamma/>
                        <a:shade val="82353"/>
                        <a:invGamma/>
                      </a:srgbClr>
                    </a:gs>
                    <a:gs pos="5000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82353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t-EE"/>
                </a:p>
              </p:txBody>
            </p:sp>
            <p:sp>
              <p:nvSpPr>
                <p:cNvPr id="273" name="AutoShape 22"/>
                <p:cNvSpPr>
                  <a:spLocks noChangeArrowheads="1"/>
                </p:cNvSpPr>
                <p:nvPr/>
              </p:nvSpPr>
              <p:spPr bwMode="auto">
                <a:xfrm>
                  <a:off x="6341243" y="5976933"/>
                  <a:ext cx="187325" cy="858838"/>
                </a:xfrm>
                <a:prstGeom prst="upDownArrow">
                  <a:avLst>
                    <a:gd name="adj1" fmla="val 50000"/>
                    <a:gd name="adj2" fmla="val 91695"/>
                  </a:avLst>
                </a:prstGeom>
                <a:gradFill rotWithShape="1">
                  <a:gsLst>
                    <a:gs pos="0">
                      <a:srgbClr val="FFFF00">
                        <a:gamma/>
                        <a:shade val="82353"/>
                        <a:invGamma/>
                      </a:srgbClr>
                    </a:gs>
                    <a:gs pos="5000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82353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t-EE"/>
                </a:p>
              </p:txBody>
            </p:sp>
            <p:sp>
              <p:nvSpPr>
                <p:cNvPr id="274" name="AutoShape 23"/>
                <p:cNvSpPr>
                  <a:spLocks noChangeArrowheads="1"/>
                </p:cNvSpPr>
                <p:nvPr/>
              </p:nvSpPr>
              <p:spPr bwMode="auto">
                <a:xfrm>
                  <a:off x="4972818" y="5976933"/>
                  <a:ext cx="171426" cy="881067"/>
                </a:xfrm>
                <a:prstGeom prst="upDownArrow">
                  <a:avLst>
                    <a:gd name="adj1" fmla="val 50000"/>
                    <a:gd name="adj2" fmla="val 117115"/>
                  </a:avLst>
                </a:prstGeom>
                <a:gradFill rotWithShape="1">
                  <a:gsLst>
                    <a:gs pos="0">
                      <a:srgbClr val="FFFF00">
                        <a:gamma/>
                        <a:shade val="82353"/>
                        <a:invGamma/>
                      </a:srgbClr>
                    </a:gs>
                    <a:gs pos="5000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82353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t-EE"/>
                </a:p>
              </p:txBody>
            </p:sp>
          </p:grpSp>
          <p:sp>
            <p:nvSpPr>
              <p:cNvPr id="270" name="AutoShape 21"/>
              <p:cNvSpPr>
                <a:spLocks noChangeArrowheads="1"/>
              </p:cNvSpPr>
              <p:nvPr/>
            </p:nvSpPr>
            <p:spPr bwMode="auto">
              <a:xfrm>
                <a:off x="4466208" y="5373216"/>
                <a:ext cx="177800" cy="323850"/>
              </a:xfrm>
              <a:prstGeom prst="upDownArrow">
                <a:avLst>
                  <a:gd name="adj1" fmla="val 50000"/>
                  <a:gd name="adj2" fmla="val 36429"/>
                </a:avLst>
              </a:prstGeom>
              <a:gradFill rotWithShape="1">
                <a:gsLst>
                  <a:gs pos="0">
                    <a:srgbClr val="FFFF00">
                      <a:gamma/>
                      <a:shade val="82353"/>
                      <a:invGamma/>
                    </a:srgbClr>
                  </a:gs>
                  <a:gs pos="50000">
                    <a:srgbClr val="FFFF00">
                      <a:alpha val="85001"/>
                    </a:srgbClr>
                  </a:gs>
                  <a:gs pos="100000">
                    <a:srgbClr val="FFFF00">
                      <a:gamma/>
                      <a:shade val="82353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t-EE"/>
              </a:p>
            </p:txBody>
          </p:sp>
        </p:grpSp>
        <p:grpSp>
          <p:nvGrpSpPr>
            <p:cNvPr id="17" name="Group 246"/>
            <p:cNvGrpSpPr/>
            <p:nvPr/>
          </p:nvGrpSpPr>
          <p:grpSpPr>
            <a:xfrm>
              <a:off x="755576" y="4604692"/>
              <a:ext cx="1450975" cy="764825"/>
              <a:chOff x="3707904" y="4221088"/>
              <a:chExt cx="1450975" cy="764825"/>
            </a:xfrm>
          </p:grpSpPr>
          <p:sp>
            <p:nvSpPr>
              <p:cNvPr id="265" name="Oval 58"/>
              <p:cNvSpPr>
                <a:spLocks noChangeArrowheads="1"/>
              </p:cNvSpPr>
              <p:nvPr/>
            </p:nvSpPr>
            <p:spPr bwMode="auto">
              <a:xfrm>
                <a:off x="3707904" y="4221088"/>
                <a:ext cx="1450975" cy="39687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t-EE" sz="1000" b="1" dirty="0" smtClean="0">
                    <a:solidFill>
                      <a:schemeClr val="tx1"/>
                    </a:solidFill>
                    <a:cs typeface="Arial" pitchFamily="34" charset="0"/>
                  </a:rPr>
                  <a:t>Documentation</a:t>
                </a:r>
                <a:endParaRPr lang="en-GB" sz="10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67" name="Oval 60"/>
              <p:cNvSpPr>
                <a:spLocks noChangeArrowheads="1"/>
              </p:cNvSpPr>
              <p:nvPr/>
            </p:nvSpPr>
            <p:spPr bwMode="auto">
              <a:xfrm>
                <a:off x="4341589" y="4682700"/>
                <a:ext cx="795337" cy="3032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t-EE" sz="1000" b="1" dirty="0" smtClean="0">
                    <a:solidFill>
                      <a:schemeClr val="tx1"/>
                    </a:solidFill>
                    <a:cs typeface="Arial" pitchFamily="34" charset="0"/>
                  </a:rPr>
                  <a:t>Working process</a:t>
                </a:r>
                <a:endParaRPr lang="en-GB" sz="10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92" name="Rectangle 291"/>
          <p:cNvSpPr/>
          <p:nvPr/>
        </p:nvSpPr>
        <p:spPr>
          <a:xfrm>
            <a:off x="6784518" y="5034405"/>
            <a:ext cx="2339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200" b="1" u="sng" dirty="0" smtClean="0">
                <a:latin typeface="+mj-lt"/>
                <a:cs typeface="Arial" pitchFamily="34" charset="0"/>
              </a:rPr>
              <a:t>Application integration</a:t>
            </a:r>
            <a:endParaRPr lang="en-US" sz="1200" b="1" dirty="0" smtClean="0">
              <a:latin typeface="+mj-lt"/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b="1" dirty="0" smtClean="0">
                <a:latin typeface="+mj-lt"/>
                <a:cs typeface="Arial" pitchFamily="34" charset="0"/>
              </a:rPr>
              <a:t>Messages exchanges</a:t>
            </a:r>
            <a:endParaRPr lang="en-US" sz="1200" b="1" dirty="0" smtClean="0">
              <a:latin typeface="+mj-lt"/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b="1" dirty="0" smtClean="0">
                <a:latin typeface="+mj-lt"/>
                <a:cs typeface="Arial" pitchFamily="34" charset="0"/>
              </a:rPr>
              <a:t>Users rights</a:t>
            </a:r>
            <a:endParaRPr lang="en-US" sz="1200" b="1" dirty="0" smtClean="0">
              <a:latin typeface="+mj-lt"/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b="1" dirty="0" smtClean="0">
                <a:latin typeface="+mj-lt"/>
                <a:cs typeface="Arial" pitchFamily="34" charset="0"/>
              </a:rPr>
              <a:t>Sharing data</a:t>
            </a:r>
            <a:endParaRPr lang="en-US" sz="1200" b="1" dirty="0" smtClean="0">
              <a:latin typeface="+mj-lt"/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b="1" dirty="0" smtClean="0">
                <a:latin typeface="+mj-lt"/>
                <a:cs typeface="Arial" pitchFamily="34" charset="0"/>
              </a:rPr>
              <a:t>Coordination of changes</a:t>
            </a:r>
            <a:endParaRPr lang="en-US" sz="1200" b="1" dirty="0" smtClean="0">
              <a:latin typeface="+mj-lt"/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b="1" dirty="0" smtClean="0">
                <a:latin typeface="+mj-lt"/>
                <a:cs typeface="Arial" pitchFamily="34" charset="0"/>
              </a:rPr>
              <a:t>Monitoring</a:t>
            </a:r>
            <a:endParaRPr lang="en-US" sz="1200" b="1" dirty="0">
              <a:latin typeface="+mj-lt"/>
              <a:cs typeface="Arial" pitchFamily="34" charset="0"/>
            </a:endParaRPr>
          </a:p>
        </p:txBody>
      </p:sp>
      <p:grpSp>
        <p:nvGrpSpPr>
          <p:cNvPr id="18" name="Group 156"/>
          <p:cNvGrpSpPr/>
          <p:nvPr/>
        </p:nvGrpSpPr>
        <p:grpSpPr>
          <a:xfrm>
            <a:off x="3779912" y="709947"/>
            <a:ext cx="2304256" cy="5256584"/>
            <a:chOff x="4067944" y="1124744"/>
            <a:chExt cx="2304256" cy="5256584"/>
          </a:xfrm>
        </p:grpSpPr>
        <p:sp>
          <p:nvSpPr>
            <p:cNvPr id="160" name="Pie 159"/>
            <p:cNvSpPr/>
            <p:nvPr/>
          </p:nvSpPr>
          <p:spPr>
            <a:xfrm>
              <a:off x="4067944" y="1124744"/>
              <a:ext cx="2304256" cy="5256584"/>
            </a:xfrm>
            <a:prstGeom prst="pie">
              <a:avLst>
                <a:gd name="adj1" fmla="val 0"/>
                <a:gd name="adj2" fmla="val 16200002"/>
              </a:avLst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AutoShape 7"/>
            <p:cNvSpPr>
              <a:spLocks noChangeArrowheads="1"/>
            </p:cNvSpPr>
            <p:nvPr/>
          </p:nvSpPr>
          <p:spPr bwMode="auto">
            <a:xfrm>
              <a:off x="4520233" y="5301208"/>
              <a:ext cx="555823" cy="432048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et-EE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EHR</a:t>
              </a:r>
              <a:endPara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AutoShape 6"/>
            <p:cNvSpPr>
              <a:spLocks noChangeArrowheads="1"/>
            </p:cNvSpPr>
            <p:nvPr/>
          </p:nvSpPr>
          <p:spPr bwMode="auto">
            <a:xfrm>
              <a:off x="4572000" y="1484784"/>
              <a:ext cx="596226" cy="2088232"/>
            </a:xfrm>
            <a:prstGeom prst="cube">
              <a:avLst>
                <a:gd name="adj" fmla="val 25000"/>
              </a:avLst>
            </a:prstGeom>
            <a:solidFill>
              <a:srgbClr val="9FD8FF">
                <a:alpha val="81000"/>
              </a:srgbClr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2000" b="1" dirty="0" smtClean="0">
                  <a:solidFill>
                    <a:schemeClr val="tx1"/>
                  </a:solidFill>
                </a:rPr>
                <a:t>Define user case</a:t>
              </a:r>
            </a:p>
          </p:txBody>
        </p:sp>
        <p:sp>
          <p:nvSpPr>
            <p:cNvPr id="163" name="AutoShape 6"/>
            <p:cNvSpPr>
              <a:spLocks noChangeArrowheads="1"/>
            </p:cNvSpPr>
            <p:nvPr/>
          </p:nvSpPr>
          <p:spPr bwMode="auto">
            <a:xfrm>
              <a:off x="5199910" y="3861048"/>
              <a:ext cx="596226" cy="2088232"/>
            </a:xfrm>
            <a:prstGeom prst="cube">
              <a:avLst>
                <a:gd name="adj" fmla="val 25000"/>
              </a:avLst>
            </a:prstGeom>
            <a:solidFill>
              <a:srgbClr val="E3FECE">
                <a:alpha val="81000"/>
              </a:srgbClr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400" b="1" dirty="0" smtClean="0">
                  <a:solidFill>
                    <a:schemeClr val="tx1"/>
                  </a:solidFill>
                </a:rPr>
                <a:t>Secure authentication</a:t>
              </a:r>
            </a:p>
          </p:txBody>
        </p:sp>
        <p:sp>
          <p:nvSpPr>
            <p:cNvPr id="164" name="AutoShape 6"/>
            <p:cNvSpPr>
              <a:spLocks noChangeArrowheads="1"/>
            </p:cNvSpPr>
            <p:nvPr/>
          </p:nvSpPr>
          <p:spPr bwMode="auto">
            <a:xfrm>
              <a:off x="4283968" y="3645024"/>
              <a:ext cx="864096" cy="1512168"/>
            </a:xfrm>
            <a:prstGeom prst="cube">
              <a:avLst>
                <a:gd name="adj" fmla="val 25000"/>
              </a:avLst>
            </a:prstGeom>
            <a:solidFill>
              <a:srgbClr val="E3FECE">
                <a:alpha val="81000"/>
              </a:srgbClr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2000" b="1" dirty="0" smtClean="0">
                  <a:solidFill>
                    <a:schemeClr val="tx1"/>
                  </a:solidFill>
                </a:rPr>
                <a:t>Patient portal</a:t>
              </a:r>
            </a:p>
          </p:txBody>
        </p:sp>
      </p:grpSp>
      <p:sp>
        <p:nvSpPr>
          <p:cNvPr id="165" name="Text Box 55"/>
          <p:cNvSpPr txBox="1">
            <a:spLocks noChangeArrowheads="1"/>
          </p:cNvSpPr>
          <p:nvPr/>
        </p:nvSpPr>
        <p:spPr bwMode="auto">
          <a:xfrm>
            <a:off x="4932040" y="3600312"/>
            <a:ext cx="12241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t-EE" sz="1600" b="1" dirty="0" smtClean="0">
                <a:latin typeface="+mn-lt"/>
                <a:cs typeface="Arial" pitchFamily="34" charset="0"/>
              </a:rPr>
              <a:t>Process</a:t>
            </a:r>
            <a:endParaRPr lang="en-US" sz="1600" b="1" dirty="0">
              <a:latin typeface="+mn-lt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876256" y="6381328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b="1" dirty="0" smtClean="0">
                <a:solidFill>
                  <a:srgbClr val="FFFFFF"/>
                </a:solidFill>
                <a:latin typeface="+mj-lt"/>
              </a:rPr>
              <a:t>Ross&amp;Tiik 2011</a:t>
            </a:r>
            <a:r>
              <a:rPr lang="et-EE" b="1" dirty="0" smtClean="0">
                <a:solidFill>
                  <a:srgbClr val="FFFFFF"/>
                </a:solidFill>
                <a:latin typeface="+mj-lt"/>
              </a:rPr>
              <a:t>®</a:t>
            </a:r>
            <a:endParaRPr lang="et-EE" sz="16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732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0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0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3" grpId="0"/>
      <p:bldP spid="2007104" grpId="0"/>
      <p:bldP spid="133" grpId="0" animBg="1"/>
      <p:bldP spid="134" grpId="0" animBg="1"/>
      <p:bldP spid="135" grpId="0" animBg="1"/>
      <p:bldP spid="136" grpId="0" animBg="1"/>
      <p:bldP spid="137" grpId="0"/>
      <p:bldP spid="152" grpId="0"/>
      <p:bldP spid="261" grpId="0"/>
      <p:bldP spid="292" grpId="0"/>
      <p:bldP spid="1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169822"/>
              </p:ext>
            </p:extLst>
          </p:nvPr>
        </p:nvGraphicFramePr>
        <p:xfrm>
          <a:off x="179513" y="1700213"/>
          <a:ext cx="878497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1152128"/>
                <a:gridCol w="2160240"/>
                <a:gridCol w="2232248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>
                          <a:solidFill>
                            <a:srgbClr val="990033"/>
                          </a:solidFill>
                        </a:rPr>
                        <a:t>Country</a:t>
                      </a:r>
                      <a:endParaRPr lang="en-GB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>
                          <a:solidFill>
                            <a:srgbClr val="990033"/>
                          </a:solidFill>
                        </a:rPr>
                        <a:t>Consent model</a:t>
                      </a:r>
                      <a:endParaRPr lang="en-GB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>
                          <a:solidFill>
                            <a:srgbClr val="990033"/>
                          </a:solidFill>
                        </a:rPr>
                        <a:t>Provider</a:t>
                      </a:r>
                      <a:endParaRPr lang="en-GB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 smtClean="0">
                          <a:solidFill>
                            <a:srgbClr val="990033"/>
                          </a:solidFill>
                        </a:rPr>
                        <a:t>Name</a:t>
                      </a:r>
                      <a:endParaRPr lang="en-GB" dirty="0" smtClean="0">
                        <a:solidFill>
                          <a:srgbClr val="990033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mtClean="0">
                          <a:solidFill>
                            <a:srgbClr val="990033"/>
                          </a:solidFill>
                        </a:rPr>
                        <a:t>Signed </a:t>
                      </a:r>
                      <a:r>
                        <a:rPr lang="et-EE" dirty="0" smtClean="0">
                          <a:solidFill>
                            <a:srgbClr val="990033"/>
                          </a:solidFill>
                        </a:rPr>
                        <a:t>up for </a:t>
                      </a:r>
                      <a:r>
                        <a:rPr lang="et-EE" baseline="0" dirty="0" smtClean="0">
                          <a:solidFill>
                            <a:srgbClr val="990033"/>
                          </a:solidFill>
                        </a:rPr>
                        <a:t>patient access</a:t>
                      </a:r>
                      <a:endParaRPr lang="en-GB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England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Opt-out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NHS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HealthSpace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0,01%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France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Opt-in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ASIP</a:t>
                      </a:r>
                      <a:r>
                        <a:rPr lang="et-EE" baseline="0" dirty="0" smtClean="0"/>
                        <a:t> Sante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Dossier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Médical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Personnel (DMP)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0,5%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Denmark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Opt-out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Danish Healthcare 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Sundhed.dk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Estonia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Opt-out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Estonian</a:t>
                      </a:r>
                      <a:r>
                        <a:rPr lang="et-EE" baseline="0" dirty="0" smtClean="0"/>
                        <a:t> E-Health Foundation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Patient Portal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15%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Opt-out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Kaiser Permanente Health Plan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My Health</a:t>
                      </a:r>
                      <a:r>
                        <a:rPr lang="et-EE" baseline="0" dirty="0" smtClean="0"/>
                        <a:t> Manager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60%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333375"/>
            <a:ext cx="7360940" cy="1143000"/>
          </a:xfrm>
          <a:solidFill>
            <a:srgbClr val="FFFFFF">
              <a:alpha val="24000"/>
            </a:srgbClr>
          </a:solidFill>
        </p:spPr>
        <p:txBody>
          <a:bodyPr/>
          <a:lstStyle/>
          <a:p>
            <a:pPr algn="r"/>
            <a:r>
              <a:rPr lang="et-EE" sz="3200" dirty="0" smtClean="0"/>
              <a:t>Use of Patient Portals</a:t>
            </a:r>
            <a:endParaRPr lang="en-US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333375"/>
            <a:ext cx="4624636" cy="1143000"/>
          </a:xfrm>
        </p:spPr>
        <p:txBody>
          <a:bodyPr/>
          <a:lstStyle/>
          <a:p>
            <a:r>
              <a:rPr lang="et-EE" dirty="0" smtClean="0"/>
              <a:t>NHS24, Scotland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965368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0752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582" y="125760"/>
            <a:ext cx="7360940" cy="1143000"/>
          </a:xfrm>
          <a:solidFill>
            <a:srgbClr val="FFFFFF">
              <a:alpha val="24000"/>
            </a:srgbClr>
          </a:solidFill>
        </p:spPr>
        <p:txBody>
          <a:bodyPr/>
          <a:lstStyle/>
          <a:p>
            <a:pPr algn="r"/>
            <a:r>
              <a:rPr lang="et-EE" sz="3200" dirty="0" smtClean="0"/>
              <a:t>Estonia. </a:t>
            </a:r>
            <a:br>
              <a:rPr lang="et-EE" sz="3200" dirty="0" smtClean="0"/>
            </a:br>
            <a:r>
              <a:rPr lang="et-EE" sz="3200" dirty="0" smtClean="0"/>
              <a:t>Facts </a:t>
            </a:r>
            <a:r>
              <a:rPr lang="et-EE" sz="3200" dirty="0" smtClean="0"/>
              <a:t>about e-services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68760"/>
            <a:ext cx="7704856" cy="5184576"/>
          </a:xfrm>
          <a:solidFill>
            <a:srgbClr val="FFFFFF"/>
          </a:solidFill>
        </p:spPr>
        <p:txBody>
          <a:bodyPr/>
          <a:lstStyle/>
          <a:p>
            <a:pPr marL="342000" indent="-342000">
              <a:spcBef>
                <a:spcPts val="300"/>
              </a:spcBef>
              <a:buFont typeface="Wingdings" pitchFamily="2" charset="2"/>
              <a:buChar char="Ø"/>
            </a:pPr>
            <a:r>
              <a:rPr lang="et-EE" sz="2400" dirty="0" smtClean="0">
                <a:ea typeface="ＭＳ Ｐゴシック"/>
                <a:cs typeface="ＭＳ Ｐゴシック"/>
              </a:rPr>
              <a:t>100% of schools and government organisations have broadband connection</a:t>
            </a:r>
          </a:p>
          <a:p>
            <a:pPr marL="342000" indent="-342000">
              <a:spcBef>
                <a:spcPts val="300"/>
              </a:spcBef>
              <a:buFont typeface="Wingdings" pitchFamily="2" charset="2"/>
              <a:buChar char="Ø"/>
            </a:pPr>
            <a:r>
              <a:rPr lang="et-EE" sz="2400" dirty="0" smtClean="0">
                <a:ea typeface="ＭＳ Ｐゴシック"/>
                <a:cs typeface="ＭＳ Ｐゴシック"/>
              </a:rPr>
              <a:t>Annual reporting 100% on-line</a:t>
            </a:r>
          </a:p>
          <a:p>
            <a:pPr marL="342000" indent="-342000">
              <a:spcBef>
                <a:spcPts val="300"/>
              </a:spcBef>
              <a:buFont typeface="Wingdings" pitchFamily="2" charset="2"/>
              <a:buChar char="Ø"/>
            </a:pPr>
            <a:r>
              <a:rPr lang="et-EE" sz="2400" dirty="0" smtClean="0">
                <a:ea typeface="ＭＳ Ｐゴシック"/>
                <a:cs typeface="ＭＳ Ｐゴシック"/>
              </a:rPr>
              <a:t>99% financial transactions (</a:t>
            </a:r>
            <a:r>
              <a:rPr lang="et-EE" sz="2400" dirty="0">
                <a:ea typeface="ＭＳ Ｐゴシック"/>
                <a:cs typeface="ＭＳ Ｐゴシック"/>
              </a:rPr>
              <a:t>bank </a:t>
            </a:r>
            <a:r>
              <a:rPr lang="et-EE" sz="2400" dirty="0" smtClean="0">
                <a:ea typeface="ＭＳ Ｐゴシック"/>
                <a:cs typeface="ＭＳ Ｐゴシック"/>
              </a:rPr>
              <a:t>transfers) carried out electronically</a:t>
            </a:r>
          </a:p>
          <a:p>
            <a:pPr marL="342000" indent="-342000">
              <a:spcBef>
                <a:spcPts val="300"/>
              </a:spcBef>
              <a:buFont typeface="Wingdings" pitchFamily="2" charset="2"/>
              <a:buChar char="Ø"/>
            </a:pPr>
            <a:r>
              <a:rPr lang="et-EE" sz="2400" dirty="0" smtClean="0">
                <a:ea typeface="ＭＳ Ｐゴシック"/>
                <a:cs typeface="ＭＳ Ｐゴシック"/>
              </a:rPr>
              <a:t>mParking in main cities</a:t>
            </a:r>
          </a:p>
          <a:p>
            <a:pPr marL="342000" indent="-342000">
              <a:spcBef>
                <a:spcPts val="300"/>
              </a:spcBef>
              <a:buFont typeface="Wingdings" pitchFamily="2" charset="2"/>
              <a:buChar char="Ø"/>
            </a:pPr>
            <a:r>
              <a:rPr lang="et-EE" sz="2400" dirty="0" smtClean="0">
                <a:ea typeface="ＭＳ Ｐゴシック"/>
                <a:cs typeface="ＭＳ Ｐゴシック"/>
              </a:rPr>
              <a:t>88% of households have broadband connection (2015)</a:t>
            </a:r>
          </a:p>
          <a:p>
            <a:pPr marL="342000" indent="-342000">
              <a:spcBef>
                <a:spcPts val="300"/>
              </a:spcBef>
              <a:buFont typeface="Wingdings" pitchFamily="2" charset="2"/>
              <a:buChar char="Ø"/>
            </a:pPr>
            <a:r>
              <a:rPr lang="et-EE" sz="2400" dirty="0" smtClean="0">
                <a:ea typeface="ＭＳ Ｐゴシック"/>
                <a:cs typeface="ＭＳ Ｐゴシック"/>
              </a:rPr>
              <a:t>96% of income tax declarations are made via the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t-EE" sz="2400" dirty="0" smtClean="0">
                <a:ea typeface="ＭＳ Ｐゴシック"/>
                <a:cs typeface="ＭＳ Ｐゴシック"/>
              </a:rPr>
              <a:t>     E-Tax </a:t>
            </a:r>
            <a:r>
              <a:rPr lang="et-EE" sz="2400" dirty="0">
                <a:ea typeface="ＭＳ Ｐゴシック"/>
                <a:cs typeface="ＭＳ Ｐゴシック"/>
              </a:rPr>
              <a:t>Board (2014)</a:t>
            </a:r>
            <a:endParaRPr lang="et-EE" sz="2400" dirty="0" smtClean="0">
              <a:ea typeface="ＭＳ Ｐゴシック"/>
              <a:cs typeface="ＭＳ Ｐゴシック"/>
            </a:endParaRPr>
          </a:p>
          <a:p>
            <a:pPr marL="342000" indent="-342000">
              <a:spcBef>
                <a:spcPts val="300"/>
              </a:spcBef>
              <a:buFont typeface="Wingdings" pitchFamily="2" charset="2"/>
              <a:buChar char="Ø"/>
            </a:pPr>
            <a:r>
              <a:rPr lang="et-EE" sz="2400" dirty="0" smtClean="0">
                <a:ea typeface="ＭＳ Ｐゴシック"/>
                <a:cs typeface="ＭＳ Ｐゴシック"/>
              </a:rPr>
              <a:t>31% of votes were cast over the internet on (2014)</a:t>
            </a:r>
          </a:p>
          <a:p>
            <a:pPr marL="342000" indent="-34200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2400" dirty="0" smtClean="0"/>
              <a:t>62</a:t>
            </a:r>
            <a:r>
              <a:rPr lang="et-EE" sz="2400" dirty="0" smtClean="0"/>
              <a:t>% of </a:t>
            </a:r>
            <a:r>
              <a:rPr lang="en-US" sz="2400" dirty="0" smtClean="0"/>
              <a:t>persons have completed the</a:t>
            </a:r>
            <a:r>
              <a:rPr lang="et-EE" sz="2400" dirty="0" smtClean="0"/>
              <a:t> e</a:t>
            </a:r>
            <a:r>
              <a:rPr lang="en-US" sz="2400" dirty="0" smtClean="0"/>
              <a:t>-census </a:t>
            </a:r>
            <a:r>
              <a:rPr lang="et-EE" sz="2400" dirty="0" smtClean="0"/>
              <a:t>(2012)</a:t>
            </a:r>
          </a:p>
          <a:p>
            <a:pPr marL="342000" indent="-342000">
              <a:spcBef>
                <a:spcPts val="300"/>
              </a:spcBef>
              <a:buFont typeface="Wingdings" pitchFamily="2" charset="2"/>
              <a:buChar char="Ø"/>
            </a:pPr>
            <a:r>
              <a:rPr lang="et-EE" sz="2400" dirty="0" smtClean="0"/>
              <a:t>90% fishing permits given out electronically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853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Human Capital: Digital Skills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412776"/>
            <a:ext cx="8229600" cy="5445224"/>
          </a:xfrm>
          <a:solidFill>
            <a:srgbClr val="FFFFFF">
              <a:alpha val="63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Estonia 61% of citizens have basic digital skills (54% in the EU)
and 7.8% have above basic digital skills (5.7% in the EU)
Source: Pilot work carried out by DG CONNECT in relation to action 62 of the Digital Agenda to propose "EU-wide indicators of digital competence". It is proposed for regular implementation starting with the 2015 survey.</a:t>
            </a:r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7719392" cy="42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07" name="AutoShape 67" hidden="1"/>
          <p:cNvSpPr>
            <a:spLocks noChangeArrowheads="1"/>
          </p:cNvSpPr>
          <p:nvPr/>
        </p:nvSpPr>
        <p:spPr bwMode="auto">
          <a:xfrm>
            <a:off x="2660650" y="4695825"/>
            <a:ext cx="1611313" cy="446088"/>
          </a:xfrm>
          <a:prstGeom prst="cube">
            <a:avLst>
              <a:gd name="adj" fmla="val 4177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08" name="Text Box 68" hidden="1"/>
          <p:cNvSpPr txBox="1">
            <a:spLocks noChangeArrowheads="1"/>
          </p:cNvSpPr>
          <p:nvPr/>
        </p:nvSpPr>
        <p:spPr bwMode="auto">
          <a:xfrm>
            <a:off x="2846388" y="4822825"/>
            <a:ext cx="5540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1">
                <a:cs typeface="Arial" pitchFamily="34" charset="0"/>
              </a:rPr>
              <a:t>Staging/Storage</a:t>
            </a:r>
          </a:p>
        </p:txBody>
      </p:sp>
      <p:sp>
        <p:nvSpPr>
          <p:cNvPr id="2007109" name="AutoShape 69" hidden="1"/>
          <p:cNvSpPr>
            <a:spLocks noChangeArrowheads="1"/>
          </p:cNvSpPr>
          <p:nvPr/>
        </p:nvSpPr>
        <p:spPr bwMode="auto">
          <a:xfrm>
            <a:off x="193675" y="5151438"/>
            <a:ext cx="5935663" cy="1381125"/>
          </a:xfrm>
          <a:prstGeom prst="cube">
            <a:avLst>
              <a:gd name="adj" fmla="val 9508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10" name="AutoShape 70" hidden="1"/>
          <p:cNvSpPr>
            <a:spLocks noChangeArrowheads="1"/>
          </p:cNvSpPr>
          <p:nvPr/>
        </p:nvSpPr>
        <p:spPr bwMode="auto">
          <a:xfrm>
            <a:off x="2386013" y="4900613"/>
            <a:ext cx="1084262" cy="411162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11" name="AutoShape 71" hidden="1"/>
          <p:cNvSpPr>
            <a:spLocks noChangeArrowheads="1"/>
          </p:cNvSpPr>
          <p:nvPr/>
        </p:nvSpPr>
        <p:spPr bwMode="auto">
          <a:xfrm>
            <a:off x="3379788" y="4908550"/>
            <a:ext cx="1011237" cy="407988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12" name="Text Box 72" hidden="1"/>
          <p:cNvSpPr txBox="1">
            <a:spLocks noChangeArrowheads="1"/>
          </p:cNvSpPr>
          <p:nvPr/>
        </p:nvSpPr>
        <p:spPr bwMode="auto">
          <a:xfrm>
            <a:off x="2771800" y="4653136"/>
            <a:ext cx="856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t-EE" sz="800" b="1" dirty="0" smtClean="0">
                <a:cs typeface="Arial" pitchFamily="34" charset="0"/>
              </a:rPr>
              <a:t>optical network</a:t>
            </a:r>
            <a:endParaRPr lang="en-US" sz="800" b="1" dirty="0">
              <a:cs typeface="Arial" pitchFamily="34" charset="0"/>
            </a:endParaRPr>
          </a:p>
        </p:txBody>
      </p:sp>
      <p:sp>
        <p:nvSpPr>
          <p:cNvPr id="2007113" name="AutoShape 73" hidden="1"/>
          <p:cNvSpPr>
            <a:spLocks noChangeArrowheads="1"/>
          </p:cNvSpPr>
          <p:nvPr/>
        </p:nvSpPr>
        <p:spPr bwMode="auto">
          <a:xfrm>
            <a:off x="4281488" y="4873625"/>
            <a:ext cx="815975" cy="425450"/>
          </a:xfrm>
          <a:prstGeom prst="cube">
            <a:avLst>
              <a:gd name="adj" fmla="val 3906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14" name="Text Box 74" hidden="1"/>
          <p:cNvSpPr txBox="1">
            <a:spLocks noChangeArrowheads="1"/>
          </p:cNvSpPr>
          <p:nvPr/>
        </p:nvSpPr>
        <p:spPr bwMode="auto">
          <a:xfrm>
            <a:off x="4357686" y="4857760"/>
            <a:ext cx="7360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800" b="1" dirty="0" smtClean="0">
                <a:cs typeface="Arial" pitchFamily="34" charset="0"/>
              </a:rPr>
              <a:t>Security gate</a:t>
            </a:r>
            <a:endParaRPr lang="en-US" sz="800" b="1" dirty="0">
              <a:cs typeface="Arial" pitchFamily="34" charset="0"/>
            </a:endParaRPr>
          </a:p>
        </p:txBody>
      </p:sp>
      <p:sp>
        <p:nvSpPr>
          <p:cNvPr id="2007116" name="AutoShape 76" hidden="1"/>
          <p:cNvSpPr>
            <a:spLocks noChangeArrowheads="1"/>
          </p:cNvSpPr>
          <p:nvPr/>
        </p:nvSpPr>
        <p:spPr bwMode="auto">
          <a:xfrm>
            <a:off x="1223963" y="5030788"/>
            <a:ext cx="814387" cy="869950"/>
          </a:xfrm>
          <a:prstGeom prst="cube">
            <a:avLst>
              <a:gd name="adj" fmla="val 4062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t-EE" sz="800">
              <a:cs typeface="Arial" pitchFamily="34" charset="0"/>
            </a:endParaRPr>
          </a:p>
        </p:txBody>
      </p:sp>
      <p:sp>
        <p:nvSpPr>
          <p:cNvPr id="2007117" name="Text Box 77" hidden="1"/>
          <p:cNvSpPr txBox="1">
            <a:spLocks noChangeArrowheads="1"/>
          </p:cNvSpPr>
          <p:nvPr/>
        </p:nvSpPr>
        <p:spPr bwMode="auto">
          <a:xfrm>
            <a:off x="1700800" y="5085764"/>
            <a:ext cx="1143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t-EE" sz="800" b="1" dirty="0" smtClean="0">
                <a:cs typeface="Arial" pitchFamily="34" charset="0"/>
              </a:rPr>
              <a:t>Fire alarms</a:t>
            </a:r>
            <a:endParaRPr lang="en-US" sz="800" b="1" dirty="0">
              <a:cs typeface="Arial" pitchFamily="34" charset="0"/>
            </a:endParaRPr>
          </a:p>
        </p:txBody>
      </p:sp>
      <p:grpSp>
        <p:nvGrpSpPr>
          <p:cNvPr id="2" name="Group 79" hidden="1"/>
          <p:cNvGrpSpPr>
            <a:grpSpLocks/>
          </p:cNvGrpSpPr>
          <p:nvPr/>
        </p:nvGrpSpPr>
        <p:grpSpPr bwMode="auto">
          <a:xfrm>
            <a:off x="371475" y="5337175"/>
            <a:ext cx="825500" cy="1108075"/>
            <a:chOff x="1392" y="864"/>
            <a:chExt cx="720" cy="1104"/>
          </a:xfrm>
        </p:grpSpPr>
        <p:sp>
          <p:nvSpPr>
            <p:cNvPr id="2007120" name="AutoShape 80"/>
            <p:cNvSpPr>
              <a:spLocks noChangeArrowheads="1"/>
            </p:cNvSpPr>
            <p:nvPr/>
          </p:nvSpPr>
          <p:spPr bwMode="auto">
            <a:xfrm>
              <a:off x="1680" y="864"/>
              <a:ext cx="432" cy="864"/>
            </a:xfrm>
            <a:prstGeom prst="cube">
              <a:avLst>
                <a:gd name="adj" fmla="val 4213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t-EE" sz="800">
                <a:cs typeface="Arial" pitchFamily="34" charset="0"/>
              </a:endParaRPr>
            </a:p>
          </p:txBody>
        </p:sp>
        <p:sp>
          <p:nvSpPr>
            <p:cNvPr id="2007121" name="AutoShape 81"/>
            <p:cNvSpPr>
              <a:spLocks noChangeArrowheads="1"/>
            </p:cNvSpPr>
            <p:nvPr/>
          </p:nvSpPr>
          <p:spPr bwMode="auto">
            <a:xfrm>
              <a:off x="1392" y="1104"/>
              <a:ext cx="512" cy="864"/>
            </a:xfrm>
            <a:prstGeom prst="cube">
              <a:avLst>
                <a:gd name="adj" fmla="val 4214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t-EE" sz="800">
                <a:cs typeface="Arial" pitchFamily="34" charset="0"/>
              </a:endParaRPr>
            </a:p>
          </p:txBody>
        </p:sp>
      </p:grpSp>
      <p:grpSp>
        <p:nvGrpSpPr>
          <p:cNvPr id="3" name="Group 82" hidden="1"/>
          <p:cNvGrpSpPr>
            <a:grpSpLocks/>
          </p:cNvGrpSpPr>
          <p:nvPr/>
        </p:nvGrpSpPr>
        <p:grpSpPr bwMode="auto">
          <a:xfrm>
            <a:off x="755650" y="5337175"/>
            <a:ext cx="825500" cy="1108075"/>
            <a:chOff x="1392" y="864"/>
            <a:chExt cx="720" cy="1104"/>
          </a:xfrm>
        </p:grpSpPr>
        <p:sp>
          <p:nvSpPr>
            <p:cNvPr id="2007123" name="AutoShape 83"/>
            <p:cNvSpPr>
              <a:spLocks noChangeArrowheads="1"/>
            </p:cNvSpPr>
            <p:nvPr/>
          </p:nvSpPr>
          <p:spPr bwMode="auto">
            <a:xfrm>
              <a:off x="1680" y="864"/>
              <a:ext cx="432" cy="864"/>
            </a:xfrm>
            <a:prstGeom prst="cube">
              <a:avLst>
                <a:gd name="adj" fmla="val 4213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t-EE" sz="800">
                <a:cs typeface="Arial" pitchFamily="34" charset="0"/>
              </a:endParaRPr>
            </a:p>
          </p:txBody>
        </p:sp>
        <p:sp>
          <p:nvSpPr>
            <p:cNvPr id="2007124" name="AutoShape 84"/>
            <p:cNvSpPr>
              <a:spLocks noChangeArrowheads="1"/>
            </p:cNvSpPr>
            <p:nvPr/>
          </p:nvSpPr>
          <p:spPr bwMode="auto">
            <a:xfrm>
              <a:off x="1392" y="1104"/>
              <a:ext cx="512" cy="864"/>
            </a:xfrm>
            <a:prstGeom prst="cube">
              <a:avLst>
                <a:gd name="adj" fmla="val 4214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t-EE" sz="800">
                <a:cs typeface="Arial" pitchFamily="34" charset="0"/>
              </a:endParaRPr>
            </a:p>
          </p:txBody>
        </p:sp>
      </p:grpSp>
      <p:sp>
        <p:nvSpPr>
          <p:cNvPr id="2007125" name="Text Box 85" hidden="1"/>
          <p:cNvSpPr txBox="1">
            <a:spLocks noChangeArrowheads="1"/>
          </p:cNvSpPr>
          <p:nvPr/>
        </p:nvSpPr>
        <p:spPr bwMode="auto">
          <a:xfrm>
            <a:off x="288925" y="5965825"/>
            <a:ext cx="8467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800" b="1" dirty="0" smtClean="0">
                <a:cs typeface="Arial" pitchFamily="34" charset="0"/>
              </a:rPr>
              <a:t>Electricity , UPS</a:t>
            </a:r>
            <a:endParaRPr lang="en-US" sz="800" b="1" dirty="0" smtClean="0">
              <a:cs typeface="Arial" pitchFamily="34" charset="0"/>
            </a:endParaRPr>
          </a:p>
          <a:p>
            <a:endParaRPr lang="en-US" sz="800" b="1" dirty="0">
              <a:cs typeface="Arial" pitchFamily="34" charset="0"/>
            </a:endParaRPr>
          </a:p>
        </p:txBody>
      </p:sp>
      <p:sp>
        <p:nvSpPr>
          <p:cNvPr id="2007127" name="AutoShape 87" hidden="1"/>
          <p:cNvSpPr>
            <a:spLocks noChangeArrowheads="1"/>
          </p:cNvSpPr>
          <p:nvPr/>
        </p:nvSpPr>
        <p:spPr bwMode="auto">
          <a:xfrm>
            <a:off x="4776788" y="5056188"/>
            <a:ext cx="814387" cy="871537"/>
          </a:xfrm>
          <a:prstGeom prst="cube">
            <a:avLst>
              <a:gd name="adj" fmla="val 4062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t-EE" sz="800">
              <a:cs typeface="Arial" pitchFamily="34" charset="0"/>
            </a:endParaRPr>
          </a:p>
        </p:txBody>
      </p:sp>
      <p:sp>
        <p:nvSpPr>
          <p:cNvPr id="2007130" name="AutoShape 90" hidden="1"/>
          <p:cNvSpPr>
            <a:spLocks noChangeArrowheads="1"/>
          </p:cNvSpPr>
          <p:nvPr/>
        </p:nvSpPr>
        <p:spPr bwMode="auto">
          <a:xfrm>
            <a:off x="1150938" y="5394325"/>
            <a:ext cx="3786187" cy="1100138"/>
          </a:xfrm>
          <a:prstGeom prst="cube">
            <a:avLst>
              <a:gd name="adj" fmla="val 9029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32" name="AutoShape 92" hidden="1"/>
          <p:cNvSpPr>
            <a:spLocks noChangeArrowheads="1"/>
          </p:cNvSpPr>
          <p:nvPr/>
        </p:nvSpPr>
        <p:spPr bwMode="auto">
          <a:xfrm>
            <a:off x="3514725" y="5170488"/>
            <a:ext cx="361950" cy="414337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33" name="AutoShape 93" hidden="1"/>
          <p:cNvSpPr>
            <a:spLocks noChangeArrowheads="1"/>
          </p:cNvSpPr>
          <p:nvPr/>
        </p:nvSpPr>
        <p:spPr bwMode="auto">
          <a:xfrm>
            <a:off x="3740150" y="5075238"/>
            <a:ext cx="1081088" cy="512762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34" name="AutoShape 94" hidden="1"/>
          <p:cNvSpPr>
            <a:spLocks noChangeArrowheads="1"/>
          </p:cNvSpPr>
          <p:nvPr/>
        </p:nvSpPr>
        <p:spPr bwMode="auto">
          <a:xfrm>
            <a:off x="4395788" y="5151438"/>
            <a:ext cx="333375" cy="433387"/>
          </a:xfrm>
          <a:prstGeom prst="cube">
            <a:avLst>
              <a:gd name="adj" fmla="val 3292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35" name="Text Box 95" hidden="1"/>
          <p:cNvSpPr txBox="1">
            <a:spLocks noChangeArrowheads="1"/>
          </p:cNvSpPr>
          <p:nvPr/>
        </p:nvSpPr>
        <p:spPr bwMode="auto">
          <a:xfrm rot="16200000">
            <a:off x="4363244" y="5280819"/>
            <a:ext cx="363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sp>
        <p:nvSpPr>
          <p:cNvPr id="2007137" name="Rectangle 97" hidden="1"/>
          <p:cNvSpPr>
            <a:spLocks noChangeArrowheads="1"/>
          </p:cNvSpPr>
          <p:nvPr/>
        </p:nvSpPr>
        <p:spPr bwMode="auto">
          <a:xfrm>
            <a:off x="3789363" y="5453063"/>
            <a:ext cx="547687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Integrity</a:t>
            </a:r>
          </a:p>
        </p:txBody>
      </p:sp>
      <p:sp>
        <p:nvSpPr>
          <p:cNvPr id="2007138" name="Rectangle 98" hidden="1"/>
          <p:cNvSpPr>
            <a:spLocks noChangeArrowheads="1"/>
          </p:cNvSpPr>
          <p:nvPr/>
        </p:nvSpPr>
        <p:spPr bwMode="auto">
          <a:xfrm>
            <a:off x="3863975" y="5240338"/>
            <a:ext cx="534988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Servers</a:t>
            </a:r>
          </a:p>
        </p:txBody>
      </p:sp>
      <p:sp>
        <p:nvSpPr>
          <p:cNvPr id="2007140" name="AutoShape 100" hidden="1"/>
          <p:cNvSpPr>
            <a:spLocks noChangeArrowheads="1"/>
          </p:cNvSpPr>
          <p:nvPr/>
        </p:nvSpPr>
        <p:spPr bwMode="auto">
          <a:xfrm>
            <a:off x="2192338" y="5076825"/>
            <a:ext cx="1081087" cy="512763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41" name="AutoShape 101" hidden="1"/>
          <p:cNvSpPr>
            <a:spLocks noChangeArrowheads="1"/>
          </p:cNvSpPr>
          <p:nvPr/>
        </p:nvSpPr>
        <p:spPr bwMode="auto">
          <a:xfrm>
            <a:off x="3068638" y="5170488"/>
            <a:ext cx="361950" cy="417512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42" name="AutoShape 102" hidden="1"/>
          <p:cNvSpPr>
            <a:spLocks noChangeArrowheads="1"/>
          </p:cNvSpPr>
          <p:nvPr/>
        </p:nvSpPr>
        <p:spPr bwMode="auto">
          <a:xfrm>
            <a:off x="2190750" y="5124450"/>
            <a:ext cx="360363" cy="119063"/>
          </a:xfrm>
          <a:prstGeom prst="parallelogram">
            <a:avLst>
              <a:gd name="adj" fmla="val 12403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43" name="Text Box 103" hidden="1"/>
          <p:cNvSpPr txBox="1">
            <a:spLocks noChangeArrowheads="1"/>
          </p:cNvSpPr>
          <p:nvPr/>
        </p:nvSpPr>
        <p:spPr bwMode="auto">
          <a:xfrm rot="16200000">
            <a:off x="2193132" y="5245894"/>
            <a:ext cx="347662" cy="33655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pitchFamily="34" charset="0"/>
                <a:cs typeface="Arial" pitchFamily="34" charset="0"/>
              </a:rPr>
              <a:t>Ntwk</a:t>
            </a:r>
          </a:p>
        </p:txBody>
      </p:sp>
      <p:sp>
        <p:nvSpPr>
          <p:cNvPr id="2007145" name="Text Box 105" hidden="1"/>
          <p:cNvSpPr txBox="1">
            <a:spLocks noChangeArrowheads="1"/>
          </p:cNvSpPr>
          <p:nvPr/>
        </p:nvSpPr>
        <p:spPr bwMode="auto">
          <a:xfrm>
            <a:off x="2416175" y="5043488"/>
            <a:ext cx="7604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Servers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2007146" name="Text Box 106" hidden="1"/>
          <p:cNvSpPr txBox="1">
            <a:spLocks noChangeArrowheads="1"/>
          </p:cNvSpPr>
          <p:nvPr/>
        </p:nvSpPr>
        <p:spPr bwMode="auto">
          <a:xfrm>
            <a:off x="2355850" y="5267325"/>
            <a:ext cx="7588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ProLiant</a:t>
            </a:r>
          </a:p>
        </p:txBody>
      </p:sp>
      <p:sp>
        <p:nvSpPr>
          <p:cNvPr id="2007148" name="AutoShape 108" hidden="1"/>
          <p:cNvSpPr>
            <a:spLocks noChangeArrowheads="1"/>
          </p:cNvSpPr>
          <p:nvPr/>
        </p:nvSpPr>
        <p:spPr bwMode="auto">
          <a:xfrm>
            <a:off x="3282950" y="5372100"/>
            <a:ext cx="361950" cy="414338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49" name="AutoShape 109" hidden="1"/>
          <p:cNvSpPr>
            <a:spLocks noChangeArrowheads="1"/>
          </p:cNvSpPr>
          <p:nvPr/>
        </p:nvSpPr>
        <p:spPr bwMode="auto">
          <a:xfrm>
            <a:off x="3508375" y="5275263"/>
            <a:ext cx="1081088" cy="511175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50" name="AutoShape 110" hidden="1"/>
          <p:cNvSpPr>
            <a:spLocks noChangeArrowheads="1"/>
          </p:cNvSpPr>
          <p:nvPr/>
        </p:nvSpPr>
        <p:spPr bwMode="auto">
          <a:xfrm>
            <a:off x="4164013" y="5353050"/>
            <a:ext cx="333375" cy="433388"/>
          </a:xfrm>
          <a:prstGeom prst="cube">
            <a:avLst>
              <a:gd name="adj" fmla="val 3292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51" name="Text Box 111" hidden="1"/>
          <p:cNvSpPr txBox="1">
            <a:spLocks noChangeArrowheads="1"/>
          </p:cNvSpPr>
          <p:nvPr/>
        </p:nvSpPr>
        <p:spPr bwMode="auto">
          <a:xfrm rot="16200000">
            <a:off x="4126707" y="5480844"/>
            <a:ext cx="363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sp>
        <p:nvSpPr>
          <p:cNvPr id="2007153" name="Rectangle 113" hidden="1"/>
          <p:cNvSpPr>
            <a:spLocks noChangeArrowheads="1"/>
          </p:cNvSpPr>
          <p:nvPr/>
        </p:nvSpPr>
        <p:spPr bwMode="auto">
          <a:xfrm>
            <a:off x="3557588" y="5654675"/>
            <a:ext cx="547687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Integrity</a:t>
            </a:r>
          </a:p>
        </p:txBody>
      </p:sp>
      <p:sp>
        <p:nvSpPr>
          <p:cNvPr id="2007154" name="Rectangle 114" hidden="1"/>
          <p:cNvSpPr>
            <a:spLocks noChangeArrowheads="1"/>
          </p:cNvSpPr>
          <p:nvPr/>
        </p:nvSpPr>
        <p:spPr bwMode="auto">
          <a:xfrm>
            <a:off x="3630613" y="5441950"/>
            <a:ext cx="534987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Servers</a:t>
            </a:r>
          </a:p>
        </p:txBody>
      </p:sp>
      <p:sp>
        <p:nvSpPr>
          <p:cNvPr id="2007156" name="AutoShape 116" hidden="1"/>
          <p:cNvSpPr>
            <a:spLocks noChangeArrowheads="1"/>
          </p:cNvSpPr>
          <p:nvPr/>
        </p:nvSpPr>
        <p:spPr bwMode="auto">
          <a:xfrm>
            <a:off x="1938338" y="5281613"/>
            <a:ext cx="1079500" cy="512762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57" name="AutoShape 117" hidden="1"/>
          <p:cNvSpPr>
            <a:spLocks noChangeArrowheads="1"/>
          </p:cNvSpPr>
          <p:nvPr/>
        </p:nvSpPr>
        <p:spPr bwMode="auto">
          <a:xfrm>
            <a:off x="2813050" y="5376863"/>
            <a:ext cx="361950" cy="417512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58" name="AutoShape 118" hidden="1"/>
          <p:cNvSpPr>
            <a:spLocks noChangeArrowheads="1"/>
          </p:cNvSpPr>
          <p:nvPr/>
        </p:nvSpPr>
        <p:spPr bwMode="auto">
          <a:xfrm>
            <a:off x="1936750" y="5329238"/>
            <a:ext cx="360363" cy="122237"/>
          </a:xfrm>
          <a:prstGeom prst="parallelogram">
            <a:avLst>
              <a:gd name="adj" fmla="val 12081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59" name="Text Box 119" hidden="1"/>
          <p:cNvSpPr txBox="1">
            <a:spLocks noChangeArrowheads="1"/>
          </p:cNvSpPr>
          <p:nvPr/>
        </p:nvSpPr>
        <p:spPr bwMode="auto">
          <a:xfrm rot="16200000">
            <a:off x="1940719" y="5452269"/>
            <a:ext cx="347662" cy="33655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pitchFamily="34" charset="0"/>
                <a:cs typeface="Arial" pitchFamily="34" charset="0"/>
              </a:rPr>
              <a:t>Ntwk</a:t>
            </a:r>
          </a:p>
        </p:txBody>
      </p:sp>
      <p:sp>
        <p:nvSpPr>
          <p:cNvPr id="2007161" name="Text Box 121" hidden="1"/>
          <p:cNvSpPr txBox="1">
            <a:spLocks noChangeArrowheads="1"/>
          </p:cNvSpPr>
          <p:nvPr/>
        </p:nvSpPr>
        <p:spPr bwMode="auto">
          <a:xfrm>
            <a:off x="2151063" y="5222875"/>
            <a:ext cx="7588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Servers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2007162" name="Text Box 122" hidden="1"/>
          <p:cNvSpPr txBox="1">
            <a:spLocks noChangeArrowheads="1"/>
          </p:cNvSpPr>
          <p:nvPr/>
        </p:nvSpPr>
        <p:spPr bwMode="auto">
          <a:xfrm>
            <a:off x="2101850" y="5470525"/>
            <a:ext cx="757238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ProLiant</a:t>
            </a:r>
          </a:p>
        </p:txBody>
      </p:sp>
      <p:sp>
        <p:nvSpPr>
          <p:cNvPr id="2007164" name="AutoShape 124" hidden="1"/>
          <p:cNvSpPr>
            <a:spLocks noChangeArrowheads="1"/>
          </p:cNvSpPr>
          <p:nvPr/>
        </p:nvSpPr>
        <p:spPr bwMode="auto">
          <a:xfrm>
            <a:off x="1725613" y="5484813"/>
            <a:ext cx="1057275" cy="488950"/>
          </a:xfrm>
          <a:prstGeom prst="cube">
            <a:avLst>
              <a:gd name="adj" fmla="val 33162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007165" name="AutoShape 125" hidden="1"/>
          <p:cNvSpPr>
            <a:spLocks noChangeArrowheads="1"/>
          </p:cNvSpPr>
          <p:nvPr/>
        </p:nvSpPr>
        <p:spPr bwMode="auto">
          <a:xfrm>
            <a:off x="2595563" y="5575300"/>
            <a:ext cx="354012" cy="400050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67" name="Rectangle 127" hidden="1"/>
          <p:cNvSpPr>
            <a:spLocks noChangeArrowheads="1"/>
          </p:cNvSpPr>
          <p:nvPr/>
        </p:nvSpPr>
        <p:spPr bwMode="auto">
          <a:xfrm>
            <a:off x="1957388" y="5640388"/>
            <a:ext cx="5429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Storage</a:t>
            </a:r>
          </a:p>
        </p:txBody>
      </p:sp>
      <p:sp>
        <p:nvSpPr>
          <p:cNvPr id="2007168" name="Rectangle 128" hidden="1"/>
          <p:cNvSpPr>
            <a:spLocks noChangeArrowheads="1"/>
          </p:cNvSpPr>
          <p:nvPr/>
        </p:nvSpPr>
        <p:spPr bwMode="auto">
          <a:xfrm>
            <a:off x="1819275" y="5830888"/>
            <a:ext cx="622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&amp; Backup</a:t>
            </a:r>
          </a:p>
        </p:txBody>
      </p:sp>
      <p:sp>
        <p:nvSpPr>
          <p:cNvPr id="2007170" name="AutoShape 130" hidden="1"/>
          <p:cNvSpPr>
            <a:spLocks noChangeArrowheads="1"/>
          </p:cNvSpPr>
          <p:nvPr/>
        </p:nvSpPr>
        <p:spPr bwMode="auto">
          <a:xfrm>
            <a:off x="3043238" y="5565775"/>
            <a:ext cx="361950" cy="422275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71" name="AutoShape 131" hidden="1"/>
          <p:cNvSpPr>
            <a:spLocks noChangeArrowheads="1"/>
          </p:cNvSpPr>
          <p:nvPr/>
        </p:nvSpPr>
        <p:spPr bwMode="auto">
          <a:xfrm>
            <a:off x="3281363" y="5475288"/>
            <a:ext cx="1081087" cy="512762"/>
          </a:xfrm>
          <a:prstGeom prst="cube">
            <a:avLst>
              <a:gd name="adj" fmla="val 33162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007173" name="Rectangle 133" hidden="1"/>
          <p:cNvSpPr>
            <a:spLocks noChangeArrowheads="1"/>
          </p:cNvSpPr>
          <p:nvPr/>
        </p:nvSpPr>
        <p:spPr bwMode="auto">
          <a:xfrm>
            <a:off x="3532188" y="5632450"/>
            <a:ext cx="5429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Storage</a:t>
            </a:r>
          </a:p>
        </p:txBody>
      </p:sp>
      <p:sp>
        <p:nvSpPr>
          <p:cNvPr id="2007174" name="Rectangle 134" hidden="1"/>
          <p:cNvSpPr>
            <a:spLocks noChangeArrowheads="1"/>
          </p:cNvSpPr>
          <p:nvPr/>
        </p:nvSpPr>
        <p:spPr bwMode="auto">
          <a:xfrm>
            <a:off x="3400425" y="5824538"/>
            <a:ext cx="622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1">
                <a:cs typeface="Arial" pitchFamily="34" charset="0"/>
              </a:rPr>
              <a:t>&amp; Backup</a:t>
            </a:r>
          </a:p>
        </p:txBody>
      </p:sp>
      <p:sp>
        <p:nvSpPr>
          <p:cNvPr id="2007176" name="AutoShape 136" hidden="1"/>
          <p:cNvSpPr>
            <a:spLocks noChangeArrowheads="1"/>
          </p:cNvSpPr>
          <p:nvPr/>
        </p:nvSpPr>
        <p:spPr bwMode="auto">
          <a:xfrm>
            <a:off x="2835275" y="5764213"/>
            <a:ext cx="361950" cy="414337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77" name="AutoShape 137" hidden="1"/>
          <p:cNvSpPr>
            <a:spLocks noChangeArrowheads="1"/>
          </p:cNvSpPr>
          <p:nvPr/>
        </p:nvSpPr>
        <p:spPr bwMode="auto">
          <a:xfrm>
            <a:off x="3060700" y="5667375"/>
            <a:ext cx="1081088" cy="512763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78" name="AutoShape 138" hidden="1"/>
          <p:cNvSpPr>
            <a:spLocks noChangeArrowheads="1"/>
          </p:cNvSpPr>
          <p:nvPr/>
        </p:nvSpPr>
        <p:spPr bwMode="auto">
          <a:xfrm>
            <a:off x="3716338" y="5746750"/>
            <a:ext cx="333375" cy="431800"/>
          </a:xfrm>
          <a:prstGeom prst="cube">
            <a:avLst>
              <a:gd name="adj" fmla="val 3292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79" name="Text Box 139" hidden="1"/>
          <p:cNvSpPr txBox="1">
            <a:spLocks noChangeArrowheads="1"/>
          </p:cNvSpPr>
          <p:nvPr/>
        </p:nvSpPr>
        <p:spPr bwMode="auto">
          <a:xfrm rot="16200000">
            <a:off x="3745751" y="5878205"/>
            <a:ext cx="123111" cy="2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"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800" dirty="0" smtClean="0">
                <a:latin typeface="Arial" pitchFamily="34" charset="0"/>
                <a:cs typeface="Arial" pitchFamily="34" charset="0"/>
              </a:rPr>
              <a:t>LAN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07181" name="Rectangle 141" hidden="1"/>
          <p:cNvSpPr>
            <a:spLocks noChangeArrowheads="1"/>
          </p:cNvSpPr>
          <p:nvPr/>
        </p:nvSpPr>
        <p:spPr bwMode="auto">
          <a:xfrm>
            <a:off x="3152641" y="5902325"/>
            <a:ext cx="48763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Servers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2007182" name="Rectangle 142" hidden="1"/>
          <p:cNvSpPr>
            <a:spLocks noChangeArrowheads="1"/>
          </p:cNvSpPr>
          <p:nvPr/>
        </p:nvSpPr>
        <p:spPr bwMode="auto">
          <a:xfrm>
            <a:off x="3632066" y="5241925"/>
            <a:ext cx="48763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Servers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2007184" name="AutoShape 144" hidden="1"/>
          <p:cNvSpPr>
            <a:spLocks noChangeArrowheads="1"/>
          </p:cNvSpPr>
          <p:nvPr/>
        </p:nvSpPr>
        <p:spPr bwMode="auto">
          <a:xfrm>
            <a:off x="1490663" y="5673725"/>
            <a:ext cx="1081087" cy="514350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85" name="AutoShape 145" hidden="1"/>
          <p:cNvSpPr>
            <a:spLocks noChangeArrowheads="1"/>
          </p:cNvSpPr>
          <p:nvPr/>
        </p:nvSpPr>
        <p:spPr bwMode="auto">
          <a:xfrm>
            <a:off x="2366963" y="5770563"/>
            <a:ext cx="361950" cy="415925"/>
          </a:xfrm>
          <a:prstGeom prst="cube">
            <a:avLst>
              <a:gd name="adj" fmla="val 331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86" name="AutoShape 146" hidden="1"/>
          <p:cNvSpPr>
            <a:spLocks noChangeArrowheads="1"/>
          </p:cNvSpPr>
          <p:nvPr/>
        </p:nvSpPr>
        <p:spPr bwMode="auto">
          <a:xfrm>
            <a:off x="1489075" y="5722938"/>
            <a:ext cx="360363" cy="120650"/>
          </a:xfrm>
          <a:prstGeom prst="parallelogram">
            <a:avLst>
              <a:gd name="adj" fmla="val 12240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t-EE"/>
          </a:p>
        </p:txBody>
      </p:sp>
      <p:sp>
        <p:nvSpPr>
          <p:cNvPr id="2007187" name="Text Box 147" hidden="1"/>
          <p:cNvSpPr txBox="1">
            <a:spLocks noChangeArrowheads="1"/>
          </p:cNvSpPr>
          <p:nvPr/>
        </p:nvSpPr>
        <p:spPr bwMode="auto">
          <a:xfrm rot="16200000">
            <a:off x="1506636" y="5845761"/>
            <a:ext cx="307777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7189" name="Text Box 149" hidden="1"/>
          <p:cNvSpPr txBox="1">
            <a:spLocks noChangeArrowheads="1"/>
          </p:cNvSpPr>
          <p:nvPr/>
        </p:nvSpPr>
        <p:spPr bwMode="auto">
          <a:xfrm>
            <a:off x="3789363" y="5016500"/>
            <a:ext cx="76041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Servers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2007190" name="Text Box 150" hidden="1"/>
          <p:cNvSpPr txBox="1">
            <a:spLocks noChangeArrowheads="1"/>
          </p:cNvSpPr>
          <p:nvPr/>
        </p:nvSpPr>
        <p:spPr bwMode="auto">
          <a:xfrm>
            <a:off x="1654175" y="5867400"/>
            <a:ext cx="7588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Servers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2007191" name="Text Box 151" hidden="1"/>
          <p:cNvSpPr txBox="1">
            <a:spLocks noChangeArrowheads="1"/>
          </p:cNvSpPr>
          <p:nvPr/>
        </p:nvSpPr>
        <p:spPr bwMode="auto">
          <a:xfrm>
            <a:off x="1428728" y="6215082"/>
            <a:ext cx="2287587" cy="20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b="1" dirty="0">
                <a:cs typeface="Arial" pitchFamily="34" charset="0"/>
              </a:rPr>
              <a:t> </a:t>
            </a:r>
            <a:r>
              <a:rPr lang="et-EE" sz="800" b="1" dirty="0" smtClean="0">
                <a:cs typeface="Arial" pitchFamily="34" charset="0"/>
              </a:rPr>
              <a:t>Physical facilies</a:t>
            </a:r>
            <a:endParaRPr lang="en-US" sz="800" b="1" dirty="0">
              <a:cs typeface="Arial" pitchFamily="34" charset="0"/>
            </a:endParaRPr>
          </a:p>
        </p:txBody>
      </p:sp>
      <p:sp>
        <p:nvSpPr>
          <p:cNvPr id="2007195" name="AutoShape 155" hidden="1"/>
          <p:cNvSpPr>
            <a:spLocks noChangeArrowheads="1"/>
          </p:cNvSpPr>
          <p:nvPr/>
        </p:nvSpPr>
        <p:spPr bwMode="auto">
          <a:xfrm>
            <a:off x="4244975" y="5362575"/>
            <a:ext cx="495300" cy="869950"/>
          </a:xfrm>
          <a:prstGeom prst="cube">
            <a:avLst>
              <a:gd name="adj" fmla="val 4213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t-EE" sz="800">
              <a:cs typeface="Arial" pitchFamily="34" charset="0"/>
            </a:endParaRPr>
          </a:p>
        </p:txBody>
      </p:sp>
      <p:sp>
        <p:nvSpPr>
          <p:cNvPr id="2007196" name="AutoShape 156" hidden="1"/>
          <p:cNvSpPr>
            <a:spLocks noChangeArrowheads="1"/>
          </p:cNvSpPr>
          <p:nvPr/>
        </p:nvSpPr>
        <p:spPr bwMode="auto">
          <a:xfrm>
            <a:off x="3914775" y="5605463"/>
            <a:ext cx="587375" cy="866775"/>
          </a:xfrm>
          <a:prstGeom prst="cube">
            <a:avLst>
              <a:gd name="adj" fmla="val 4214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t-EE" sz="800">
              <a:cs typeface="Arial" pitchFamily="34" charset="0"/>
            </a:endParaRPr>
          </a:p>
        </p:txBody>
      </p:sp>
      <p:sp>
        <p:nvSpPr>
          <p:cNvPr id="2007198" name="AutoShape 158" hidden="1"/>
          <p:cNvSpPr>
            <a:spLocks noChangeArrowheads="1"/>
          </p:cNvSpPr>
          <p:nvPr/>
        </p:nvSpPr>
        <p:spPr bwMode="auto">
          <a:xfrm>
            <a:off x="4629150" y="5362575"/>
            <a:ext cx="495300" cy="869950"/>
          </a:xfrm>
          <a:prstGeom prst="cube">
            <a:avLst>
              <a:gd name="adj" fmla="val 4213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t-EE" sz="800">
              <a:cs typeface="Arial" pitchFamily="34" charset="0"/>
            </a:endParaRPr>
          </a:p>
        </p:txBody>
      </p:sp>
      <p:sp>
        <p:nvSpPr>
          <p:cNvPr id="2007199" name="AutoShape 159" hidden="1"/>
          <p:cNvSpPr>
            <a:spLocks noChangeArrowheads="1"/>
          </p:cNvSpPr>
          <p:nvPr/>
        </p:nvSpPr>
        <p:spPr bwMode="auto">
          <a:xfrm>
            <a:off x="4298950" y="5605463"/>
            <a:ext cx="587375" cy="866775"/>
          </a:xfrm>
          <a:prstGeom prst="cube">
            <a:avLst>
              <a:gd name="adj" fmla="val 4214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t-EE" sz="800">
              <a:cs typeface="Arial" pitchFamily="34" charset="0"/>
            </a:endParaRPr>
          </a:p>
        </p:txBody>
      </p:sp>
      <p:sp>
        <p:nvSpPr>
          <p:cNvPr id="2007201" name="Text Box 161" hidden="1"/>
          <p:cNvSpPr txBox="1">
            <a:spLocks noChangeArrowheads="1"/>
          </p:cNvSpPr>
          <p:nvPr/>
        </p:nvSpPr>
        <p:spPr bwMode="auto">
          <a:xfrm>
            <a:off x="4357686" y="5429264"/>
            <a:ext cx="8034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800" b="1" dirty="0" smtClean="0">
                <a:cs typeface="Arial" pitchFamily="34" charset="0"/>
              </a:rPr>
              <a:t>Coolingsystem</a:t>
            </a:r>
            <a:endParaRPr lang="en-US" sz="800" b="1" dirty="0">
              <a:cs typeface="Arial" pitchFamily="34" charset="0"/>
            </a:endParaRPr>
          </a:p>
        </p:txBody>
      </p:sp>
      <p:sp>
        <p:nvSpPr>
          <p:cNvPr id="2007203" name="Rectangle 163" hidden="1"/>
          <p:cNvSpPr>
            <a:spLocks noChangeArrowheads="1"/>
          </p:cNvSpPr>
          <p:nvPr/>
        </p:nvSpPr>
        <p:spPr bwMode="auto">
          <a:xfrm>
            <a:off x="3424535" y="5432425"/>
            <a:ext cx="7264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Data storage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2007204" name="Rectangle 164" hidden="1"/>
          <p:cNvSpPr>
            <a:spLocks noChangeArrowheads="1"/>
          </p:cNvSpPr>
          <p:nvPr/>
        </p:nvSpPr>
        <p:spPr bwMode="auto">
          <a:xfrm>
            <a:off x="1862438" y="5434013"/>
            <a:ext cx="72648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sz="800" i="1" dirty="0" smtClean="0">
                <a:cs typeface="Arial" pitchFamily="34" charset="0"/>
              </a:rPr>
              <a:t>Data storage</a:t>
            </a:r>
            <a:endParaRPr lang="en-US" sz="800" i="1" dirty="0">
              <a:cs typeface="Arial" pitchFamily="34" charset="0"/>
            </a:endParaRPr>
          </a:p>
        </p:txBody>
      </p:sp>
      <p:sp>
        <p:nvSpPr>
          <p:cNvPr id="155" name="Text Box 85" hidden="1"/>
          <p:cNvSpPr txBox="1">
            <a:spLocks noChangeArrowheads="1"/>
          </p:cNvSpPr>
          <p:nvPr/>
        </p:nvSpPr>
        <p:spPr bwMode="auto">
          <a:xfrm>
            <a:off x="3929058" y="5929330"/>
            <a:ext cx="8467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800" b="1" dirty="0" smtClean="0">
                <a:cs typeface="Arial" pitchFamily="34" charset="0"/>
              </a:rPr>
              <a:t>Electricity , UPS</a:t>
            </a:r>
            <a:endParaRPr lang="en-US" sz="800" b="1" dirty="0">
              <a:cs typeface="Arial" pitchFamily="34" charset="0"/>
            </a:endParaRPr>
          </a:p>
        </p:txBody>
      </p:sp>
      <p:sp>
        <p:nvSpPr>
          <p:cNvPr id="158" name="TextBox 157" hidden="1"/>
          <p:cNvSpPr txBox="1"/>
          <p:nvPr/>
        </p:nvSpPr>
        <p:spPr>
          <a:xfrm>
            <a:off x="2357422" y="5715016"/>
            <a:ext cx="1213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 smtClean="0"/>
              <a:t>Electrical network</a:t>
            </a:r>
            <a:endParaRPr lang="et-EE" sz="1100" dirty="0"/>
          </a:p>
        </p:txBody>
      </p:sp>
      <p:sp>
        <p:nvSpPr>
          <p:cNvPr id="159" name="Text Box 161" hidden="1"/>
          <p:cNvSpPr txBox="1">
            <a:spLocks noChangeArrowheads="1"/>
          </p:cNvSpPr>
          <p:nvPr/>
        </p:nvSpPr>
        <p:spPr bwMode="auto">
          <a:xfrm>
            <a:off x="642910" y="5357826"/>
            <a:ext cx="75533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800" b="1" dirty="0" smtClean="0">
                <a:cs typeface="Arial" pitchFamily="34" charset="0"/>
              </a:rPr>
              <a:t>Coolinsystem</a:t>
            </a:r>
            <a:endParaRPr lang="en-US" sz="800" b="1" dirty="0">
              <a:cs typeface="Arial" pitchFamily="34" charset="0"/>
            </a:endParaRPr>
          </a:p>
        </p:txBody>
      </p:sp>
      <p:sp>
        <p:nvSpPr>
          <p:cNvPr id="2007093" name="Rectangle 53"/>
          <p:cNvSpPr>
            <a:spLocks noChangeArrowheads="1"/>
          </p:cNvSpPr>
          <p:nvPr/>
        </p:nvSpPr>
        <p:spPr bwMode="auto">
          <a:xfrm>
            <a:off x="6784295" y="3585652"/>
            <a:ext cx="2339975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2713" indent="-112713"/>
            <a:r>
              <a:rPr lang="et-EE" sz="1400" b="1" u="sng" dirty="0" smtClean="0">
                <a:latin typeface="+mn-lt"/>
                <a:cs typeface="Arial" pitchFamily="34" charset="0"/>
              </a:rPr>
              <a:t>Shared services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n-lt"/>
                <a:cs typeface="Arial" pitchFamily="34" charset="0"/>
              </a:rPr>
              <a:t>Case stories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n-lt"/>
                <a:cs typeface="Arial" pitchFamily="34" charset="0"/>
              </a:rPr>
              <a:t>Standard contents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n-lt"/>
                <a:cs typeface="Arial" pitchFamily="34" charset="0"/>
              </a:rPr>
              <a:t>Service levels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n-lt"/>
                <a:cs typeface="Arial" pitchFamily="34" charset="0"/>
              </a:rPr>
              <a:t>Owners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n-lt"/>
                <a:cs typeface="Arial" pitchFamily="34" charset="0"/>
              </a:rPr>
              <a:t>Service users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j-lt"/>
                <a:cs typeface="Arial" pitchFamily="34" charset="0"/>
              </a:rPr>
              <a:t>Service providers</a:t>
            </a:r>
          </a:p>
        </p:txBody>
      </p:sp>
      <p:sp>
        <p:nvSpPr>
          <p:cNvPr id="2007104" name="Rectangle 64"/>
          <p:cNvSpPr>
            <a:spLocks noChangeArrowheads="1"/>
          </p:cNvSpPr>
          <p:nvPr/>
        </p:nvSpPr>
        <p:spPr bwMode="auto">
          <a:xfrm>
            <a:off x="6818629" y="2420888"/>
            <a:ext cx="2330351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2713" indent="-112713"/>
            <a:r>
              <a:rPr lang="et-EE" sz="1400" b="1" u="sng" dirty="0" smtClean="0">
                <a:latin typeface="+mj-lt"/>
                <a:cs typeface="Arial" pitchFamily="34" charset="0"/>
              </a:rPr>
              <a:t>Business process development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j-lt"/>
              </a:rPr>
              <a:t>Basic process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j-lt"/>
              </a:rPr>
              <a:t>Supportive processes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j-lt"/>
              </a:rPr>
              <a:t>Roles, stakeholders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t-EE" sz="1050" b="1" dirty="0" smtClean="0">
                <a:latin typeface="+mj-lt"/>
              </a:rPr>
              <a:t>Data, materials</a:t>
            </a:r>
            <a:endParaRPr lang="en-US" sz="1050" b="1" dirty="0">
              <a:latin typeface="+mj-lt"/>
            </a:endParaRPr>
          </a:p>
        </p:txBody>
      </p:sp>
      <p:sp>
        <p:nvSpPr>
          <p:cNvPr id="2007105" name="Rectangle 65" hidden="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t-EE" sz="3200" dirty="0" smtClean="0"/>
              <a:t>Servise oriented development</a:t>
            </a:r>
            <a:endParaRPr lang="en-US" sz="3200" dirty="0"/>
          </a:p>
        </p:txBody>
      </p:sp>
      <p:sp>
        <p:nvSpPr>
          <p:cNvPr id="2007206" name="AutoShape 166" hidden="1"/>
          <p:cNvSpPr>
            <a:spLocks/>
          </p:cNvSpPr>
          <p:nvPr/>
        </p:nvSpPr>
        <p:spPr bwMode="auto">
          <a:xfrm rot="10800000">
            <a:off x="6116638" y="5405438"/>
            <a:ext cx="741362" cy="938212"/>
          </a:xfrm>
          <a:prstGeom prst="rightBrace">
            <a:avLst>
              <a:gd name="adj1" fmla="val 10587"/>
              <a:gd name="adj2" fmla="val 538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2007207" name="Rectangle 167" hidden="1"/>
          <p:cNvSpPr>
            <a:spLocks noChangeArrowheads="1"/>
          </p:cNvSpPr>
          <p:nvPr/>
        </p:nvSpPr>
        <p:spPr bwMode="auto">
          <a:xfrm>
            <a:off x="6629400" y="5380038"/>
            <a:ext cx="25495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t-EE" sz="1200" u="sng" dirty="0" smtClean="0">
                <a:cs typeface="Arial" pitchFamily="34" charset="0"/>
              </a:rPr>
              <a:t>Housing of infrastructure</a:t>
            </a:r>
            <a:endParaRPr lang="en-US" sz="1200" dirty="0"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dirty="0" smtClean="0">
                <a:cs typeface="Arial" pitchFamily="34" charset="0"/>
              </a:rPr>
              <a:t>Shared serveres</a:t>
            </a:r>
            <a:endParaRPr lang="en-US" sz="1200" dirty="0"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dirty="0" smtClean="0">
                <a:cs typeface="Arial" pitchFamily="34" charset="0"/>
              </a:rPr>
              <a:t>Shared storages</a:t>
            </a:r>
            <a:endParaRPr lang="en-US" sz="1200" dirty="0"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dirty="0" smtClean="0">
                <a:cs typeface="Arial" pitchFamily="34" charset="0"/>
              </a:rPr>
              <a:t>Networks</a:t>
            </a:r>
            <a:endParaRPr lang="en-US" sz="1200" dirty="0"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dirty="0" smtClean="0">
                <a:cs typeface="Arial" pitchFamily="34" charset="0"/>
              </a:rPr>
              <a:t>System maintenance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133" name="AutoShape 6"/>
          <p:cNvSpPr>
            <a:spLocks noChangeArrowheads="1"/>
          </p:cNvSpPr>
          <p:nvPr/>
        </p:nvSpPr>
        <p:spPr bwMode="auto">
          <a:xfrm>
            <a:off x="179512" y="1794000"/>
            <a:ext cx="1656184" cy="7920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normAutofit lnSpcReduction="10000"/>
          </a:bodyPr>
          <a:lstStyle/>
          <a:p>
            <a:pPr algn="ctr"/>
            <a:r>
              <a:rPr lang="et-EE" sz="1200" b="1" dirty="0" smtClean="0">
                <a:solidFill>
                  <a:schemeClr val="tx1"/>
                </a:solidFill>
              </a:rPr>
              <a:t>Sustainability of healthcare systems</a:t>
            </a:r>
          </a:p>
        </p:txBody>
      </p:sp>
      <p:sp>
        <p:nvSpPr>
          <p:cNvPr id="134" name="AutoShape 6"/>
          <p:cNvSpPr>
            <a:spLocks noChangeArrowheads="1"/>
          </p:cNvSpPr>
          <p:nvPr/>
        </p:nvSpPr>
        <p:spPr bwMode="auto">
          <a:xfrm>
            <a:off x="1935000" y="1794000"/>
            <a:ext cx="1440160" cy="7920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normAutofit lnSpcReduction="10000"/>
          </a:bodyPr>
          <a:lstStyle/>
          <a:p>
            <a:pPr algn="ctr"/>
            <a:r>
              <a:rPr lang="et-EE" sz="1200" b="1" dirty="0" smtClean="0">
                <a:solidFill>
                  <a:schemeClr val="tx1"/>
                </a:solidFill>
              </a:rPr>
              <a:t>Chronic disease management</a:t>
            </a:r>
          </a:p>
        </p:txBody>
      </p:sp>
      <p:sp>
        <p:nvSpPr>
          <p:cNvPr id="135" name="AutoShape 6"/>
          <p:cNvSpPr>
            <a:spLocks noChangeArrowheads="1"/>
          </p:cNvSpPr>
          <p:nvPr/>
        </p:nvSpPr>
        <p:spPr bwMode="auto">
          <a:xfrm>
            <a:off x="3464584" y="1786464"/>
            <a:ext cx="1512168" cy="7920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normAutofit lnSpcReduction="10000"/>
          </a:bodyPr>
          <a:lstStyle/>
          <a:p>
            <a:pPr algn="ctr"/>
            <a:r>
              <a:rPr lang="et-EE" sz="1200" b="1" dirty="0" smtClean="0">
                <a:solidFill>
                  <a:schemeClr val="tx1"/>
                </a:solidFill>
              </a:rPr>
              <a:t>Efficiency of patient pathways</a:t>
            </a:r>
          </a:p>
        </p:txBody>
      </p:sp>
      <p:sp>
        <p:nvSpPr>
          <p:cNvPr id="136" name="AutoShape 6"/>
          <p:cNvSpPr>
            <a:spLocks noChangeArrowheads="1"/>
          </p:cNvSpPr>
          <p:nvPr/>
        </p:nvSpPr>
        <p:spPr bwMode="auto">
          <a:xfrm>
            <a:off x="5076056" y="1772816"/>
            <a:ext cx="1800200" cy="7920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normAutofit fontScale="92500" lnSpcReduction="10000"/>
          </a:bodyPr>
          <a:lstStyle/>
          <a:p>
            <a:pPr algn="ctr"/>
            <a:r>
              <a:rPr lang="et-EE" sz="1200" b="1" dirty="0" smtClean="0">
                <a:solidFill>
                  <a:schemeClr val="tx1"/>
                </a:solidFill>
              </a:rPr>
              <a:t>Innovation in health – innovative models of care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339104" y="1772816"/>
            <a:ext cx="176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b="1" u="sng" dirty="0" smtClean="0">
                <a:latin typeface="+mj-lt"/>
              </a:rPr>
              <a:t>Challenges of healthcare </a:t>
            </a:r>
            <a:endParaRPr lang="en-US" sz="2000" b="1" u="sng" dirty="0">
              <a:latin typeface="+mj-lt"/>
            </a:endParaRPr>
          </a:p>
        </p:txBody>
      </p:sp>
      <p:grpSp>
        <p:nvGrpSpPr>
          <p:cNvPr id="4" name="Group 138"/>
          <p:cNvGrpSpPr/>
          <p:nvPr/>
        </p:nvGrpSpPr>
        <p:grpSpPr>
          <a:xfrm rot="5400000">
            <a:off x="122800" y="-138853"/>
            <a:ext cx="1629360" cy="1940448"/>
            <a:chOff x="251520" y="116632"/>
            <a:chExt cx="1800200" cy="2016224"/>
          </a:xfrm>
        </p:grpSpPr>
        <p:sp>
          <p:nvSpPr>
            <p:cNvPr id="131" name="AutoShape 6"/>
            <p:cNvSpPr>
              <a:spLocks noChangeArrowheads="1"/>
            </p:cNvSpPr>
            <p:nvPr/>
          </p:nvSpPr>
          <p:spPr bwMode="auto">
            <a:xfrm>
              <a:off x="251520" y="116632"/>
              <a:ext cx="648072" cy="2016224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Reduced number of unused bookings</a:t>
              </a:r>
            </a:p>
          </p:txBody>
        </p:sp>
        <p:sp>
          <p:nvSpPr>
            <p:cNvPr id="132" name="AutoShape 6"/>
            <p:cNvSpPr>
              <a:spLocks noChangeArrowheads="1"/>
            </p:cNvSpPr>
            <p:nvPr/>
          </p:nvSpPr>
          <p:spPr bwMode="auto">
            <a:xfrm>
              <a:off x="827584" y="116632"/>
              <a:ext cx="648072" cy="2016224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100" b="1" dirty="0" smtClean="0">
                  <a:solidFill>
                    <a:schemeClr val="tx1"/>
                  </a:solidFill>
                </a:rPr>
                <a:t>Replacing doctors visits with nurses visits</a:t>
              </a:r>
            </a:p>
          </p:txBody>
        </p:sp>
        <p:sp>
          <p:nvSpPr>
            <p:cNvPr id="138" name="AutoShape 6"/>
            <p:cNvSpPr>
              <a:spLocks noChangeArrowheads="1"/>
            </p:cNvSpPr>
            <p:nvPr/>
          </p:nvSpPr>
          <p:spPr bwMode="auto">
            <a:xfrm>
              <a:off x="1403648" y="116632"/>
              <a:ext cx="648072" cy="2016224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More efficient time management</a:t>
              </a:r>
            </a:p>
          </p:txBody>
        </p:sp>
      </p:grpSp>
      <p:grpSp>
        <p:nvGrpSpPr>
          <p:cNvPr id="5" name="Group 139"/>
          <p:cNvGrpSpPr/>
          <p:nvPr/>
        </p:nvGrpSpPr>
        <p:grpSpPr>
          <a:xfrm rot="5400000">
            <a:off x="1835460" y="-154385"/>
            <a:ext cx="1629360" cy="1971512"/>
            <a:chOff x="251520" y="116632"/>
            <a:chExt cx="1800200" cy="2016224"/>
          </a:xfrm>
          <a:solidFill>
            <a:srgbClr val="FFD13F"/>
          </a:solidFill>
        </p:grpSpPr>
        <p:sp>
          <p:nvSpPr>
            <p:cNvPr id="141" name="AutoShape 6"/>
            <p:cNvSpPr>
              <a:spLocks noChangeArrowheads="1"/>
            </p:cNvSpPr>
            <p:nvPr/>
          </p:nvSpPr>
          <p:spPr bwMode="auto">
            <a:xfrm>
              <a:off x="251520" y="116632"/>
              <a:ext cx="648072" cy="2016224"/>
            </a:xfrm>
            <a:prstGeom prst="cube">
              <a:avLst>
                <a:gd name="adj" fmla="val 25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Receive medication on time</a:t>
              </a:r>
            </a:p>
          </p:txBody>
        </p:sp>
        <p:sp>
          <p:nvSpPr>
            <p:cNvPr id="142" name="AutoShape 6"/>
            <p:cNvSpPr>
              <a:spLocks noChangeArrowheads="1"/>
            </p:cNvSpPr>
            <p:nvPr/>
          </p:nvSpPr>
          <p:spPr bwMode="auto">
            <a:xfrm>
              <a:off x="827584" y="116632"/>
              <a:ext cx="648072" cy="2016224"/>
            </a:xfrm>
            <a:prstGeom prst="cube">
              <a:avLst>
                <a:gd name="adj" fmla="val 25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Prevent complications</a:t>
              </a:r>
            </a:p>
          </p:txBody>
        </p:sp>
        <p:sp>
          <p:nvSpPr>
            <p:cNvPr id="143" name="AutoShape 6"/>
            <p:cNvSpPr>
              <a:spLocks noChangeArrowheads="1"/>
            </p:cNvSpPr>
            <p:nvPr/>
          </p:nvSpPr>
          <p:spPr bwMode="auto">
            <a:xfrm>
              <a:off x="1403648" y="116632"/>
              <a:ext cx="648072" cy="2016224"/>
            </a:xfrm>
            <a:prstGeom prst="cube">
              <a:avLst>
                <a:gd name="adj" fmla="val 25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Improved self-management of disease</a:t>
              </a:r>
            </a:p>
          </p:txBody>
        </p:sp>
      </p:grpSp>
      <p:grpSp>
        <p:nvGrpSpPr>
          <p:cNvPr id="6" name="Group 143"/>
          <p:cNvGrpSpPr/>
          <p:nvPr/>
        </p:nvGrpSpPr>
        <p:grpSpPr>
          <a:xfrm rot="5400000">
            <a:off x="3628902" y="-192119"/>
            <a:ext cx="1642787" cy="2060848"/>
            <a:chOff x="251520" y="116632"/>
            <a:chExt cx="1800200" cy="2016224"/>
          </a:xfrm>
          <a:solidFill>
            <a:srgbClr val="FFD13F"/>
          </a:solidFill>
        </p:grpSpPr>
        <p:sp>
          <p:nvSpPr>
            <p:cNvPr id="145" name="AutoShape 6"/>
            <p:cNvSpPr>
              <a:spLocks noChangeArrowheads="1"/>
            </p:cNvSpPr>
            <p:nvPr/>
          </p:nvSpPr>
          <p:spPr bwMode="auto">
            <a:xfrm>
              <a:off x="251520" y="116632"/>
              <a:ext cx="648072" cy="2016224"/>
            </a:xfrm>
            <a:prstGeom prst="cube">
              <a:avLst>
                <a:gd name="adj" fmla="val 25000"/>
              </a:avLst>
            </a:prstGeom>
            <a:solidFill>
              <a:srgbClr val="FFE389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Fewer hazardous examinations</a:t>
              </a:r>
            </a:p>
          </p:txBody>
        </p:sp>
        <p:sp>
          <p:nvSpPr>
            <p:cNvPr id="146" name="AutoShape 6"/>
            <p:cNvSpPr>
              <a:spLocks noChangeArrowheads="1"/>
            </p:cNvSpPr>
            <p:nvPr/>
          </p:nvSpPr>
          <p:spPr bwMode="auto">
            <a:xfrm>
              <a:off x="827584" y="116632"/>
              <a:ext cx="648072" cy="2016224"/>
            </a:xfrm>
            <a:prstGeom prst="cube">
              <a:avLst>
                <a:gd name="adj" fmla="val 25000"/>
              </a:avLst>
            </a:prstGeom>
            <a:solidFill>
              <a:srgbClr val="FFE389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Shorter visit times</a:t>
              </a:r>
            </a:p>
          </p:txBody>
        </p:sp>
        <p:sp>
          <p:nvSpPr>
            <p:cNvPr id="147" name="AutoShape 6"/>
            <p:cNvSpPr>
              <a:spLocks noChangeArrowheads="1"/>
            </p:cNvSpPr>
            <p:nvPr/>
          </p:nvSpPr>
          <p:spPr bwMode="auto">
            <a:xfrm>
              <a:off x="1403648" y="116632"/>
              <a:ext cx="648072" cy="2016224"/>
            </a:xfrm>
            <a:prstGeom prst="cube">
              <a:avLst>
                <a:gd name="adj" fmla="val 25000"/>
              </a:avLst>
            </a:prstGeom>
            <a:solidFill>
              <a:srgbClr val="FFE389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Better overview of personal medical data</a:t>
              </a:r>
            </a:p>
          </p:txBody>
        </p:sp>
      </p:grpSp>
      <p:grpSp>
        <p:nvGrpSpPr>
          <p:cNvPr id="7" name="Group 152"/>
          <p:cNvGrpSpPr/>
          <p:nvPr/>
        </p:nvGrpSpPr>
        <p:grpSpPr>
          <a:xfrm rot="5400000">
            <a:off x="5576553" y="-212466"/>
            <a:ext cx="1663303" cy="2088234"/>
            <a:chOff x="5248912" y="75688"/>
            <a:chExt cx="1555430" cy="2088234"/>
          </a:xfrm>
        </p:grpSpPr>
        <p:sp>
          <p:nvSpPr>
            <p:cNvPr id="149" name="AutoShape 6"/>
            <p:cNvSpPr>
              <a:spLocks noChangeArrowheads="1"/>
            </p:cNvSpPr>
            <p:nvPr/>
          </p:nvSpPr>
          <p:spPr bwMode="auto">
            <a:xfrm>
              <a:off x="5248912" y="75688"/>
              <a:ext cx="596226" cy="2088232"/>
            </a:xfrm>
            <a:prstGeom prst="cube">
              <a:avLst>
                <a:gd name="adj" fmla="val 25000"/>
              </a:avLst>
            </a:prstGeom>
            <a:solidFill>
              <a:srgbClr val="FFF1C5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Patient can add personal self-monitoring data</a:t>
              </a:r>
            </a:p>
          </p:txBody>
        </p:sp>
        <p:sp>
          <p:nvSpPr>
            <p:cNvPr id="150" name="AutoShape 6"/>
            <p:cNvSpPr>
              <a:spLocks noChangeArrowheads="1"/>
            </p:cNvSpPr>
            <p:nvPr/>
          </p:nvSpPr>
          <p:spPr bwMode="auto">
            <a:xfrm>
              <a:off x="5744385" y="75690"/>
              <a:ext cx="596226" cy="2088232"/>
            </a:xfrm>
            <a:prstGeom prst="cube">
              <a:avLst>
                <a:gd name="adj" fmla="val 25000"/>
              </a:avLst>
            </a:prstGeom>
            <a:solidFill>
              <a:srgbClr val="FFF1C5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Research of personalized  healthcare/ medication</a:t>
              </a:r>
            </a:p>
          </p:txBody>
        </p:sp>
        <p:sp>
          <p:nvSpPr>
            <p:cNvPr id="151" name="AutoShape 6"/>
            <p:cNvSpPr>
              <a:spLocks noChangeArrowheads="1"/>
            </p:cNvSpPr>
            <p:nvPr/>
          </p:nvSpPr>
          <p:spPr bwMode="auto">
            <a:xfrm>
              <a:off x="6261252" y="75689"/>
              <a:ext cx="543090" cy="2088232"/>
            </a:xfrm>
            <a:prstGeom prst="cube">
              <a:avLst>
                <a:gd name="adj" fmla="val 25000"/>
              </a:avLst>
            </a:prstGeom>
            <a:solidFill>
              <a:srgbClr val="FFF1C5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200" b="1" dirty="0" smtClean="0">
                  <a:solidFill>
                    <a:schemeClr val="tx1"/>
                  </a:solidFill>
                </a:rPr>
                <a:t>Interactive prevention of disease for citizen</a:t>
              </a: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7428570" y="-27384"/>
            <a:ext cx="1769400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b="1" u="sng" dirty="0" smtClean="0">
                <a:latin typeface="+mj-lt"/>
              </a:rPr>
              <a:t>Benefits to achieve</a:t>
            </a:r>
            <a:endParaRPr lang="et-EE" sz="16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t-EE" sz="1600" dirty="0" smtClean="0">
                <a:latin typeface="+mj-lt"/>
              </a:rPr>
              <a:t> </a:t>
            </a:r>
            <a:r>
              <a:rPr lang="et-EE" sz="1400" dirty="0" smtClean="0">
                <a:latin typeface="+mj-lt"/>
              </a:rPr>
              <a:t>Citizen</a:t>
            </a:r>
          </a:p>
          <a:p>
            <a:pPr>
              <a:buFont typeface="Arial" pitchFamily="34" charset="0"/>
              <a:buChar char="•"/>
            </a:pPr>
            <a:r>
              <a:rPr lang="et-EE" sz="1400" dirty="0" smtClean="0">
                <a:latin typeface="+mj-lt"/>
              </a:rPr>
              <a:t> Healthcare provider</a:t>
            </a:r>
          </a:p>
          <a:p>
            <a:pPr>
              <a:buFont typeface="Arial" pitchFamily="34" charset="0"/>
              <a:buChar char="•"/>
            </a:pPr>
            <a:r>
              <a:rPr lang="et-EE" sz="1400" dirty="0" smtClean="0">
                <a:latin typeface="+mj-lt"/>
              </a:rPr>
              <a:t> Society</a:t>
            </a:r>
            <a:endParaRPr lang="en-US" sz="1400" dirty="0">
              <a:latin typeface="+mj-lt"/>
            </a:endParaRPr>
          </a:p>
        </p:txBody>
      </p:sp>
      <p:grpSp>
        <p:nvGrpSpPr>
          <p:cNvPr id="8" name="Group 237"/>
          <p:cNvGrpSpPr/>
          <p:nvPr/>
        </p:nvGrpSpPr>
        <p:grpSpPr>
          <a:xfrm>
            <a:off x="27296" y="5229035"/>
            <a:ext cx="6344904" cy="1220787"/>
            <a:chOff x="-972616" y="5949280"/>
            <a:chExt cx="5971974" cy="1220787"/>
          </a:xfrm>
        </p:grpSpPr>
        <p:grpSp>
          <p:nvGrpSpPr>
            <p:cNvPr id="9" name="Group 179"/>
            <p:cNvGrpSpPr/>
            <p:nvPr/>
          </p:nvGrpSpPr>
          <p:grpSpPr>
            <a:xfrm>
              <a:off x="-972616" y="5949280"/>
              <a:ext cx="5940151" cy="1220787"/>
              <a:chOff x="0" y="5373216"/>
              <a:chExt cx="5940151" cy="1220787"/>
            </a:xfrm>
          </p:grpSpPr>
          <p:grpSp>
            <p:nvGrpSpPr>
              <p:cNvPr id="10" name="Group 168"/>
              <p:cNvGrpSpPr/>
              <p:nvPr/>
            </p:nvGrpSpPr>
            <p:grpSpPr>
              <a:xfrm>
                <a:off x="0" y="5373216"/>
                <a:ext cx="5940151" cy="1220787"/>
                <a:chOff x="0" y="5259735"/>
                <a:chExt cx="5940151" cy="1220787"/>
              </a:xfrm>
            </p:grpSpPr>
            <p:sp>
              <p:nvSpPr>
                <p:cNvPr id="2007042" name="AutoShape 2"/>
                <p:cNvSpPr>
                  <a:spLocks noChangeArrowheads="1"/>
                </p:cNvSpPr>
                <p:nvPr/>
              </p:nvSpPr>
              <p:spPr bwMode="auto">
                <a:xfrm>
                  <a:off x="3097213" y="5491510"/>
                  <a:ext cx="2376487" cy="989012"/>
                </a:xfrm>
                <a:prstGeom prst="parallelogram">
                  <a:avLst>
                    <a:gd name="adj" fmla="val 102412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>
                  <a:spAutoFit/>
                </a:bodyPr>
                <a:lstStyle/>
                <a:p>
                  <a:endParaRPr lang="et-EE"/>
                </a:p>
              </p:txBody>
            </p:sp>
            <p:sp>
              <p:nvSpPr>
                <p:cNvPr id="2007043" name="AutoShape 3"/>
                <p:cNvSpPr>
                  <a:spLocks noChangeArrowheads="1"/>
                </p:cNvSpPr>
                <p:nvPr/>
              </p:nvSpPr>
              <p:spPr bwMode="auto">
                <a:xfrm>
                  <a:off x="4125913" y="5350222"/>
                  <a:ext cx="966787" cy="477838"/>
                </a:xfrm>
                <a:prstGeom prst="cube">
                  <a:avLst>
                    <a:gd name="adj" fmla="val 250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SzPct val="80000"/>
                    <a:buFont typeface="Wingdings" pitchFamily="2" charset="2"/>
                    <a:buNone/>
                  </a:pPr>
                  <a:r>
                    <a:rPr lang="et-EE" sz="12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GP-s EMR</a:t>
                  </a:r>
                  <a:endParaRPr lang="en-GB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07044" name="AutoShape 4"/>
                <p:cNvSpPr>
                  <a:spLocks noChangeArrowheads="1"/>
                </p:cNvSpPr>
                <p:nvPr/>
              </p:nvSpPr>
              <p:spPr bwMode="auto">
                <a:xfrm>
                  <a:off x="1557338" y="5491510"/>
                  <a:ext cx="2376487" cy="989012"/>
                </a:xfrm>
                <a:prstGeom prst="parallelogram">
                  <a:avLst>
                    <a:gd name="adj" fmla="val 102412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>
                  <a:spAutoFit/>
                </a:bodyPr>
                <a:lstStyle/>
                <a:p>
                  <a:endParaRPr lang="et-EE"/>
                </a:p>
              </p:txBody>
            </p:sp>
            <p:sp>
              <p:nvSpPr>
                <p:cNvPr id="2007045" name="AutoShape 5"/>
                <p:cNvSpPr>
                  <a:spLocks noChangeArrowheads="1"/>
                </p:cNvSpPr>
                <p:nvPr/>
              </p:nvSpPr>
              <p:spPr bwMode="auto">
                <a:xfrm>
                  <a:off x="0" y="5491510"/>
                  <a:ext cx="2376488" cy="989012"/>
                </a:xfrm>
                <a:prstGeom prst="parallelogram">
                  <a:avLst>
                    <a:gd name="adj" fmla="val 102412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>
                  <a:spAutoFit/>
                </a:bodyPr>
                <a:lstStyle/>
                <a:p>
                  <a:endParaRPr lang="et-EE"/>
                </a:p>
              </p:txBody>
            </p:sp>
            <p:sp>
              <p:nvSpPr>
                <p:cNvPr id="2007046" name="AutoShape 6"/>
                <p:cNvSpPr>
                  <a:spLocks noChangeArrowheads="1"/>
                </p:cNvSpPr>
                <p:nvPr/>
              </p:nvSpPr>
              <p:spPr bwMode="auto">
                <a:xfrm>
                  <a:off x="946150" y="5316885"/>
                  <a:ext cx="936625" cy="527050"/>
                </a:xfrm>
                <a:prstGeom prst="cube">
                  <a:avLst>
                    <a:gd name="adj" fmla="val 250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SzPct val="80000"/>
                    <a:buFont typeface="Wingdings" pitchFamily="2" charset="2"/>
                    <a:buNone/>
                  </a:pPr>
                  <a:r>
                    <a:rPr lang="et-EE" sz="12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PACS</a:t>
                  </a:r>
                  <a:endParaRPr lang="en-GB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07047" name="AutoShape 7"/>
                <p:cNvSpPr>
                  <a:spLocks noChangeArrowheads="1"/>
                </p:cNvSpPr>
                <p:nvPr/>
              </p:nvSpPr>
              <p:spPr bwMode="auto">
                <a:xfrm>
                  <a:off x="2214563" y="5259735"/>
                  <a:ext cx="1131887" cy="581025"/>
                </a:xfrm>
                <a:prstGeom prst="cube">
                  <a:avLst>
                    <a:gd name="adj" fmla="val 250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SzPct val="80000"/>
                    <a:buFont typeface="Wingdings" pitchFamily="2" charset="2"/>
                    <a:buNone/>
                  </a:pPr>
                  <a:r>
                    <a:rPr lang="et-EE" sz="12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EHR</a:t>
                  </a:r>
                  <a:endParaRPr lang="en-GB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07048" name="AutoShape 8"/>
                <p:cNvSpPr>
                  <a:spLocks noChangeArrowheads="1"/>
                </p:cNvSpPr>
                <p:nvPr/>
              </p:nvSpPr>
              <p:spPr bwMode="auto">
                <a:xfrm rot="-2770034">
                  <a:off x="1076325" y="5766147"/>
                  <a:ext cx="341313" cy="176213"/>
                </a:xfrm>
                <a:prstGeom prst="leftRightArrow">
                  <a:avLst>
                    <a:gd name="adj1" fmla="val 50000"/>
                    <a:gd name="adj2" fmla="val 38739"/>
                  </a:avLst>
                </a:prstGeom>
                <a:solidFill>
                  <a:srgbClr val="66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endParaRPr lang="et-EE" sz="120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07049" name="AutoShape 9"/>
                <p:cNvSpPr>
                  <a:spLocks noChangeArrowheads="1"/>
                </p:cNvSpPr>
                <p:nvPr/>
              </p:nvSpPr>
              <p:spPr bwMode="auto">
                <a:xfrm rot="-2770034">
                  <a:off x="2651126" y="5755034"/>
                  <a:ext cx="341312" cy="176213"/>
                </a:xfrm>
                <a:prstGeom prst="leftRightArrow">
                  <a:avLst>
                    <a:gd name="adj1" fmla="val 50000"/>
                    <a:gd name="adj2" fmla="val 38739"/>
                  </a:avLst>
                </a:prstGeom>
                <a:solidFill>
                  <a:srgbClr val="66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endParaRPr lang="et-EE" sz="120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07051" name="AutoShape 11"/>
                <p:cNvSpPr>
                  <a:spLocks noChangeArrowheads="1"/>
                </p:cNvSpPr>
                <p:nvPr/>
              </p:nvSpPr>
              <p:spPr bwMode="auto">
                <a:xfrm rot="5400000">
                  <a:off x="2928800" y="3258035"/>
                  <a:ext cx="392113" cy="5630589"/>
                </a:xfrm>
                <a:prstGeom prst="can">
                  <a:avLst>
                    <a:gd name="adj" fmla="val 29535"/>
                  </a:avLst>
                </a:prstGeom>
                <a:solidFill>
                  <a:srgbClr val="000000">
                    <a:alpha val="25882"/>
                  </a:srgbClr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10800000" vert="eaVert"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SzPct val="80000"/>
                    <a:buFont typeface="Wingdings" pitchFamily="2" charset="2"/>
                    <a:buNone/>
                  </a:pPr>
                  <a:endParaRPr lang="en-GB"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07052" name="AutoShape 12"/>
                <p:cNvSpPr>
                  <a:spLocks noChangeArrowheads="1"/>
                </p:cNvSpPr>
                <p:nvPr/>
              </p:nvSpPr>
              <p:spPr bwMode="auto">
                <a:xfrm rot="-2770034">
                  <a:off x="834232" y="6065390"/>
                  <a:ext cx="342900" cy="176213"/>
                </a:xfrm>
                <a:prstGeom prst="leftRightArrow">
                  <a:avLst>
                    <a:gd name="adj1" fmla="val 50000"/>
                    <a:gd name="adj2" fmla="val 38919"/>
                  </a:avLst>
                </a:prstGeom>
                <a:solidFill>
                  <a:srgbClr val="66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endParaRPr lang="et-EE" sz="120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07053" name="AutoShape 13"/>
                <p:cNvSpPr>
                  <a:spLocks noChangeArrowheads="1"/>
                </p:cNvSpPr>
                <p:nvPr/>
              </p:nvSpPr>
              <p:spPr bwMode="auto">
                <a:xfrm>
                  <a:off x="269848" y="5916959"/>
                  <a:ext cx="738216" cy="534996"/>
                </a:xfrm>
                <a:prstGeom prst="can">
                  <a:avLst>
                    <a:gd name="adj" fmla="val 250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SzPct val="80000"/>
                    <a:buFont typeface="Wingdings" pitchFamily="2" charset="2"/>
                    <a:buNone/>
                  </a:pPr>
                  <a:r>
                    <a:rPr lang="et-EE" sz="12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Registry</a:t>
                  </a:r>
                  <a:endParaRPr lang="en-GB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07054" name="AutoShape 14"/>
                <p:cNvSpPr>
                  <a:spLocks noChangeArrowheads="1"/>
                </p:cNvSpPr>
                <p:nvPr/>
              </p:nvSpPr>
              <p:spPr bwMode="auto">
                <a:xfrm rot="-2770034">
                  <a:off x="2459832" y="6063803"/>
                  <a:ext cx="342900" cy="176213"/>
                </a:xfrm>
                <a:prstGeom prst="leftRightArrow">
                  <a:avLst>
                    <a:gd name="adj1" fmla="val 50000"/>
                    <a:gd name="adj2" fmla="val 38919"/>
                  </a:avLst>
                </a:prstGeom>
                <a:solidFill>
                  <a:srgbClr val="66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endParaRPr lang="et-EE" sz="120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07055" name="AutoShape 15"/>
                <p:cNvSpPr>
                  <a:spLocks noChangeArrowheads="1"/>
                </p:cNvSpPr>
                <p:nvPr/>
              </p:nvSpPr>
              <p:spPr bwMode="auto">
                <a:xfrm rot="-2770034">
                  <a:off x="4073525" y="6042372"/>
                  <a:ext cx="341313" cy="176213"/>
                </a:xfrm>
                <a:prstGeom prst="leftRightArrow">
                  <a:avLst>
                    <a:gd name="adj1" fmla="val 50000"/>
                    <a:gd name="adj2" fmla="val 38739"/>
                  </a:avLst>
                </a:prstGeom>
                <a:solidFill>
                  <a:srgbClr val="66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endParaRPr lang="et-EE" sz="120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07057" name="AutoShape 17"/>
                <p:cNvSpPr>
                  <a:spLocks noChangeArrowheads="1"/>
                </p:cNvSpPr>
                <p:nvPr/>
              </p:nvSpPr>
              <p:spPr bwMode="auto">
                <a:xfrm>
                  <a:off x="3131840" y="5756622"/>
                  <a:ext cx="1089323" cy="698500"/>
                </a:xfrm>
                <a:prstGeom prst="cube">
                  <a:avLst>
                    <a:gd name="adj" fmla="val 250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SzPct val="80000"/>
                    <a:buFont typeface="Wingdings" pitchFamily="2" charset="2"/>
                    <a:buNone/>
                  </a:pPr>
                  <a:r>
                    <a:rPr lang="et-EE" sz="12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Prescription </a:t>
                  </a:r>
                </a:p>
                <a:p>
                  <a:pPr algn="ctr" eaLnBrk="0" hangingPunct="0">
                    <a:spcBef>
                      <a:spcPct val="20000"/>
                    </a:spcBef>
                    <a:buSzPct val="80000"/>
                    <a:buFont typeface="Wingdings" pitchFamily="2" charset="2"/>
                    <a:buNone/>
                  </a:pPr>
                  <a:r>
                    <a:rPr lang="et-EE" sz="12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repository </a:t>
                  </a:r>
                  <a:endParaRPr lang="en-GB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9" name="AutoShape 16"/>
              <p:cNvSpPr>
                <a:spLocks noChangeArrowheads="1"/>
              </p:cNvSpPr>
              <p:nvPr/>
            </p:nvSpPr>
            <p:spPr bwMode="auto">
              <a:xfrm>
                <a:off x="1690588" y="5949280"/>
                <a:ext cx="865188" cy="581025"/>
              </a:xfrm>
              <a:prstGeom prst="cube">
                <a:avLst>
                  <a:gd name="adj" fmla="val 25000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None/>
                </a:pPr>
                <a:r>
                  <a:rPr lang="et-EE" sz="1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HIS</a:t>
                </a:r>
                <a:endParaRPr lang="en-GB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6" name="AutoShape 10"/>
            <p:cNvSpPr>
              <a:spLocks noChangeArrowheads="1"/>
            </p:cNvSpPr>
            <p:nvPr/>
          </p:nvSpPr>
          <p:spPr bwMode="auto">
            <a:xfrm rot="-2770034">
              <a:off x="3742036" y="6496985"/>
              <a:ext cx="342900" cy="176213"/>
            </a:xfrm>
            <a:prstGeom prst="leftRightArrow">
              <a:avLst>
                <a:gd name="adj1" fmla="val 50000"/>
                <a:gd name="adj2" fmla="val 38919"/>
              </a:avLst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t-EE" sz="120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7" name="Text Box 54"/>
            <p:cNvSpPr txBox="1">
              <a:spLocks noChangeArrowheads="1"/>
            </p:cNvSpPr>
            <p:nvPr/>
          </p:nvSpPr>
          <p:spPr bwMode="auto">
            <a:xfrm>
              <a:off x="3491880" y="6591446"/>
              <a:ext cx="15074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t-EE" b="1" dirty="0" smtClean="0">
                  <a:latin typeface="+mn-lt"/>
                  <a:cs typeface="Arial" pitchFamily="34" charset="0"/>
                </a:rPr>
                <a:t>Gateway</a:t>
              </a:r>
              <a:endParaRPr lang="en-US" sz="1800" b="1" dirty="0">
                <a:latin typeface="+mn-lt"/>
                <a:cs typeface="Arial" pitchFamily="34" charset="0"/>
              </a:endParaRPr>
            </a:p>
          </p:txBody>
        </p:sp>
      </p:grpSp>
      <p:sp>
        <p:nvSpPr>
          <p:cNvPr id="261" name="TextBox 260"/>
          <p:cNvSpPr txBox="1"/>
          <p:nvPr/>
        </p:nvSpPr>
        <p:spPr>
          <a:xfrm>
            <a:off x="-69522" y="4869160"/>
            <a:ext cx="505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>
                <a:latin typeface="+mn-lt"/>
              </a:rPr>
              <a:t>15 Years of e-health development</a:t>
            </a:r>
            <a:endParaRPr lang="en-US" b="1" dirty="0">
              <a:latin typeface="+mn-lt"/>
            </a:endParaRPr>
          </a:p>
        </p:txBody>
      </p:sp>
      <p:grpSp>
        <p:nvGrpSpPr>
          <p:cNvPr id="11" name="Group 261"/>
          <p:cNvGrpSpPr/>
          <p:nvPr/>
        </p:nvGrpSpPr>
        <p:grpSpPr>
          <a:xfrm>
            <a:off x="271313" y="2798179"/>
            <a:ext cx="6462640" cy="3041307"/>
            <a:chOff x="-2681015" y="3429000"/>
            <a:chExt cx="6462640" cy="3041307"/>
          </a:xfrm>
        </p:grpSpPr>
        <p:grpSp>
          <p:nvGrpSpPr>
            <p:cNvPr id="12" name="Group 227"/>
            <p:cNvGrpSpPr/>
            <p:nvPr/>
          </p:nvGrpSpPr>
          <p:grpSpPr>
            <a:xfrm>
              <a:off x="-2681015" y="3429000"/>
              <a:ext cx="6462640" cy="3041307"/>
              <a:chOff x="307825" y="3068960"/>
              <a:chExt cx="6462640" cy="3041307"/>
            </a:xfrm>
          </p:grpSpPr>
          <p:grpSp>
            <p:nvGrpSpPr>
              <p:cNvPr id="13" name="Group 216"/>
              <p:cNvGrpSpPr/>
              <p:nvPr/>
            </p:nvGrpSpPr>
            <p:grpSpPr>
              <a:xfrm>
                <a:off x="307825" y="3068960"/>
                <a:ext cx="6462640" cy="2304256"/>
                <a:chOff x="4531368" y="3789040"/>
                <a:chExt cx="6462640" cy="2304256"/>
              </a:xfrm>
            </p:grpSpPr>
            <p:grpSp>
              <p:nvGrpSpPr>
                <p:cNvPr id="14" name="Group 199"/>
                <p:cNvGrpSpPr/>
                <p:nvPr/>
              </p:nvGrpSpPr>
              <p:grpSpPr>
                <a:xfrm>
                  <a:off x="4644008" y="3789040"/>
                  <a:ext cx="6350000" cy="827077"/>
                  <a:chOff x="80963" y="3053110"/>
                  <a:chExt cx="6350000" cy="827077"/>
                </a:xfrm>
              </p:grpSpPr>
              <p:sp>
                <p:nvSpPr>
                  <p:cNvPr id="288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4210050" y="3070572"/>
                    <a:ext cx="2220913" cy="809615"/>
                  </a:xfrm>
                  <a:prstGeom prst="parallelogram">
                    <a:avLst>
                      <a:gd name="adj" fmla="val 118814"/>
                    </a:avLst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anchor="ctr">
                    <a:spAutoFit/>
                  </a:bodyPr>
                  <a:lstStyle/>
                  <a:p>
                    <a:endParaRPr lang="et-EE"/>
                  </a:p>
                </p:txBody>
              </p:sp>
              <p:sp>
                <p:nvSpPr>
                  <p:cNvPr id="289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4943475" y="3238847"/>
                    <a:ext cx="804863" cy="4159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6B848"/>
                      </a:gs>
                      <a:gs pos="50000">
                        <a:srgbClr val="FCE5BC"/>
                      </a:gs>
                      <a:gs pos="100000">
                        <a:srgbClr val="F6B848"/>
                      </a:gs>
                    </a:gsLst>
                    <a:lin ang="5400000" scaled="1"/>
                  </a:gradFill>
                  <a:ln w="63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t-EE" sz="1100" b="1" dirty="0" smtClean="0">
                        <a:latin typeface="+mn-lt"/>
                        <a:cs typeface="Arial" pitchFamily="34" charset="0"/>
                      </a:rPr>
                      <a:t>Service user</a:t>
                    </a:r>
                    <a:endParaRPr lang="en-US" sz="1100" b="1" dirty="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90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80963" y="3053110"/>
                    <a:ext cx="4965700" cy="827077"/>
                  </a:xfrm>
                  <a:prstGeom prst="parallelogram">
                    <a:avLst>
                      <a:gd name="adj" fmla="val 127589"/>
                    </a:avLst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anchor="ctr">
                    <a:spAutoFit/>
                  </a:bodyPr>
                  <a:lstStyle/>
                  <a:p>
                    <a:endParaRPr lang="et-EE"/>
                  </a:p>
                </p:txBody>
              </p:sp>
              <p:pic>
                <p:nvPicPr>
                  <p:cNvPr id="291" name="Picture 56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1700" t="14896" r="2125" b="8275"/>
                  <a:stretch>
                    <a:fillRect/>
                  </a:stretch>
                </p:blipFill>
                <p:spPr bwMode="auto">
                  <a:xfrm>
                    <a:off x="841351" y="3165807"/>
                    <a:ext cx="3206871" cy="6538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15" name="Group 204"/>
                <p:cNvGrpSpPr/>
                <p:nvPr/>
              </p:nvGrpSpPr>
              <p:grpSpPr>
                <a:xfrm>
                  <a:off x="4531368" y="4904259"/>
                  <a:ext cx="5884863" cy="1189037"/>
                  <a:chOff x="307825" y="3998148"/>
                  <a:chExt cx="5884863" cy="1189037"/>
                </a:xfrm>
              </p:grpSpPr>
              <p:sp>
                <p:nvSpPr>
                  <p:cNvPr id="281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307825" y="3998148"/>
                    <a:ext cx="5884863" cy="1189037"/>
                  </a:xfrm>
                  <a:prstGeom prst="cube">
                    <a:avLst>
                      <a:gd name="adj" fmla="val 72269"/>
                    </a:avLst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r"/>
                    <a:r>
                      <a:rPr lang="et-EE" sz="2000" b="1" dirty="0" smtClean="0">
                        <a:cs typeface="Arial" pitchFamily="34" charset="0"/>
                      </a:rPr>
                      <a:t>Services</a:t>
                    </a:r>
                    <a:r>
                      <a:rPr lang="en-US" sz="2000" b="1" dirty="0" smtClean="0">
                        <a:cs typeface="Arial" pitchFamily="34" charset="0"/>
                      </a:rPr>
                      <a:t>   </a:t>
                    </a:r>
                    <a:endParaRPr lang="en-US" sz="2000" b="1" dirty="0">
                      <a:cs typeface="Arial" pitchFamily="34" charset="0"/>
                    </a:endParaRPr>
                  </a:p>
                </p:txBody>
              </p:sp>
              <p:sp>
                <p:nvSpPr>
                  <p:cNvPr id="28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697038" y="4523408"/>
                    <a:ext cx="1152525" cy="32067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SzPct val="80000"/>
                      <a:buFont typeface="Wingdings" pitchFamily="2" charset="2"/>
                      <a:buNone/>
                    </a:pPr>
                    <a:r>
                      <a:rPr lang="et-EE" sz="10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Diagnostic</a:t>
                    </a:r>
                    <a:endParaRPr lang="en-GB" sz="10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83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332038" y="4137645"/>
                    <a:ext cx="1152525" cy="32067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SzPct val="80000"/>
                      <a:buFont typeface="Wingdings" pitchFamily="2" charset="2"/>
                      <a:buNone/>
                    </a:pPr>
                    <a:r>
                      <a:rPr lang="et-EE" sz="10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Care process</a:t>
                    </a:r>
                    <a:endParaRPr lang="en-GB" sz="10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84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730250" y="4117008"/>
                    <a:ext cx="1152525" cy="40322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SzPct val="80000"/>
                      <a:buFont typeface="Wingdings" pitchFamily="2" charset="2"/>
                      <a:buNone/>
                    </a:pPr>
                    <a:r>
                      <a:rPr lang="et-EE" sz="10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Prescription</a:t>
                    </a:r>
                    <a:endParaRPr lang="en-GB" sz="10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8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3117850" y="4509120"/>
                    <a:ext cx="858838" cy="35877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r>
                      <a:rPr lang="et-EE" sz="10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Medical record</a:t>
                    </a:r>
                    <a:endParaRPr lang="en-US" sz="10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86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319088" y="4426074"/>
                    <a:ext cx="795337" cy="355600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r>
                      <a:rPr lang="et-EE" sz="9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Billing</a:t>
                    </a:r>
                    <a:endParaRPr lang="en-GB" sz="9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87" name="Line 1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1725" y="4363070"/>
                    <a:ext cx="1239838" cy="312738"/>
                  </a:xfrm>
                  <a:prstGeom prst="line">
                    <a:avLst/>
                  </a:prstGeom>
                  <a:noFill/>
                  <a:ln w="19050">
                    <a:solidFill>
                      <a:srgbClr val="FF5050"/>
                    </a:solidFill>
                    <a:prstDash val="sysDot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lIns="90000" tIns="72000" rIns="90000" bIns="46800" anchor="ctr"/>
                  <a:lstStyle/>
                  <a:p>
                    <a:endParaRPr lang="et-EE"/>
                  </a:p>
                </p:txBody>
              </p:sp>
            </p:grpSp>
            <p:sp>
              <p:nvSpPr>
                <p:cNvPr id="277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5593760" y="4305744"/>
                  <a:ext cx="298450" cy="711200"/>
                </a:xfrm>
                <a:prstGeom prst="line">
                  <a:avLst/>
                </a:prstGeom>
                <a:noFill/>
                <a:ln w="19050">
                  <a:solidFill>
                    <a:srgbClr val="FF5050"/>
                  </a:solidFill>
                  <a:prstDash val="sysDot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lIns="90000" tIns="72000" rIns="90000" bIns="46800" anchor="ctr"/>
                <a:lstStyle/>
                <a:p>
                  <a:endParaRPr lang="et-EE"/>
                </a:p>
              </p:txBody>
            </p:sp>
            <p:sp>
              <p:nvSpPr>
                <p:cNvPr id="278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6444208" y="4509120"/>
                  <a:ext cx="58738" cy="911225"/>
                </a:xfrm>
                <a:prstGeom prst="line">
                  <a:avLst/>
                </a:prstGeom>
                <a:noFill/>
                <a:ln w="19050">
                  <a:solidFill>
                    <a:srgbClr val="FF5050"/>
                  </a:solidFill>
                  <a:prstDash val="sysDot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lIns="90000" tIns="72000" rIns="90000" bIns="46800" anchor="ctr"/>
                <a:lstStyle/>
                <a:p>
                  <a:endParaRPr lang="et-EE"/>
                </a:p>
              </p:txBody>
            </p:sp>
            <p:sp>
              <p:nvSpPr>
                <p:cNvPr id="279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7884368" y="4328595"/>
                  <a:ext cx="209550" cy="1062037"/>
                </a:xfrm>
                <a:prstGeom prst="line">
                  <a:avLst/>
                </a:prstGeom>
                <a:noFill/>
                <a:ln w="19050">
                  <a:solidFill>
                    <a:srgbClr val="FF5050"/>
                  </a:solidFill>
                  <a:prstDash val="sysDot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lIns="90000" tIns="72000" rIns="90000" bIns="46800" anchor="ctr"/>
                <a:lstStyle/>
                <a:p>
                  <a:endParaRPr lang="et-EE"/>
                </a:p>
              </p:txBody>
            </p:sp>
            <p:sp>
              <p:nvSpPr>
                <p:cNvPr id="28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7294656" y="4378752"/>
                  <a:ext cx="414338" cy="647700"/>
                </a:xfrm>
                <a:prstGeom prst="line">
                  <a:avLst/>
                </a:prstGeom>
                <a:noFill/>
                <a:ln w="19050">
                  <a:solidFill>
                    <a:srgbClr val="FF5050"/>
                  </a:solidFill>
                  <a:prstDash val="sysDot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lIns="90000" tIns="72000" rIns="90000" bIns="46800" anchor="ctr"/>
                <a:lstStyle/>
                <a:p>
                  <a:endParaRPr lang="et-EE"/>
                </a:p>
              </p:txBody>
            </p:sp>
          </p:grpSp>
          <p:grpSp>
            <p:nvGrpSpPr>
              <p:cNvPr id="16" name="Group 225"/>
              <p:cNvGrpSpPr/>
              <p:nvPr/>
            </p:nvGrpSpPr>
            <p:grpSpPr>
              <a:xfrm>
                <a:off x="611560" y="5229200"/>
                <a:ext cx="3194646" cy="881067"/>
                <a:chOff x="4972818" y="5976933"/>
                <a:chExt cx="3194646" cy="881067"/>
              </a:xfrm>
            </p:grpSpPr>
            <p:sp>
              <p:nvSpPr>
                <p:cNvPr id="271" name="AutoShape 18"/>
                <p:cNvSpPr>
                  <a:spLocks noChangeArrowheads="1"/>
                </p:cNvSpPr>
                <p:nvPr/>
              </p:nvSpPr>
              <p:spPr bwMode="auto">
                <a:xfrm>
                  <a:off x="6948264" y="5976933"/>
                  <a:ext cx="177800" cy="296863"/>
                </a:xfrm>
                <a:prstGeom prst="upDownArrow">
                  <a:avLst>
                    <a:gd name="adj1" fmla="val 50000"/>
                    <a:gd name="adj2" fmla="val 33393"/>
                  </a:avLst>
                </a:prstGeom>
                <a:gradFill rotWithShape="1">
                  <a:gsLst>
                    <a:gs pos="0">
                      <a:srgbClr val="FFFF00">
                        <a:gamma/>
                        <a:shade val="82353"/>
                        <a:invGamma/>
                      </a:srgbClr>
                    </a:gs>
                    <a:gs pos="5000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82353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t-EE"/>
                </a:p>
              </p:txBody>
            </p:sp>
            <p:sp>
              <p:nvSpPr>
                <p:cNvPr id="272" name="AutoShape 19"/>
                <p:cNvSpPr>
                  <a:spLocks noChangeArrowheads="1"/>
                </p:cNvSpPr>
                <p:nvPr/>
              </p:nvSpPr>
              <p:spPr bwMode="auto">
                <a:xfrm>
                  <a:off x="7989664" y="5976933"/>
                  <a:ext cx="177800" cy="781050"/>
                </a:xfrm>
                <a:prstGeom prst="upDownArrow">
                  <a:avLst>
                    <a:gd name="adj1" fmla="val 50000"/>
                    <a:gd name="adj2" fmla="val 87857"/>
                  </a:avLst>
                </a:prstGeom>
                <a:gradFill rotWithShape="1">
                  <a:gsLst>
                    <a:gs pos="0">
                      <a:srgbClr val="FFFF00">
                        <a:gamma/>
                        <a:shade val="82353"/>
                        <a:invGamma/>
                      </a:srgbClr>
                    </a:gs>
                    <a:gs pos="5000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82353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t-EE"/>
                </a:p>
              </p:txBody>
            </p:sp>
            <p:sp>
              <p:nvSpPr>
                <p:cNvPr id="273" name="AutoShape 22"/>
                <p:cNvSpPr>
                  <a:spLocks noChangeArrowheads="1"/>
                </p:cNvSpPr>
                <p:nvPr/>
              </p:nvSpPr>
              <p:spPr bwMode="auto">
                <a:xfrm>
                  <a:off x="6341243" y="5976933"/>
                  <a:ext cx="187325" cy="858838"/>
                </a:xfrm>
                <a:prstGeom prst="upDownArrow">
                  <a:avLst>
                    <a:gd name="adj1" fmla="val 50000"/>
                    <a:gd name="adj2" fmla="val 91695"/>
                  </a:avLst>
                </a:prstGeom>
                <a:gradFill rotWithShape="1">
                  <a:gsLst>
                    <a:gs pos="0">
                      <a:srgbClr val="FFFF00">
                        <a:gamma/>
                        <a:shade val="82353"/>
                        <a:invGamma/>
                      </a:srgbClr>
                    </a:gs>
                    <a:gs pos="5000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82353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t-EE"/>
                </a:p>
              </p:txBody>
            </p:sp>
            <p:sp>
              <p:nvSpPr>
                <p:cNvPr id="274" name="AutoShape 23"/>
                <p:cNvSpPr>
                  <a:spLocks noChangeArrowheads="1"/>
                </p:cNvSpPr>
                <p:nvPr/>
              </p:nvSpPr>
              <p:spPr bwMode="auto">
                <a:xfrm>
                  <a:off x="4972818" y="5976933"/>
                  <a:ext cx="171426" cy="881067"/>
                </a:xfrm>
                <a:prstGeom prst="upDownArrow">
                  <a:avLst>
                    <a:gd name="adj1" fmla="val 50000"/>
                    <a:gd name="adj2" fmla="val 117115"/>
                  </a:avLst>
                </a:prstGeom>
                <a:gradFill rotWithShape="1">
                  <a:gsLst>
                    <a:gs pos="0">
                      <a:srgbClr val="FFFF00">
                        <a:gamma/>
                        <a:shade val="82353"/>
                        <a:invGamma/>
                      </a:srgbClr>
                    </a:gs>
                    <a:gs pos="5000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82353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t-EE"/>
                </a:p>
              </p:txBody>
            </p:sp>
          </p:grpSp>
          <p:sp>
            <p:nvSpPr>
              <p:cNvPr id="270" name="AutoShape 21"/>
              <p:cNvSpPr>
                <a:spLocks noChangeArrowheads="1"/>
              </p:cNvSpPr>
              <p:nvPr/>
            </p:nvSpPr>
            <p:spPr bwMode="auto">
              <a:xfrm>
                <a:off x="4466208" y="5373216"/>
                <a:ext cx="177800" cy="323850"/>
              </a:xfrm>
              <a:prstGeom prst="upDownArrow">
                <a:avLst>
                  <a:gd name="adj1" fmla="val 50000"/>
                  <a:gd name="adj2" fmla="val 36429"/>
                </a:avLst>
              </a:prstGeom>
              <a:gradFill rotWithShape="1">
                <a:gsLst>
                  <a:gs pos="0">
                    <a:srgbClr val="FFFF00">
                      <a:gamma/>
                      <a:shade val="82353"/>
                      <a:invGamma/>
                    </a:srgbClr>
                  </a:gs>
                  <a:gs pos="50000">
                    <a:srgbClr val="FFFF00">
                      <a:alpha val="85001"/>
                    </a:srgbClr>
                  </a:gs>
                  <a:gs pos="100000">
                    <a:srgbClr val="FFFF00">
                      <a:gamma/>
                      <a:shade val="82353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t-EE"/>
              </a:p>
            </p:txBody>
          </p:sp>
        </p:grpSp>
        <p:grpSp>
          <p:nvGrpSpPr>
            <p:cNvPr id="17" name="Group 246"/>
            <p:cNvGrpSpPr/>
            <p:nvPr/>
          </p:nvGrpSpPr>
          <p:grpSpPr>
            <a:xfrm>
              <a:off x="755576" y="4604692"/>
              <a:ext cx="1450975" cy="764825"/>
              <a:chOff x="3707904" y="4221088"/>
              <a:chExt cx="1450975" cy="764825"/>
            </a:xfrm>
          </p:grpSpPr>
          <p:sp>
            <p:nvSpPr>
              <p:cNvPr id="265" name="Oval 58"/>
              <p:cNvSpPr>
                <a:spLocks noChangeArrowheads="1"/>
              </p:cNvSpPr>
              <p:nvPr/>
            </p:nvSpPr>
            <p:spPr bwMode="auto">
              <a:xfrm>
                <a:off x="3707904" y="4221088"/>
                <a:ext cx="1450975" cy="39687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t-EE" sz="1000" b="1" dirty="0" smtClean="0">
                    <a:solidFill>
                      <a:schemeClr val="tx1"/>
                    </a:solidFill>
                    <a:cs typeface="Arial" pitchFamily="34" charset="0"/>
                  </a:rPr>
                  <a:t>Documentation</a:t>
                </a:r>
                <a:endParaRPr lang="en-GB" sz="10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67" name="Oval 60"/>
              <p:cNvSpPr>
                <a:spLocks noChangeArrowheads="1"/>
              </p:cNvSpPr>
              <p:nvPr/>
            </p:nvSpPr>
            <p:spPr bwMode="auto">
              <a:xfrm>
                <a:off x="4341589" y="4682700"/>
                <a:ext cx="795337" cy="3032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t-EE" sz="1000" b="1" dirty="0" smtClean="0">
                    <a:solidFill>
                      <a:schemeClr val="tx1"/>
                    </a:solidFill>
                    <a:cs typeface="Arial" pitchFamily="34" charset="0"/>
                  </a:rPr>
                  <a:t>Working process</a:t>
                </a:r>
                <a:endParaRPr lang="en-GB" sz="10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92" name="Rectangle 291"/>
          <p:cNvSpPr/>
          <p:nvPr/>
        </p:nvSpPr>
        <p:spPr>
          <a:xfrm>
            <a:off x="6784518" y="5034405"/>
            <a:ext cx="2339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200" b="1" u="sng" dirty="0" smtClean="0">
                <a:latin typeface="+mj-lt"/>
                <a:cs typeface="Arial" pitchFamily="34" charset="0"/>
              </a:rPr>
              <a:t>Application integration</a:t>
            </a:r>
            <a:endParaRPr lang="en-US" sz="1200" b="1" dirty="0" smtClean="0">
              <a:latin typeface="+mj-lt"/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b="1" dirty="0" smtClean="0">
                <a:latin typeface="+mj-lt"/>
                <a:cs typeface="Arial" pitchFamily="34" charset="0"/>
              </a:rPr>
              <a:t>Messages exchanges</a:t>
            </a:r>
            <a:endParaRPr lang="en-US" sz="1200" b="1" dirty="0" smtClean="0">
              <a:latin typeface="+mj-lt"/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b="1" dirty="0" smtClean="0">
                <a:latin typeface="+mj-lt"/>
                <a:cs typeface="Arial" pitchFamily="34" charset="0"/>
              </a:rPr>
              <a:t>Users rights</a:t>
            </a:r>
            <a:endParaRPr lang="en-US" sz="1200" b="1" dirty="0" smtClean="0">
              <a:latin typeface="+mj-lt"/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b="1" dirty="0" smtClean="0">
                <a:latin typeface="+mj-lt"/>
                <a:cs typeface="Arial" pitchFamily="34" charset="0"/>
              </a:rPr>
              <a:t>Sharing data</a:t>
            </a:r>
            <a:endParaRPr lang="en-US" sz="1200" b="1" dirty="0" smtClean="0">
              <a:latin typeface="+mj-lt"/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b="1" dirty="0" smtClean="0">
                <a:latin typeface="+mj-lt"/>
                <a:cs typeface="Arial" pitchFamily="34" charset="0"/>
              </a:rPr>
              <a:t>Coordination of changes</a:t>
            </a:r>
            <a:endParaRPr lang="en-US" sz="1200" b="1" dirty="0" smtClean="0">
              <a:latin typeface="+mj-lt"/>
              <a:cs typeface="Arial" pitchFamily="34" charset="0"/>
            </a:endParaRPr>
          </a:p>
          <a:p>
            <a:pPr marL="225425" lvl="1" indent="-111125">
              <a:buFontTx/>
              <a:buChar char="•"/>
            </a:pPr>
            <a:r>
              <a:rPr lang="et-EE" sz="1200" b="1" dirty="0" smtClean="0">
                <a:latin typeface="+mj-lt"/>
                <a:cs typeface="Arial" pitchFamily="34" charset="0"/>
              </a:rPr>
              <a:t>Monitoring</a:t>
            </a:r>
            <a:endParaRPr lang="en-US" sz="1200" b="1" dirty="0">
              <a:latin typeface="+mj-lt"/>
              <a:cs typeface="Arial" pitchFamily="34" charset="0"/>
            </a:endParaRPr>
          </a:p>
        </p:txBody>
      </p:sp>
      <p:grpSp>
        <p:nvGrpSpPr>
          <p:cNvPr id="18" name="Group 156"/>
          <p:cNvGrpSpPr/>
          <p:nvPr/>
        </p:nvGrpSpPr>
        <p:grpSpPr>
          <a:xfrm>
            <a:off x="3779912" y="709947"/>
            <a:ext cx="2304256" cy="5256584"/>
            <a:chOff x="4067944" y="1124744"/>
            <a:chExt cx="2304256" cy="5256584"/>
          </a:xfrm>
        </p:grpSpPr>
        <p:sp>
          <p:nvSpPr>
            <p:cNvPr id="160" name="Pie 159"/>
            <p:cNvSpPr/>
            <p:nvPr/>
          </p:nvSpPr>
          <p:spPr>
            <a:xfrm>
              <a:off x="4067944" y="1124744"/>
              <a:ext cx="2304256" cy="5256584"/>
            </a:xfrm>
            <a:prstGeom prst="pie">
              <a:avLst>
                <a:gd name="adj1" fmla="val 0"/>
                <a:gd name="adj2" fmla="val 16200002"/>
              </a:avLst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AutoShape 7"/>
            <p:cNvSpPr>
              <a:spLocks noChangeArrowheads="1"/>
            </p:cNvSpPr>
            <p:nvPr/>
          </p:nvSpPr>
          <p:spPr bwMode="auto">
            <a:xfrm>
              <a:off x="4520233" y="5301208"/>
              <a:ext cx="555823" cy="432048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et-EE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EHR</a:t>
              </a:r>
              <a:endPara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AutoShape 6"/>
            <p:cNvSpPr>
              <a:spLocks noChangeArrowheads="1"/>
            </p:cNvSpPr>
            <p:nvPr/>
          </p:nvSpPr>
          <p:spPr bwMode="auto">
            <a:xfrm>
              <a:off x="4572000" y="1484784"/>
              <a:ext cx="596226" cy="2088232"/>
            </a:xfrm>
            <a:prstGeom prst="cube">
              <a:avLst>
                <a:gd name="adj" fmla="val 25000"/>
              </a:avLst>
            </a:prstGeom>
            <a:solidFill>
              <a:srgbClr val="9FD8FF">
                <a:alpha val="81000"/>
              </a:srgbClr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2000" b="1" dirty="0" smtClean="0">
                  <a:solidFill>
                    <a:schemeClr val="tx1"/>
                  </a:solidFill>
                </a:rPr>
                <a:t>Define user case</a:t>
              </a:r>
            </a:p>
          </p:txBody>
        </p:sp>
        <p:sp>
          <p:nvSpPr>
            <p:cNvPr id="163" name="AutoShape 6"/>
            <p:cNvSpPr>
              <a:spLocks noChangeArrowheads="1"/>
            </p:cNvSpPr>
            <p:nvPr/>
          </p:nvSpPr>
          <p:spPr bwMode="auto">
            <a:xfrm>
              <a:off x="5199910" y="3861048"/>
              <a:ext cx="596226" cy="2088232"/>
            </a:xfrm>
            <a:prstGeom prst="cube">
              <a:avLst>
                <a:gd name="adj" fmla="val 25000"/>
              </a:avLst>
            </a:prstGeom>
            <a:solidFill>
              <a:srgbClr val="E3FECE">
                <a:alpha val="81000"/>
              </a:srgbClr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1400" b="1" dirty="0" smtClean="0">
                  <a:solidFill>
                    <a:schemeClr val="tx1"/>
                  </a:solidFill>
                </a:rPr>
                <a:t>Secure authentication</a:t>
              </a:r>
            </a:p>
          </p:txBody>
        </p:sp>
        <p:sp>
          <p:nvSpPr>
            <p:cNvPr id="164" name="AutoShape 6"/>
            <p:cNvSpPr>
              <a:spLocks noChangeArrowheads="1"/>
            </p:cNvSpPr>
            <p:nvPr/>
          </p:nvSpPr>
          <p:spPr bwMode="auto">
            <a:xfrm>
              <a:off x="4283968" y="3645024"/>
              <a:ext cx="864096" cy="1512168"/>
            </a:xfrm>
            <a:prstGeom prst="cube">
              <a:avLst>
                <a:gd name="adj" fmla="val 25000"/>
              </a:avLst>
            </a:prstGeom>
            <a:solidFill>
              <a:srgbClr val="E3FECE">
                <a:alpha val="81000"/>
              </a:srgbClr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wrap="square" anchor="ctr">
              <a:noAutofit/>
            </a:bodyPr>
            <a:lstStyle/>
            <a:p>
              <a:pPr algn="ctr"/>
              <a:r>
                <a:rPr lang="et-EE" sz="2000" b="1" dirty="0" smtClean="0">
                  <a:solidFill>
                    <a:schemeClr val="tx1"/>
                  </a:solidFill>
                </a:rPr>
                <a:t>Patient portal</a:t>
              </a:r>
            </a:p>
          </p:txBody>
        </p:sp>
      </p:grpSp>
      <p:sp>
        <p:nvSpPr>
          <p:cNvPr id="165" name="Text Box 55"/>
          <p:cNvSpPr txBox="1">
            <a:spLocks noChangeArrowheads="1"/>
          </p:cNvSpPr>
          <p:nvPr/>
        </p:nvSpPr>
        <p:spPr bwMode="auto">
          <a:xfrm>
            <a:off x="4932040" y="3600312"/>
            <a:ext cx="12241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t-EE" sz="1600" b="1" dirty="0" smtClean="0">
                <a:latin typeface="+mn-lt"/>
                <a:cs typeface="Arial" pitchFamily="34" charset="0"/>
              </a:rPr>
              <a:t>Process</a:t>
            </a:r>
            <a:endParaRPr lang="en-US" sz="1600" b="1" dirty="0">
              <a:latin typeface="+mn-lt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876256" y="6381328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b="1" dirty="0" smtClean="0">
                <a:solidFill>
                  <a:srgbClr val="FFFFFF"/>
                </a:solidFill>
                <a:latin typeface="+mj-lt"/>
              </a:rPr>
              <a:t>Ross&amp;Tiik 2011</a:t>
            </a:r>
            <a:r>
              <a:rPr lang="et-EE" b="1" dirty="0" smtClean="0">
                <a:solidFill>
                  <a:srgbClr val="FFFFFF"/>
                </a:solidFill>
                <a:latin typeface="+mj-lt"/>
              </a:rPr>
              <a:t>®</a:t>
            </a:r>
            <a:endParaRPr lang="et-EE" sz="16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230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0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0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3" grpId="0"/>
      <p:bldP spid="2007104" grpId="0"/>
      <p:bldP spid="133" grpId="0" animBg="1"/>
      <p:bldP spid="134" grpId="0" animBg="1"/>
      <p:bldP spid="135" grpId="0" animBg="1"/>
      <p:bldP spid="136" grpId="0" animBg="1"/>
      <p:bldP spid="137" grpId="0"/>
      <p:bldP spid="152" grpId="0"/>
      <p:bldP spid="261" grpId="0"/>
      <p:bldP spid="292" grpId="0"/>
      <p:bldP spid="1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3375"/>
            <a:ext cx="7360940" cy="1143000"/>
          </a:xfrm>
          <a:solidFill>
            <a:srgbClr val="FFFFFF">
              <a:alpha val="24000"/>
            </a:srgbClr>
          </a:solidFill>
        </p:spPr>
        <p:txBody>
          <a:bodyPr/>
          <a:lstStyle/>
          <a:p>
            <a:pPr algn="r"/>
            <a:r>
              <a:rPr lang="et-EE" sz="3200" dirty="0" smtClean="0"/>
              <a:t>Estonian nation-wide Health Information </a:t>
            </a:r>
            <a:r>
              <a:rPr lang="et-EE" sz="3200" dirty="0" smtClean="0"/>
              <a:t>System</a:t>
            </a:r>
            <a:r>
              <a:rPr lang="et-EE" sz="3200" dirty="0" smtClean="0"/>
              <a:t> (EHIS)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060848"/>
            <a:ext cx="7676530" cy="3816424"/>
          </a:xfrm>
          <a:solidFill>
            <a:srgbClr val="FFFFFF"/>
          </a:solidFill>
        </p:spPr>
        <p:txBody>
          <a:bodyPr/>
          <a:lstStyle/>
          <a:p>
            <a:pPr marL="342000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n-US" dirty="0" smtClean="0"/>
              <a:t>The</a:t>
            </a:r>
            <a:r>
              <a:rPr lang="et-EE" dirty="0" smtClean="0"/>
              <a:t> </a:t>
            </a:r>
            <a:r>
              <a:rPr lang="en-GB" dirty="0" smtClean="0"/>
              <a:t>Estonian </a:t>
            </a:r>
            <a:r>
              <a:rPr lang="en-GB" dirty="0" smtClean="0"/>
              <a:t>HI</a:t>
            </a:r>
            <a:r>
              <a:rPr lang="et-EE" dirty="0" smtClean="0"/>
              <a:t>S</a:t>
            </a:r>
            <a:r>
              <a:rPr lang="en-GB" dirty="0" smtClean="0"/>
              <a:t> </a:t>
            </a:r>
            <a:r>
              <a:rPr lang="en-GB" dirty="0" smtClean="0"/>
              <a:t>is unique as it</a:t>
            </a:r>
            <a:endParaRPr lang="et-EE" dirty="0" smtClean="0"/>
          </a:p>
          <a:p>
            <a:pPr marL="799200" lvl="3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sz="2400" dirty="0" smtClean="0"/>
              <a:t>Encompasses</a:t>
            </a:r>
            <a:r>
              <a:rPr lang="en-GB" sz="2400" dirty="0" smtClean="0"/>
              <a:t> the whole country</a:t>
            </a:r>
            <a:endParaRPr lang="et-EE" sz="2400" dirty="0" smtClean="0"/>
          </a:p>
          <a:p>
            <a:pPr marL="799200" lvl="3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sz="2400" dirty="0" smtClean="0"/>
              <a:t>Registers </a:t>
            </a:r>
            <a:r>
              <a:rPr lang="en-GB" sz="2400" dirty="0" smtClean="0"/>
              <a:t>virtually all residents’ health history from birth to death, and</a:t>
            </a:r>
            <a:endParaRPr lang="et-EE" sz="2400" dirty="0" smtClean="0"/>
          </a:p>
          <a:p>
            <a:pPr marL="799200" lvl="3" indent="-342000">
              <a:spcBef>
                <a:spcPts val="768"/>
              </a:spcBef>
              <a:buFont typeface="Wingdings" pitchFamily="2" charset="2"/>
              <a:buChar char="Ø"/>
            </a:pPr>
            <a:r>
              <a:rPr lang="et-EE" sz="2400" dirty="0" smtClean="0"/>
              <a:t>I</a:t>
            </a:r>
            <a:r>
              <a:rPr lang="en-GB" sz="2400" dirty="0" smtClean="0"/>
              <a:t>s based on the comprehensive standard based IT infrastructure</a:t>
            </a:r>
            <a:r>
              <a:rPr lang="en-US" sz="2400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mi_põhi">
  <a:themeElements>
    <a:clrScheme name="">
      <a:dk1>
        <a:srgbClr val="000000"/>
      </a:dk1>
      <a:lt1>
        <a:srgbClr val="DDDDDD"/>
      </a:lt1>
      <a:dk2>
        <a:srgbClr val="260D08"/>
      </a:dk2>
      <a:lt2>
        <a:srgbClr val="808080"/>
      </a:lt2>
      <a:accent1>
        <a:srgbClr val="DFD6C3"/>
      </a:accent1>
      <a:accent2>
        <a:srgbClr val="D69B80"/>
      </a:accent2>
      <a:accent3>
        <a:srgbClr val="EBEBEB"/>
      </a:accent3>
      <a:accent4>
        <a:srgbClr val="000000"/>
      </a:accent4>
      <a:accent5>
        <a:srgbClr val="ECE8DE"/>
      </a:accent5>
      <a:accent6>
        <a:srgbClr val="C28C73"/>
      </a:accent6>
      <a:hlink>
        <a:srgbClr val="990033"/>
      </a:hlink>
      <a:folHlink>
        <a:srgbClr val="666600"/>
      </a:folHlink>
    </a:clrScheme>
    <a:fontScheme name="Vaikekujund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t-E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t-E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aikekujundus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aikekujundus">
  <a:themeElements>
    <a:clrScheme name="">
      <a:dk1>
        <a:srgbClr val="000000"/>
      </a:dk1>
      <a:lt1>
        <a:srgbClr val="DDDDDD"/>
      </a:lt1>
      <a:dk2>
        <a:srgbClr val="260D08"/>
      </a:dk2>
      <a:lt2>
        <a:srgbClr val="808080"/>
      </a:lt2>
      <a:accent1>
        <a:srgbClr val="DFD6C3"/>
      </a:accent1>
      <a:accent2>
        <a:srgbClr val="D69B80"/>
      </a:accent2>
      <a:accent3>
        <a:srgbClr val="EBEBEB"/>
      </a:accent3>
      <a:accent4>
        <a:srgbClr val="000000"/>
      </a:accent4>
      <a:accent5>
        <a:srgbClr val="ECE8DE"/>
      </a:accent5>
      <a:accent6>
        <a:srgbClr val="C28C73"/>
      </a:accent6>
      <a:hlink>
        <a:srgbClr val="990033"/>
      </a:hlink>
      <a:folHlink>
        <a:srgbClr val="666600"/>
      </a:folHlink>
    </a:clrScheme>
    <a:fontScheme name="1_Vaikekujund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aikekujundus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ikekujundus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ikekujundu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ikekujundus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aikekujundus">
  <a:themeElements>
    <a:clrScheme name="">
      <a:dk1>
        <a:srgbClr val="000000"/>
      </a:dk1>
      <a:lt1>
        <a:srgbClr val="DDDDDD"/>
      </a:lt1>
      <a:dk2>
        <a:srgbClr val="260D08"/>
      </a:dk2>
      <a:lt2>
        <a:srgbClr val="808080"/>
      </a:lt2>
      <a:accent1>
        <a:srgbClr val="DFD6C3"/>
      </a:accent1>
      <a:accent2>
        <a:srgbClr val="D69B80"/>
      </a:accent2>
      <a:accent3>
        <a:srgbClr val="EBEBEB"/>
      </a:accent3>
      <a:accent4>
        <a:srgbClr val="000000"/>
      </a:accent4>
      <a:accent5>
        <a:srgbClr val="ECE8DE"/>
      </a:accent5>
      <a:accent6>
        <a:srgbClr val="C28C73"/>
      </a:accent6>
      <a:hlink>
        <a:srgbClr val="990033"/>
      </a:hlink>
      <a:folHlink>
        <a:srgbClr val="666600"/>
      </a:folHlink>
    </a:clrScheme>
    <a:fontScheme name="2_Vaikekujund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aikekujundus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aikekujundus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aikekujundu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aikekujundus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aikekujundus">
  <a:themeElements>
    <a:clrScheme name="">
      <a:dk1>
        <a:srgbClr val="000000"/>
      </a:dk1>
      <a:lt1>
        <a:srgbClr val="DDDDDD"/>
      </a:lt1>
      <a:dk2>
        <a:srgbClr val="260D08"/>
      </a:dk2>
      <a:lt2>
        <a:srgbClr val="808080"/>
      </a:lt2>
      <a:accent1>
        <a:srgbClr val="DFD6C3"/>
      </a:accent1>
      <a:accent2>
        <a:srgbClr val="D69B80"/>
      </a:accent2>
      <a:accent3>
        <a:srgbClr val="EBEBEB"/>
      </a:accent3>
      <a:accent4>
        <a:srgbClr val="000000"/>
      </a:accent4>
      <a:accent5>
        <a:srgbClr val="ECE8DE"/>
      </a:accent5>
      <a:accent6>
        <a:srgbClr val="C28C73"/>
      </a:accent6>
      <a:hlink>
        <a:srgbClr val="990033"/>
      </a:hlink>
      <a:folHlink>
        <a:srgbClr val="666600"/>
      </a:folHlink>
    </a:clrScheme>
    <a:fontScheme name="3_Vaikekujund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Vaikekujundus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aikekujundus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aikekujundu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aikekujundus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aikekujundus">
  <a:themeElements>
    <a:clrScheme name="">
      <a:dk1>
        <a:srgbClr val="000000"/>
      </a:dk1>
      <a:lt1>
        <a:srgbClr val="DDDDDD"/>
      </a:lt1>
      <a:dk2>
        <a:srgbClr val="260D08"/>
      </a:dk2>
      <a:lt2>
        <a:srgbClr val="808080"/>
      </a:lt2>
      <a:accent1>
        <a:srgbClr val="DFD6C3"/>
      </a:accent1>
      <a:accent2>
        <a:srgbClr val="D69B80"/>
      </a:accent2>
      <a:accent3>
        <a:srgbClr val="EBEBEB"/>
      </a:accent3>
      <a:accent4>
        <a:srgbClr val="000000"/>
      </a:accent4>
      <a:accent5>
        <a:srgbClr val="ECE8DE"/>
      </a:accent5>
      <a:accent6>
        <a:srgbClr val="C28C73"/>
      </a:accent6>
      <a:hlink>
        <a:srgbClr val="990033"/>
      </a:hlink>
      <a:folHlink>
        <a:srgbClr val="666600"/>
      </a:folHlink>
    </a:clrScheme>
    <a:fontScheme name="4_Vaikekujund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Vaikekujundus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aikekujundus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aikekujundu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aikekujundus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kmi_põhi">
  <a:themeElements>
    <a:clrScheme name="">
      <a:dk1>
        <a:srgbClr val="000000"/>
      </a:dk1>
      <a:lt1>
        <a:srgbClr val="DDDDDD"/>
      </a:lt1>
      <a:dk2>
        <a:srgbClr val="260D08"/>
      </a:dk2>
      <a:lt2>
        <a:srgbClr val="808080"/>
      </a:lt2>
      <a:accent1>
        <a:srgbClr val="DFD6C3"/>
      </a:accent1>
      <a:accent2>
        <a:srgbClr val="D69B80"/>
      </a:accent2>
      <a:accent3>
        <a:srgbClr val="EBEBEB"/>
      </a:accent3>
      <a:accent4>
        <a:srgbClr val="000000"/>
      </a:accent4>
      <a:accent5>
        <a:srgbClr val="ECE8DE"/>
      </a:accent5>
      <a:accent6>
        <a:srgbClr val="C28C73"/>
      </a:accent6>
      <a:hlink>
        <a:srgbClr val="990033"/>
      </a:hlink>
      <a:folHlink>
        <a:srgbClr val="666600"/>
      </a:folHlink>
    </a:clrScheme>
    <a:fontScheme name="Vaikekujund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t-E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t-E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aikekujundus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kmi_põhi">
  <a:themeElements>
    <a:clrScheme name="">
      <a:dk1>
        <a:srgbClr val="000000"/>
      </a:dk1>
      <a:lt1>
        <a:srgbClr val="DDDDDD"/>
      </a:lt1>
      <a:dk2>
        <a:srgbClr val="260D08"/>
      </a:dk2>
      <a:lt2>
        <a:srgbClr val="808080"/>
      </a:lt2>
      <a:accent1>
        <a:srgbClr val="DFD6C3"/>
      </a:accent1>
      <a:accent2>
        <a:srgbClr val="D69B80"/>
      </a:accent2>
      <a:accent3>
        <a:srgbClr val="EBEBEB"/>
      </a:accent3>
      <a:accent4>
        <a:srgbClr val="000000"/>
      </a:accent4>
      <a:accent5>
        <a:srgbClr val="ECE8DE"/>
      </a:accent5>
      <a:accent6>
        <a:srgbClr val="C28C73"/>
      </a:accent6>
      <a:hlink>
        <a:srgbClr val="990033"/>
      </a:hlink>
      <a:folHlink>
        <a:srgbClr val="666600"/>
      </a:folHlink>
    </a:clrScheme>
    <a:fontScheme name="Vaikekujund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t-E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t-E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aikekujundus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kmi_põhi</Template>
  <TotalTime>10444</TotalTime>
  <Words>1964</Words>
  <Application>Microsoft Office PowerPoint</Application>
  <PresentationFormat>On-screen Show (4:3)</PresentationFormat>
  <Paragraphs>463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ＭＳ Ｐゴシック</vt:lpstr>
      <vt:lpstr>ＭＳ Ｐゴシック</vt:lpstr>
      <vt:lpstr>Arial</vt:lpstr>
      <vt:lpstr>Calibri</vt:lpstr>
      <vt:lpstr>Calibri Light</vt:lpstr>
      <vt:lpstr>HelveticaNeueLT Std</vt:lpstr>
      <vt:lpstr>Times New Roman</vt:lpstr>
      <vt:lpstr>Verdana</vt:lpstr>
      <vt:lpstr>Wingdings</vt:lpstr>
      <vt:lpstr>kmi_põhi</vt:lpstr>
      <vt:lpstr>1_Vaikekujundus</vt:lpstr>
      <vt:lpstr>2_Vaikekujundus</vt:lpstr>
      <vt:lpstr>3_Vaikekujundus</vt:lpstr>
      <vt:lpstr>4_Vaikekujundus</vt:lpstr>
      <vt:lpstr>1_kmi_põhi</vt:lpstr>
      <vt:lpstr>Office Theme</vt:lpstr>
      <vt:lpstr>2_kmi_põhi</vt:lpstr>
      <vt:lpstr>Bitmap Image</vt:lpstr>
      <vt:lpstr>PowerPoint Presentation</vt:lpstr>
      <vt:lpstr>Patient portal / Personal Health Record Estonian experience since 2007</vt:lpstr>
      <vt:lpstr>Outline</vt:lpstr>
      <vt:lpstr>Use of Patient Portals</vt:lpstr>
      <vt:lpstr>NHS24, Scotland</vt:lpstr>
      <vt:lpstr>Estonia.  Facts about e-services</vt:lpstr>
      <vt:lpstr>Human Capital: Digital Skills</vt:lpstr>
      <vt:lpstr>Servise oriented development</vt:lpstr>
      <vt:lpstr>Estonian nation-wide Health Information System (EHIS)</vt:lpstr>
      <vt:lpstr>PowerPoint Presentation</vt:lpstr>
      <vt:lpstr>Basic components</vt:lpstr>
      <vt:lpstr>Main characteristics</vt:lpstr>
      <vt:lpstr>Estonian eHealth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Public Services: eHealth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ePrescription, Estonia</vt:lpstr>
      <vt:lpstr>Use of eHealth platform by healthcare professionals, Estonia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service. Driving licence application</vt:lpstr>
      <vt:lpstr>Thank you! Peeter.Ross@ttu.ee</vt:lpstr>
      <vt:lpstr>Servise oriented development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Peeter</cp:lastModifiedBy>
  <cp:revision>221</cp:revision>
  <cp:lastPrinted>2010-03-12T08:29:05Z</cp:lastPrinted>
  <dcterms:created xsi:type="dcterms:W3CDTF">2012-09-12T07:21:31Z</dcterms:created>
  <dcterms:modified xsi:type="dcterms:W3CDTF">2016-06-15T21:01:00Z</dcterms:modified>
</cp:coreProperties>
</file>